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8" r:id="rId8"/>
    <p:sldId id="262" r:id="rId9"/>
    <p:sldId id="266" r:id="rId10"/>
    <p:sldId id="263" r:id="rId11"/>
    <p:sldId id="264" r:id="rId12"/>
    <p:sldId id="279" r:id="rId13"/>
    <p:sldId id="265" r:id="rId14"/>
    <p:sldId id="267" r:id="rId15"/>
    <p:sldId id="269" r:id="rId16"/>
    <p:sldId id="268" r:id="rId17"/>
    <p:sldId id="270" r:id="rId18"/>
    <p:sldId id="271" r:id="rId19"/>
    <p:sldId id="272" r:id="rId20"/>
    <p:sldId id="273" r:id="rId21"/>
    <p:sldId id="276" r:id="rId22"/>
    <p:sldId id="277" r:id="rId23"/>
    <p:sldId id="274" r:id="rId24"/>
    <p:sldId id="275"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F6F8"/>
    <a:srgbClr val="3FE169"/>
    <a:srgbClr val="ED3737"/>
    <a:srgbClr val="F09C9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chart1.xml><?xml version="1.0" encoding="utf-8"?>
<c:chartSpace xmlns:c="http://schemas.openxmlformats.org/drawingml/2006/chart" xmlns:a="http://schemas.openxmlformats.org/drawingml/2006/main" xmlns:r="http://schemas.openxmlformats.org/officeDocument/2006/relationships">
  <c:lang val="uk-UA"/>
  <c:chart>
    <c:title>
      <c:layout/>
      <c:txPr>
        <a:bodyPr/>
        <a:lstStyle/>
        <a:p>
          <a:pPr>
            <a:defRPr baseline="0">
              <a:solidFill>
                <a:srgbClr val="002060"/>
              </a:solidFill>
              <a:latin typeface="Times New Roman" pitchFamily="18" charset="0"/>
            </a:defRPr>
          </a:pPr>
          <a:endParaRPr lang="uk-UA"/>
        </a:p>
      </c:txPr>
    </c:title>
    <c:view3D>
      <c:rotX val="30"/>
      <c:perspective val="30"/>
    </c:view3D>
    <c:plotArea>
      <c:layout>
        <c:manualLayout>
          <c:layoutTarget val="inner"/>
          <c:xMode val="edge"/>
          <c:yMode val="edge"/>
          <c:x val="6.4337607347885725E-2"/>
          <c:y val="0.32043988576432736"/>
          <c:w val="0.56447271694629986"/>
          <c:h val="0.60728219740290257"/>
        </c:manualLayout>
      </c:layout>
      <c:pie3DChart>
        <c:varyColors val="1"/>
        <c:ser>
          <c:idx val="0"/>
          <c:order val="0"/>
          <c:tx>
            <c:strRef>
              <c:f>Лист1!$B$1</c:f>
              <c:strCache>
                <c:ptCount val="1"/>
                <c:pt idx="0">
                  <c:v>Трудовитрати</c:v>
                </c:pt>
              </c:strCache>
            </c:strRef>
          </c:tx>
          <c:dPt>
            <c:idx val="0"/>
            <c:spPr>
              <a:solidFill>
                <a:srgbClr val="3FE169"/>
              </a:solidFill>
            </c:spPr>
          </c:dPt>
          <c:dPt>
            <c:idx val="1"/>
            <c:spPr>
              <a:solidFill>
                <a:srgbClr val="FFFF00"/>
              </a:solidFill>
            </c:spPr>
          </c:dPt>
          <c:dPt>
            <c:idx val="2"/>
            <c:spPr>
              <a:solidFill>
                <a:srgbClr val="ED3737"/>
              </a:solidFill>
            </c:spPr>
          </c:dPt>
          <c:dLbls>
            <c:dLbl>
              <c:idx val="0"/>
              <c:layout>
                <c:manualLayout>
                  <c:x val="-0.3870744631697205"/>
                  <c:y val="-0.12230340419691921"/>
                </c:manualLayout>
              </c:layout>
              <c:showVal val="1"/>
              <c:showPercent val="1"/>
            </c:dLbl>
            <c:dLbl>
              <c:idx val="3"/>
              <c:layout>
                <c:manualLayout>
                  <c:x val="0.10613657153358869"/>
                  <c:y val="1.168456772776881E-2"/>
                </c:manualLayout>
              </c:layout>
              <c:showVal val="1"/>
              <c:showPercent val="1"/>
            </c:dLbl>
            <c:numFmt formatCode="General" sourceLinked="0"/>
            <c:spPr>
              <a:noFill/>
            </c:spPr>
            <c:txPr>
              <a:bodyPr/>
              <a:lstStyle/>
              <a:p>
                <a:pPr>
                  <a:defRPr b="1" i="0" baseline="0">
                    <a:solidFill>
                      <a:srgbClr val="FF0000"/>
                    </a:solidFill>
                    <a:latin typeface="Times New Roman" pitchFamily="18" charset="0"/>
                  </a:defRPr>
                </a:pPr>
                <a:endParaRPr lang="uk-UA"/>
              </a:p>
            </c:txPr>
            <c:showVal val="1"/>
            <c:showPercent val="1"/>
            <c:showLeaderLines val="1"/>
          </c:dLbls>
          <c:cat>
            <c:strRef>
              <c:f>Лист1!$A$2:$A$5</c:f>
              <c:strCache>
                <c:ptCount val="4"/>
                <c:pt idx="0">
                  <c:v>Збільшились</c:v>
                </c:pt>
                <c:pt idx="1">
                  <c:v>Зменшились</c:v>
                </c:pt>
                <c:pt idx="2">
                  <c:v>Залишились без змін</c:v>
                </c:pt>
                <c:pt idx="3">
                  <c:v>Інше</c:v>
                </c:pt>
              </c:strCache>
            </c:strRef>
          </c:cat>
          <c:val>
            <c:numRef>
              <c:f>Лист1!$B$2:$B$5</c:f>
              <c:numCache>
                <c:formatCode>General</c:formatCode>
                <c:ptCount val="4"/>
                <c:pt idx="0">
                  <c:v>1483</c:v>
                </c:pt>
                <c:pt idx="1">
                  <c:v>141</c:v>
                </c:pt>
                <c:pt idx="2">
                  <c:v>182</c:v>
                </c:pt>
                <c:pt idx="3">
                  <c:v>16</c:v>
                </c:pt>
              </c:numCache>
            </c:numRef>
          </c:val>
        </c:ser>
      </c:pie3DChart>
    </c:plotArea>
    <c:legend>
      <c:legendPos val="r"/>
      <c:layout/>
      <c:txPr>
        <a:bodyPr/>
        <a:lstStyle/>
        <a:p>
          <a:pPr>
            <a:defRPr baseline="0">
              <a:latin typeface="Times New Roman" pitchFamily="18" charset="0"/>
            </a:defRPr>
          </a:pPr>
          <a:endParaRPr lang="uk-UA"/>
        </a:p>
      </c:txPr>
    </c:legend>
    <c:plotVisOnly val="1"/>
  </c:chart>
  <c:txPr>
    <a:bodyPr/>
    <a:lstStyle/>
    <a:p>
      <a:pPr>
        <a:defRPr sz="1800"/>
      </a:pPr>
      <a:endParaRPr lang="uk-UA"/>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uk-UA"/>
  <c:chart>
    <c:title>
      <c:layout/>
      <c:txPr>
        <a:bodyPr/>
        <a:lstStyle/>
        <a:p>
          <a:pPr>
            <a:defRPr sz="2800" baseline="0">
              <a:solidFill>
                <a:srgbClr val="002060"/>
              </a:solidFill>
              <a:latin typeface="Times New Roman" pitchFamily="18" charset="0"/>
            </a:defRPr>
          </a:pPr>
          <a:endParaRPr lang="uk-UA"/>
        </a:p>
      </c:txPr>
    </c:title>
    <c:view3D>
      <c:rotX val="30"/>
      <c:perspective val="30"/>
    </c:view3D>
    <c:plotArea>
      <c:layout>
        <c:manualLayout>
          <c:layoutTarget val="inner"/>
          <c:xMode val="edge"/>
          <c:yMode val="edge"/>
          <c:x val="3.5493827160493867E-2"/>
          <c:y val="0.13215414517502871"/>
          <c:w val="0.62509648099543114"/>
          <c:h val="0.86572102064987666"/>
        </c:manualLayout>
      </c:layout>
      <c:pie3DChart>
        <c:varyColors val="1"/>
        <c:ser>
          <c:idx val="0"/>
          <c:order val="0"/>
          <c:tx>
            <c:strRef>
              <c:f>Лист1!$B$1</c:f>
              <c:strCache>
                <c:ptCount val="1"/>
                <c:pt idx="0">
                  <c:v>Фінансові втрати</c:v>
                </c:pt>
              </c:strCache>
            </c:strRef>
          </c:tx>
          <c:explosion val="25"/>
          <c:dPt>
            <c:idx val="0"/>
            <c:spPr>
              <a:solidFill>
                <a:srgbClr val="ED3737"/>
              </a:solidFill>
            </c:spPr>
          </c:dPt>
          <c:dPt>
            <c:idx val="1"/>
            <c:spPr>
              <a:solidFill>
                <a:srgbClr val="92F6F8"/>
              </a:solidFill>
            </c:spPr>
          </c:dPt>
          <c:dPt>
            <c:idx val="2"/>
            <c:spPr>
              <a:solidFill>
                <a:srgbClr val="00B050"/>
              </a:solidFill>
            </c:spPr>
          </c:dPt>
          <c:dPt>
            <c:idx val="3"/>
            <c:spPr>
              <a:solidFill>
                <a:srgbClr val="FFFF00"/>
              </a:solidFill>
            </c:spPr>
          </c:dPt>
          <c:dPt>
            <c:idx val="4"/>
            <c:spPr>
              <a:solidFill>
                <a:schemeClr val="accent5">
                  <a:lumMod val="60000"/>
                  <a:lumOff val="40000"/>
                </a:schemeClr>
              </a:solidFill>
            </c:spPr>
          </c:dPt>
          <c:dLbls>
            <c:dLbl>
              <c:idx val="0"/>
              <c:layout>
                <c:manualLayout>
                  <c:x val="-0.13805579858073311"/>
                  <c:y val="-5.5885648451706973E-2"/>
                </c:manualLayout>
              </c:layout>
              <c:showVal val="1"/>
              <c:showPercent val="1"/>
            </c:dLbl>
            <c:dLbl>
              <c:idx val="3"/>
              <c:layout>
                <c:manualLayout>
                  <c:x val="0.13233413531641891"/>
                  <c:y val="-0.11899690426718577"/>
                </c:manualLayout>
              </c:layout>
              <c:showVal val="1"/>
              <c:showPercent val="1"/>
            </c:dLbl>
            <c:dLbl>
              <c:idx val="4"/>
              <c:layout>
                <c:manualLayout>
                  <c:x val="6.5377478856809584E-2"/>
                  <c:y val="-2.7934375082086408E-2"/>
                </c:manualLayout>
              </c:layout>
              <c:showVal val="1"/>
              <c:showPercent val="1"/>
            </c:dLbl>
            <c:txPr>
              <a:bodyPr/>
              <a:lstStyle/>
              <a:p>
                <a:pPr>
                  <a:defRPr b="1" i="0" baseline="0">
                    <a:solidFill>
                      <a:srgbClr val="FF0000"/>
                    </a:solidFill>
                    <a:latin typeface="Times New Roman" pitchFamily="18" charset="0"/>
                  </a:defRPr>
                </a:pPr>
                <a:endParaRPr lang="uk-UA"/>
              </a:p>
            </c:txPr>
            <c:showVal val="1"/>
            <c:showPercent val="1"/>
            <c:showLeaderLines val="1"/>
          </c:dLbls>
          <c:cat>
            <c:strRef>
              <c:f>Лист1!$A$2:$A$6</c:f>
              <c:strCache>
                <c:ptCount val="5"/>
                <c:pt idx="0">
                  <c:v>Відсутні</c:v>
                </c:pt>
                <c:pt idx="1">
                  <c:v>Штрафи ДФСУ за несвоєчасну реєстрацію ПН</c:v>
                </c:pt>
                <c:pt idx="2">
                  <c:v>Штрафи від контрагентів за умовами договорів</c:v>
                </c:pt>
                <c:pt idx="3">
                  <c:v>Втрати від порушення строків реєстрації ПН контрагентами</c:v>
                </c:pt>
                <c:pt idx="4">
                  <c:v>Інше</c:v>
                </c:pt>
              </c:strCache>
            </c:strRef>
          </c:cat>
          <c:val>
            <c:numRef>
              <c:f>Лист1!$B$2:$B$6</c:f>
              <c:numCache>
                <c:formatCode>General</c:formatCode>
                <c:ptCount val="5"/>
                <c:pt idx="0">
                  <c:v>377</c:v>
                </c:pt>
                <c:pt idx="1">
                  <c:v>180</c:v>
                </c:pt>
                <c:pt idx="2">
                  <c:v>140</c:v>
                </c:pt>
                <c:pt idx="3">
                  <c:v>754</c:v>
                </c:pt>
                <c:pt idx="4">
                  <c:v>371</c:v>
                </c:pt>
              </c:numCache>
            </c:numRef>
          </c:val>
        </c:ser>
        <c:ser>
          <c:idx val="1"/>
          <c:order val="1"/>
          <c:tx>
            <c:strRef>
              <c:f>Лист1!$C$1</c:f>
              <c:strCache>
                <c:ptCount val="1"/>
                <c:pt idx="0">
                  <c:v>%</c:v>
                </c:pt>
              </c:strCache>
            </c:strRef>
          </c:tx>
          <c:cat>
            <c:strRef>
              <c:f>Лист1!$A$2:$A$6</c:f>
              <c:strCache>
                <c:ptCount val="5"/>
                <c:pt idx="0">
                  <c:v>Відсутні</c:v>
                </c:pt>
                <c:pt idx="1">
                  <c:v>Штрафи ДФСУ за несвоєчасну реєстрацію ПН</c:v>
                </c:pt>
                <c:pt idx="2">
                  <c:v>Штрафи від контрагентів за умовами договорів</c:v>
                </c:pt>
                <c:pt idx="3">
                  <c:v>Втрати від порушення строків реєстрації ПН контрагентами</c:v>
                </c:pt>
                <c:pt idx="4">
                  <c:v>Інше</c:v>
                </c:pt>
              </c:strCache>
            </c:strRef>
          </c:cat>
          <c:val>
            <c:numRef>
              <c:f>Лист1!$C$2:$C$6</c:f>
              <c:numCache>
                <c:formatCode>General</c:formatCode>
                <c:ptCount val="5"/>
                <c:pt idx="0">
                  <c:v>27.05</c:v>
                </c:pt>
                <c:pt idx="1">
                  <c:v>9.84</c:v>
                </c:pt>
                <c:pt idx="2">
                  <c:v>6.97</c:v>
                </c:pt>
                <c:pt idx="3">
                  <c:v>38.11</c:v>
                </c:pt>
                <c:pt idx="4">
                  <c:v>18.03</c:v>
                </c:pt>
              </c:numCache>
            </c:numRef>
          </c:val>
        </c:ser>
      </c:pie3DChart>
    </c:plotArea>
    <c:legend>
      <c:legendPos val="r"/>
      <c:layout>
        <c:manualLayout>
          <c:xMode val="edge"/>
          <c:yMode val="edge"/>
          <c:x val="0.65460411198600243"/>
          <c:y val="0.12088834130257685"/>
          <c:w val="0.33613662875473926"/>
          <c:h val="0.69276788428588143"/>
        </c:manualLayout>
      </c:layout>
      <c:txPr>
        <a:bodyPr/>
        <a:lstStyle/>
        <a:p>
          <a:pPr>
            <a:defRPr baseline="0">
              <a:solidFill>
                <a:srgbClr val="002060"/>
              </a:solidFill>
              <a:latin typeface="Times New Roman" pitchFamily="18" charset="0"/>
            </a:defRPr>
          </a:pPr>
          <a:endParaRPr lang="uk-UA"/>
        </a:p>
      </c:txPr>
    </c:legend>
    <c:plotVisOnly val="1"/>
  </c:chart>
  <c:txPr>
    <a:bodyPr/>
    <a:lstStyle/>
    <a:p>
      <a:pPr>
        <a:defRPr sz="1800"/>
      </a:pPr>
      <a:endParaRPr lang="uk-UA"/>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uk-UA"/>
  <c:chart>
    <c:title>
      <c:layout>
        <c:manualLayout>
          <c:xMode val="edge"/>
          <c:yMode val="edge"/>
          <c:x val="0.22011567998444637"/>
          <c:y val="3.4862154813803149E-2"/>
        </c:manualLayout>
      </c:layout>
      <c:txPr>
        <a:bodyPr/>
        <a:lstStyle/>
        <a:p>
          <a:pPr>
            <a:defRPr sz="2800" baseline="0">
              <a:solidFill>
                <a:srgbClr val="002060"/>
              </a:solidFill>
              <a:latin typeface="Times New Roman" pitchFamily="18" charset="0"/>
            </a:defRPr>
          </a:pPr>
          <a:endParaRPr lang="uk-UA"/>
        </a:p>
      </c:txPr>
    </c:title>
    <c:view3D>
      <c:rotX val="30"/>
      <c:perspective val="30"/>
    </c:view3D>
    <c:plotArea>
      <c:layout>
        <c:manualLayout>
          <c:layoutTarget val="inner"/>
          <c:xMode val="edge"/>
          <c:yMode val="edge"/>
          <c:x val="7.7835617770000989E-2"/>
          <c:y val="0.17245996342299563"/>
          <c:w val="0.53722999902789925"/>
          <c:h val="0.75596507777699962"/>
        </c:manualLayout>
      </c:layout>
      <c:pie3DChart>
        <c:varyColors val="1"/>
        <c:ser>
          <c:idx val="0"/>
          <c:order val="0"/>
          <c:tx>
            <c:strRef>
              <c:f>Лист1!$B$1</c:f>
              <c:strCache>
                <c:ptCount val="1"/>
                <c:pt idx="0">
                  <c:v>Контрзаходи</c:v>
                </c:pt>
              </c:strCache>
            </c:strRef>
          </c:tx>
          <c:explosion val="25"/>
          <c:dPt>
            <c:idx val="0"/>
            <c:spPr>
              <a:solidFill>
                <a:srgbClr val="FFFF00"/>
              </a:solidFill>
            </c:spPr>
          </c:dPt>
          <c:dPt>
            <c:idx val="2"/>
            <c:spPr>
              <a:solidFill>
                <a:srgbClr val="3FE169"/>
              </a:solidFill>
            </c:spPr>
          </c:dPt>
          <c:dPt>
            <c:idx val="3"/>
            <c:spPr>
              <a:solidFill>
                <a:srgbClr val="FFC000"/>
              </a:solidFill>
            </c:spPr>
          </c:dPt>
          <c:dPt>
            <c:idx val="4"/>
            <c:spPr>
              <a:solidFill>
                <a:srgbClr val="00B0F0"/>
              </a:solidFill>
            </c:spPr>
          </c:dPt>
          <c:dLbls>
            <c:dLbl>
              <c:idx val="2"/>
              <c:layout>
                <c:manualLayout>
                  <c:x val="2.472981675901624E-2"/>
                  <c:y val="1.2587999086705201E-2"/>
                </c:manualLayout>
              </c:layout>
              <c:showVal val="1"/>
              <c:showPercent val="1"/>
            </c:dLbl>
            <c:dLbl>
              <c:idx val="3"/>
              <c:layout>
                <c:manualLayout>
                  <c:x val="3.827646544181979E-6"/>
                  <c:y val="-6.6813424658507523E-2"/>
                </c:manualLayout>
              </c:layout>
              <c:showVal val="1"/>
              <c:showPercent val="1"/>
            </c:dLbl>
            <c:dLbl>
              <c:idx val="4"/>
              <c:layout>
                <c:manualLayout>
                  <c:x val="7.5983644405560422E-2"/>
                  <c:y val="-2.449312622941981E-2"/>
                </c:manualLayout>
              </c:layout>
              <c:showVal val="1"/>
              <c:showCatName val="1"/>
              <c:showPercent val="1"/>
            </c:dLbl>
            <c:txPr>
              <a:bodyPr/>
              <a:lstStyle/>
              <a:p>
                <a:pPr>
                  <a:defRPr b="1" i="0" baseline="0">
                    <a:solidFill>
                      <a:srgbClr val="FF0000"/>
                    </a:solidFill>
                    <a:latin typeface="Times New Roman" pitchFamily="18" charset="0"/>
                  </a:defRPr>
                </a:pPr>
                <a:endParaRPr lang="uk-UA"/>
              </a:p>
            </c:txPr>
            <c:showVal val="1"/>
            <c:showPercent val="1"/>
            <c:showLeaderLines val="1"/>
          </c:dLbls>
          <c:cat>
            <c:strRef>
              <c:f>Лист1!$A$2:$A$6</c:f>
              <c:strCache>
                <c:ptCount val="5"/>
                <c:pt idx="0">
                  <c:v>Будемо працювати, як працювали</c:v>
                </c:pt>
                <c:pt idx="1">
                  <c:v>Перейдемо на єдиний податок </c:v>
                </c:pt>
                <c:pt idx="2">
                  <c:v>Відмовимось від перерахування коштів на електронний рахунок з ПДВ з допущенням порушення строків реєстрації </c:v>
                </c:pt>
                <c:pt idx="3">
                  <c:v>Призупинимо діяльність до відміни цієї системи </c:v>
                </c:pt>
                <c:pt idx="4">
                  <c:v>Інше</c:v>
                </c:pt>
              </c:strCache>
            </c:strRef>
          </c:cat>
          <c:val>
            <c:numRef>
              <c:f>Лист1!$B$2:$B$6</c:f>
              <c:numCache>
                <c:formatCode>General</c:formatCode>
                <c:ptCount val="5"/>
                <c:pt idx="0">
                  <c:v>549</c:v>
                </c:pt>
                <c:pt idx="1">
                  <c:v>102</c:v>
                </c:pt>
                <c:pt idx="2">
                  <c:v>550</c:v>
                </c:pt>
                <c:pt idx="3">
                  <c:v>403</c:v>
                </c:pt>
                <c:pt idx="4">
                  <c:v>161</c:v>
                </c:pt>
              </c:numCache>
            </c:numRef>
          </c:val>
        </c:ser>
      </c:pie3DChart>
    </c:plotArea>
    <c:legend>
      <c:legendPos val="r"/>
      <c:layout>
        <c:manualLayout>
          <c:xMode val="edge"/>
          <c:yMode val="edge"/>
          <c:x val="0.66203703703703765"/>
          <c:y val="1.3540854925316854E-2"/>
          <c:w val="0.33796296296296391"/>
          <c:h val="0.98645914507468258"/>
        </c:manualLayout>
      </c:layout>
      <c:txPr>
        <a:bodyPr/>
        <a:lstStyle/>
        <a:p>
          <a:pPr>
            <a:defRPr baseline="0">
              <a:solidFill>
                <a:srgbClr val="002060"/>
              </a:solidFill>
              <a:latin typeface="Times New Roman" pitchFamily="18" charset="0"/>
            </a:defRPr>
          </a:pPr>
          <a:endParaRPr lang="uk-UA"/>
        </a:p>
      </c:txPr>
    </c:legend>
    <c:plotVisOnly val="1"/>
  </c:chart>
  <c:txPr>
    <a:bodyPr/>
    <a:lstStyle/>
    <a:p>
      <a:pPr>
        <a:defRPr sz="1800"/>
      </a:pPr>
      <a:endParaRPr lang="uk-UA"/>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uk-UA"/>
  <c:chart>
    <c:title>
      <c:layout>
        <c:manualLayout>
          <c:xMode val="edge"/>
          <c:yMode val="edge"/>
          <c:x val="0.24677850121916278"/>
          <c:y val="0"/>
        </c:manualLayout>
      </c:layout>
      <c:txPr>
        <a:bodyPr/>
        <a:lstStyle/>
        <a:p>
          <a:pPr>
            <a:defRPr sz="2800" baseline="0">
              <a:solidFill>
                <a:schemeClr val="tx2"/>
              </a:solidFill>
              <a:latin typeface="Times New Roman" pitchFamily="18" charset="0"/>
            </a:defRPr>
          </a:pPr>
          <a:endParaRPr lang="uk-UA"/>
        </a:p>
      </c:txPr>
    </c:title>
    <c:view3D>
      <c:rotX val="30"/>
      <c:perspective val="30"/>
    </c:view3D>
    <c:plotArea>
      <c:layout/>
      <c:pie3DChart>
        <c:varyColors val="1"/>
        <c:ser>
          <c:idx val="0"/>
          <c:order val="0"/>
          <c:tx>
            <c:strRef>
              <c:f>Лист1!$B$1</c:f>
              <c:strCache>
                <c:ptCount val="1"/>
                <c:pt idx="0">
                  <c:v>Технічні труднощі</c:v>
                </c:pt>
              </c:strCache>
            </c:strRef>
          </c:tx>
          <c:explosion val="25"/>
          <c:dPt>
            <c:idx val="0"/>
            <c:spPr>
              <a:solidFill>
                <a:srgbClr val="FFC000"/>
              </a:solidFill>
            </c:spPr>
          </c:dPt>
          <c:dPt>
            <c:idx val="1"/>
            <c:spPr>
              <a:solidFill>
                <a:srgbClr val="00B0F0"/>
              </a:solidFill>
            </c:spPr>
          </c:dPt>
          <c:dPt>
            <c:idx val="2"/>
            <c:spPr>
              <a:solidFill>
                <a:srgbClr val="FFFF00"/>
              </a:solidFill>
            </c:spPr>
          </c:dPt>
          <c:dPt>
            <c:idx val="3"/>
            <c:spPr>
              <a:solidFill>
                <a:srgbClr val="FF0000"/>
              </a:solidFill>
            </c:spPr>
          </c:dPt>
          <c:dPt>
            <c:idx val="4"/>
            <c:spPr>
              <a:solidFill>
                <a:srgbClr val="3FE169"/>
              </a:solidFill>
            </c:spPr>
          </c:dPt>
          <c:dLbls>
            <c:dLbl>
              <c:idx val="0"/>
              <c:layout>
                <c:manualLayout>
                  <c:x val="-4.259535246571039E-2"/>
                  <c:y val="-3.0686107016434823E-2"/>
                </c:manualLayout>
              </c:layout>
              <c:showVal val="1"/>
              <c:showPercent val="1"/>
            </c:dLbl>
            <c:dLbl>
              <c:idx val="4"/>
              <c:layout>
                <c:manualLayout>
                  <c:x val="9.2070483883856968E-2"/>
                  <c:y val="-8.2442783428350555E-2"/>
                </c:manualLayout>
              </c:layout>
              <c:showVal val="1"/>
              <c:showCatName val="1"/>
              <c:showPercent val="1"/>
            </c:dLbl>
            <c:txPr>
              <a:bodyPr/>
              <a:lstStyle/>
              <a:p>
                <a:pPr>
                  <a:defRPr b="1" i="0" baseline="0">
                    <a:solidFill>
                      <a:srgbClr val="FF0000"/>
                    </a:solidFill>
                    <a:latin typeface="Times New Roman" pitchFamily="18" charset="0"/>
                  </a:defRPr>
                </a:pPr>
                <a:endParaRPr lang="uk-UA"/>
              </a:p>
            </c:txPr>
            <c:showVal val="1"/>
            <c:showPercent val="1"/>
            <c:showLeaderLines val="1"/>
          </c:dLbls>
          <c:cat>
            <c:strRef>
              <c:f>Лист1!$A$2:$A$6</c:f>
              <c:strCache>
                <c:ptCount val="5"/>
                <c:pt idx="0">
                  <c:v>не працював МЕДок</c:v>
                </c:pt>
                <c:pt idx="1">
                  <c:v>отримували відмову в реєстрації податкових накладних</c:v>
                </c:pt>
                <c:pt idx="2">
                  <c:v>неможливо було отримати відповідь на запит, щоб узнати значення формули (реєстраційної суми)</c:v>
                </c:pt>
                <c:pt idx="3">
                  <c:v>не отримували технічних труднощів</c:v>
                </c:pt>
                <c:pt idx="4">
                  <c:v>інше</c:v>
                </c:pt>
              </c:strCache>
            </c:strRef>
          </c:cat>
          <c:val>
            <c:numRef>
              <c:f>Лист1!$B$2:$B$6</c:f>
              <c:numCache>
                <c:formatCode>General</c:formatCode>
                <c:ptCount val="5"/>
                <c:pt idx="0">
                  <c:v>439</c:v>
                </c:pt>
                <c:pt idx="1">
                  <c:v>164</c:v>
                </c:pt>
                <c:pt idx="2">
                  <c:v>559</c:v>
                </c:pt>
                <c:pt idx="3">
                  <c:v>61</c:v>
                </c:pt>
                <c:pt idx="4">
                  <c:v>660</c:v>
                </c:pt>
              </c:numCache>
            </c:numRef>
          </c:val>
        </c:ser>
      </c:pie3DChart>
    </c:plotArea>
    <c:legend>
      <c:legendPos val="r"/>
      <c:layout>
        <c:manualLayout>
          <c:xMode val="edge"/>
          <c:yMode val="edge"/>
          <c:x val="0.67443712394529254"/>
          <c:y val="4.2123200974428524E-2"/>
          <c:w val="0.32556287605470796"/>
          <c:h val="0.93769299427002495"/>
        </c:manualLayout>
      </c:layout>
      <c:txPr>
        <a:bodyPr/>
        <a:lstStyle/>
        <a:p>
          <a:pPr>
            <a:defRPr sz="1400" baseline="0">
              <a:solidFill>
                <a:schemeClr val="tx2"/>
              </a:solidFill>
              <a:latin typeface="Times New Roman" pitchFamily="18" charset="0"/>
            </a:defRPr>
          </a:pPr>
          <a:endParaRPr lang="uk-UA"/>
        </a:p>
      </c:txPr>
    </c:legend>
    <c:plotVisOnly val="1"/>
  </c:chart>
  <c:txPr>
    <a:bodyPr/>
    <a:lstStyle/>
    <a:p>
      <a:pPr>
        <a:defRPr sz="1800"/>
      </a:pPr>
      <a:endParaRPr lang="uk-UA"/>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24.06.2015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24.06.2015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24.06.2015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24.06.2015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24.06.2015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24.06.2015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564904"/>
            <a:ext cx="7772400" cy="1728192"/>
          </a:xfrm>
        </p:spPr>
        <p:txBody>
          <a:bodyPr>
            <a:normAutofit fontScale="90000"/>
          </a:bodyPr>
          <a:lstStyle/>
          <a:p>
            <a:r>
              <a:rPr lang="uk-UA" sz="3200" b="1" dirty="0" smtClean="0">
                <a:solidFill>
                  <a:srgbClr val="FF0000"/>
                </a:solidFill>
                <a:latin typeface="Times New Roman" pitchFamily="18" charset="0"/>
                <a:cs typeface="Times New Roman" pitchFamily="18" charset="0"/>
              </a:rPr>
              <a:t/>
            </a:r>
            <a:br>
              <a:rPr lang="uk-UA" sz="3200" b="1" dirty="0" smtClean="0">
                <a:solidFill>
                  <a:srgbClr val="FF0000"/>
                </a:solidFill>
                <a:latin typeface="Times New Roman" pitchFamily="18" charset="0"/>
                <a:cs typeface="Times New Roman" pitchFamily="18" charset="0"/>
              </a:rPr>
            </a:br>
            <a:r>
              <a:rPr lang="uk-UA" sz="3600" b="1" dirty="0" smtClean="0">
                <a:solidFill>
                  <a:srgbClr val="FF0000"/>
                </a:solidFill>
                <a:latin typeface="Times New Roman" pitchFamily="18" charset="0"/>
                <a:cs typeface="Times New Roman" pitchFamily="18" charset="0"/>
              </a:rPr>
              <a:t>РЕЗУЛЬТАТИ </a:t>
            </a:r>
            <a:r>
              <a:rPr lang="uk-UA" sz="3600" b="1" dirty="0" smtClean="0">
                <a:solidFill>
                  <a:srgbClr val="FF0000"/>
                </a:solidFill>
                <a:latin typeface="Times New Roman" pitchFamily="18" charset="0"/>
                <a:cs typeface="Times New Roman" pitchFamily="18" charset="0"/>
              </a:rPr>
              <a:t>ЗАПРОВАДЖЕННЯ СЕА ПДВ </a:t>
            </a:r>
            <a:br>
              <a:rPr lang="uk-UA" sz="3600" b="1" dirty="0" smtClean="0">
                <a:solidFill>
                  <a:srgbClr val="FF0000"/>
                </a:solidFill>
                <a:latin typeface="Times New Roman" pitchFamily="18" charset="0"/>
                <a:cs typeface="Times New Roman" pitchFamily="18" charset="0"/>
              </a:rPr>
            </a:br>
            <a:r>
              <a:rPr lang="uk-UA" sz="3600" b="1" dirty="0" smtClean="0">
                <a:solidFill>
                  <a:srgbClr val="FF0000"/>
                </a:solidFill>
                <a:latin typeface="Times New Roman" pitchFamily="18" charset="0"/>
                <a:cs typeface="Times New Roman" pitchFamily="18" charset="0"/>
              </a:rPr>
              <a:t>(за наслідками тестового режиму)</a:t>
            </a:r>
            <a:endParaRPr lang="uk-UA" sz="3600" b="1" dirty="0">
              <a:solidFill>
                <a:srgbClr val="FF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371600" y="4941168"/>
            <a:ext cx="6400800" cy="697632"/>
          </a:xfrm>
        </p:spPr>
        <p:txBody>
          <a:bodyPr/>
          <a:lstStyle/>
          <a:p>
            <a:r>
              <a:rPr lang="uk-UA" b="1" dirty="0" smtClean="0">
                <a:solidFill>
                  <a:srgbClr val="002060"/>
                </a:solidFill>
                <a:latin typeface="Times New Roman" pitchFamily="18" charset="0"/>
                <a:cs typeface="Times New Roman" pitchFamily="18" charset="0"/>
              </a:rPr>
              <a:t>21 червня 2015 року</a:t>
            </a:r>
            <a:endParaRPr lang="uk-UA" b="1" dirty="0">
              <a:solidFill>
                <a:srgbClr val="002060"/>
              </a:solidFill>
              <a:latin typeface="Times New Roman" pitchFamily="18" charset="0"/>
              <a:cs typeface="Times New Roman" pitchFamily="18" charset="0"/>
            </a:endParaRPr>
          </a:p>
        </p:txBody>
      </p:sp>
      <p:pic>
        <p:nvPicPr>
          <p:cNvPr id="1026" name="Picture 2" descr="G:\Юля - рабочие документы\УСПП\Комісія\Листопад 2014\Форум\Организаторы\USPP.jpg"/>
          <p:cNvPicPr>
            <a:picLocks noChangeAspect="1" noChangeArrowheads="1"/>
          </p:cNvPicPr>
          <p:nvPr/>
        </p:nvPicPr>
        <p:blipFill>
          <a:blip r:embed="rId2" cstate="print"/>
          <a:srcRect/>
          <a:stretch>
            <a:fillRect/>
          </a:stretch>
        </p:blipFill>
        <p:spPr bwMode="auto">
          <a:xfrm>
            <a:off x="1907704" y="0"/>
            <a:ext cx="1368152" cy="1662449"/>
          </a:xfrm>
          <a:prstGeom prst="rect">
            <a:avLst/>
          </a:prstGeom>
          <a:noFill/>
        </p:spPr>
      </p:pic>
      <p:pic>
        <p:nvPicPr>
          <p:cNvPr id="1027" name="Picture 3" descr="G:\Юля - рабочие документы\УСПП\Комісія\Листопад 2014\Форум\Медиа-партнеры\Бухгалтерия_укр.jpg"/>
          <p:cNvPicPr>
            <a:picLocks noChangeAspect="1" noChangeArrowheads="1"/>
          </p:cNvPicPr>
          <p:nvPr/>
        </p:nvPicPr>
        <p:blipFill>
          <a:blip r:embed="rId3" cstate="print"/>
          <a:srcRect/>
          <a:stretch>
            <a:fillRect/>
          </a:stretch>
        </p:blipFill>
        <p:spPr bwMode="auto">
          <a:xfrm>
            <a:off x="3203848" y="476672"/>
            <a:ext cx="1728192" cy="654073"/>
          </a:xfrm>
          <a:prstGeom prst="rect">
            <a:avLst/>
          </a:prstGeom>
          <a:noFill/>
        </p:spPr>
      </p:pic>
      <p:pic>
        <p:nvPicPr>
          <p:cNvPr id="6" name="Рисунок 5" descr="logo_kbu"/>
          <p:cNvPicPr/>
          <p:nvPr/>
        </p:nvPicPr>
        <p:blipFill>
          <a:blip r:embed="rId4"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4932040" y="332656"/>
            <a:ext cx="1872208" cy="1080120"/>
          </a:xfrm>
          <a:prstGeom prst="rect">
            <a:avLst/>
          </a:prstGeom>
          <a:noFill/>
          <a:ln>
            <a:noFill/>
          </a:ln>
        </p:spPr>
      </p:pic>
      <p:pic>
        <p:nvPicPr>
          <p:cNvPr id="4" name="Picture 2" descr="G:\Юля - рабочие документы\УСПП\Комісія\Листопад 2014\Форум\Медиа-партнеры\Бухгалтер_911лого.png"/>
          <p:cNvPicPr>
            <a:picLocks noChangeAspect="1" noChangeArrowheads="1"/>
          </p:cNvPicPr>
          <p:nvPr/>
        </p:nvPicPr>
        <p:blipFill>
          <a:blip r:embed="rId5" cstate="print"/>
          <a:srcRect/>
          <a:stretch>
            <a:fillRect/>
          </a:stretch>
        </p:blipFill>
        <p:spPr bwMode="auto">
          <a:xfrm>
            <a:off x="6444209" y="1340768"/>
            <a:ext cx="1656184" cy="550170"/>
          </a:xfrm>
          <a:prstGeom prst="rect">
            <a:avLst/>
          </a:prstGeom>
          <a:noFill/>
        </p:spPr>
      </p:pic>
      <p:pic>
        <p:nvPicPr>
          <p:cNvPr id="5" name="Picture 2" descr="G:\Юля - рабочие документы\УСПП\Комісія\Листопад 2014\Форум\Организаторы\СМСПП.gif"/>
          <p:cNvPicPr>
            <a:picLocks noChangeAspect="1" noChangeArrowheads="1"/>
          </p:cNvPicPr>
          <p:nvPr/>
        </p:nvPicPr>
        <p:blipFill>
          <a:blip r:embed="rId6" cstate="print"/>
          <a:srcRect/>
          <a:stretch>
            <a:fillRect/>
          </a:stretch>
        </p:blipFill>
        <p:spPr bwMode="auto">
          <a:xfrm>
            <a:off x="6804248" y="404664"/>
            <a:ext cx="1224136" cy="670759"/>
          </a:xfrm>
          <a:prstGeom prst="rect">
            <a:avLst/>
          </a:prstGeom>
          <a:noFill/>
        </p:spPr>
      </p:pic>
      <p:pic>
        <p:nvPicPr>
          <p:cNvPr id="7" name="Picture 3" descr="G:\Юля - рабочие документы\УСПП\Комісія\Листопад 2014\Форум\Организаторы\image002.png"/>
          <p:cNvPicPr>
            <a:picLocks noChangeAspect="1" noChangeArrowheads="1"/>
          </p:cNvPicPr>
          <p:nvPr/>
        </p:nvPicPr>
        <p:blipFill>
          <a:blip r:embed="rId7" cstate="print"/>
          <a:srcRect/>
          <a:stretch>
            <a:fillRect/>
          </a:stretch>
        </p:blipFill>
        <p:spPr bwMode="auto">
          <a:xfrm>
            <a:off x="683568" y="332656"/>
            <a:ext cx="1080120" cy="945105"/>
          </a:xfrm>
          <a:prstGeom prst="rect">
            <a:avLst/>
          </a:prstGeom>
          <a:noFill/>
        </p:spPr>
      </p:pic>
      <p:pic>
        <p:nvPicPr>
          <p:cNvPr id="1028" name="Picture 4" descr="G:\Юля - рабочие документы\УСПП\Комісія\Листопад 2014\Форум\Организаторы\image004.jpg"/>
          <p:cNvPicPr>
            <a:picLocks noChangeAspect="1" noChangeArrowheads="1"/>
          </p:cNvPicPr>
          <p:nvPr/>
        </p:nvPicPr>
        <p:blipFill>
          <a:blip r:embed="rId8" cstate="print"/>
          <a:srcRect/>
          <a:stretch>
            <a:fillRect/>
          </a:stretch>
        </p:blipFill>
        <p:spPr bwMode="auto">
          <a:xfrm>
            <a:off x="827584" y="1340768"/>
            <a:ext cx="2016224" cy="537660"/>
          </a:xfrm>
          <a:prstGeom prst="rect">
            <a:avLst/>
          </a:prstGeom>
          <a:noFill/>
        </p:spPr>
      </p:pic>
      <p:pic>
        <p:nvPicPr>
          <p:cNvPr id="1029" name="Picture 5" descr="G:\Юля - рабочие документы\УСПП\Комісія\Листопад 2014\Форум\Организаторы\image006.png"/>
          <p:cNvPicPr>
            <a:picLocks noChangeAspect="1" noChangeArrowheads="1"/>
          </p:cNvPicPr>
          <p:nvPr/>
        </p:nvPicPr>
        <p:blipFill>
          <a:blip r:embed="rId9" cstate="print"/>
          <a:srcRect/>
          <a:stretch>
            <a:fillRect/>
          </a:stretch>
        </p:blipFill>
        <p:spPr bwMode="auto">
          <a:xfrm>
            <a:off x="3563888" y="1196752"/>
            <a:ext cx="2376264" cy="82733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uk-UA" sz="3000" b="1" dirty="0" smtClean="0">
                <a:solidFill>
                  <a:srgbClr val="002060"/>
                </a:solidFill>
                <a:latin typeface="Times New Roman" pitchFamily="18" charset="0"/>
                <a:cs typeface="Times New Roman" pitchFamily="18" charset="0"/>
              </a:rPr>
              <a:t>Деталізація інших варіантів відповідей - </a:t>
            </a:r>
            <a:r>
              <a:rPr lang="uk-UA" sz="3000" b="1" dirty="0" smtClean="0">
                <a:solidFill>
                  <a:srgbClr val="FF0000"/>
                </a:solidFill>
                <a:latin typeface="Times New Roman" pitchFamily="18" charset="0"/>
                <a:cs typeface="Times New Roman" pitchFamily="18" charset="0"/>
              </a:rPr>
              <a:t>44</a:t>
            </a:r>
            <a:r>
              <a:rPr lang="uk-UA" sz="3000" b="1" dirty="0" smtClean="0">
                <a:latin typeface="Times New Roman" pitchFamily="18" charset="0"/>
                <a:cs typeface="Times New Roman" pitchFamily="18" charset="0"/>
              </a:rPr>
              <a:t>:</a:t>
            </a:r>
            <a:endParaRPr lang="uk-UA" sz="3000" b="1" dirty="0">
              <a:latin typeface="Times New Roman" pitchFamily="18" charset="0"/>
              <a:cs typeface="Times New Roman" pitchFamily="18" charset="0"/>
            </a:endParaRPr>
          </a:p>
        </p:txBody>
      </p:sp>
      <p:sp>
        <p:nvSpPr>
          <p:cNvPr id="3" name="Содержимое 2"/>
          <p:cNvSpPr>
            <a:spLocks noGrp="1"/>
          </p:cNvSpPr>
          <p:nvPr>
            <p:ph idx="1"/>
          </p:nvPr>
        </p:nvSpPr>
        <p:spPr>
          <a:xfrm>
            <a:off x="467544" y="1052736"/>
            <a:ext cx="8229600" cy="5400600"/>
          </a:xfrm>
        </p:spPr>
        <p:txBody>
          <a:bodyPr>
            <a:normAutofit fontScale="70000" lnSpcReduction="20000"/>
          </a:bodyPr>
          <a:lstStyle/>
          <a:p>
            <a:pPr lvl="0" algn="just"/>
            <a:r>
              <a:rPr lang="uk-UA" dirty="0" smtClean="0">
                <a:solidFill>
                  <a:srgbClr val="002060"/>
                </a:solidFill>
                <a:latin typeface="Times New Roman" pitchFamily="18" charset="0"/>
                <a:cs typeface="Times New Roman" pitchFamily="18" charset="0"/>
              </a:rPr>
              <a:t>все </a:t>
            </a:r>
            <a:r>
              <a:rPr lang="uk-UA" dirty="0" err="1" smtClean="0">
                <a:solidFill>
                  <a:srgbClr val="002060"/>
                </a:solidFill>
                <a:latin typeface="Times New Roman" pitchFamily="18" charset="0"/>
                <a:cs typeface="Times New Roman" pitchFamily="18" charset="0"/>
              </a:rPr>
              <a:t>вищеперелічене</a:t>
            </a:r>
            <a:r>
              <a:rPr lang="uk-UA" dirty="0" smtClean="0">
                <a:solidFill>
                  <a:srgbClr val="002060"/>
                </a:solidFill>
                <a:latin typeface="Times New Roman" pitchFamily="18" charset="0"/>
                <a:cs typeface="Times New Roman" pitchFamily="18" charset="0"/>
              </a:rPr>
              <a:t> –  </a:t>
            </a:r>
            <a:r>
              <a:rPr lang="uk-UA" b="1" dirty="0" smtClean="0">
                <a:solidFill>
                  <a:srgbClr val="FF0000"/>
                </a:solidFill>
                <a:latin typeface="Times New Roman" pitchFamily="18" charset="0"/>
                <a:cs typeface="Times New Roman" pitchFamily="18" charset="0"/>
              </a:rPr>
              <a:t>107 (5,87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pPr lvl="0" algn="just"/>
            <a:r>
              <a:rPr lang="uk-UA" dirty="0" smtClean="0">
                <a:solidFill>
                  <a:srgbClr val="002060"/>
                </a:solidFill>
                <a:latin typeface="Times New Roman" pitchFamily="18" charset="0"/>
                <a:cs typeface="Times New Roman" pitchFamily="18" charset="0"/>
              </a:rPr>
              <a:t>інші комбінації відповідей (п. і та/або п. іі та/або п. ііі) </a:t>
            </a:r>
            <a:r>
              <a:rPr lang="uk-UA" dirty="0" smtClean="0">
                <a:solidFill>
                  <a:srgbClr val="00206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20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1,10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pPr lvl="0" algn="just"/>
            <a:r>
              <a:rPr lang="uk-UA" dirty="0" smtClean="0">
                <a:solidFill>
                  <a:srgbClr val="002060"/>
                </a:solidFill>
                <a:latin typeface="Times New Roman" pitchFamily="18" charset="0"/>
                <a:cs typeface="Times New Roman" pitchFamily="18" charset="0"/>
              </a:rPr>
              <a:t>відволікання оборотних коштів, в тому неможливість скористатися надміру сплаченими коштами – </a:t>
            </a:r>
            <a:r>
              <a:rPr lang="uk-UA" b="1" dirty="0" smtClean="0">
                <a:solidFill>
                  <a:srgbClr val="FF0000"/>
                </a:solidFill>
                <a:latin typeface="Times New Roman" pitchFamily="18" charset="0"/>
                <a:cs typeface="Times New Roman" pitchFamily="18" charset="0"/>
              </a:rPr>
              <a:t>32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1,76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pPr lvl="0" algn="just"/>
            <a:r>
              <a:rPr lang="uk-UA" dirty="0" smtClean="0">
                <a:solidFill>
                  <a:srgbClr val="002060"/>
                </a:solidFill>
                <a:latin typeface="Times New Roman" pitchFamily="18" charset="0"/>
                <a:cs typeface="Times New Roman" pitchFamily="18" charset="0"/>
              </a:rPr>
              <a:t>витрати на придбання ПЗ, доробка ПЗ, покупка комп’ютерів – </a:t>
            </a:r>
            <a:r>
              <a:rPr lang="uk-UA" b="1" dirty="0" smtClean="0">
                <a:solidFill>
                  <a:srgbClr val="FF0000"/>
                </a:solidFill>
                <a:latin typeface="Times New Roman" pitchFamily="18" charset="0"/>
                <a:cs typeface="Times New Roman" pitchFamily="18" charset="0"/>
              </a:rPr>
              <a:t>101 (5,54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pPr lvl="0" algn="just"/>
            <a:r>
              <a:rPr lang="uk-UA" dirty="0" smtClean="0">
                <a:solidFill>
                  <a:srgbClr val="002060"/>
                </a:solidFill>
                <a:latin typeface="Times New Roman" pitchFamily="18" charset="0"/>
                <a:cs typeface="Times New Roman" pitchFamily="18" charset="0"/>
              </a:rPr>
              <a:t>втрати внаслідок не врахування у формулі розрахунку реєстраційної суми залишків від</a:t>
            </a:r>
            <a:r>
              <a:rPr lang="uk-UA" dirty="0" smtClean="0">
                <a:solidFill>
                  <a:srgbClr val="002060"/>
                </a:solidFill>
                <a:latin typeface="Times New Roman"/>
                <a:cs typeface="Times New Roman"/>
              </a:rPr>
              <a:t>’</a:t>
            </a:r>
            <a:r>
              <a:rPr lang="uk-UA" dirty="0" smtClean="0">
                <a:solidFill>
                  <a:srgbClr val="002060"/>
                </a:solidFill>
                <a:latin typeface="Times New Roman" pitchFamily="18" charset="0"/>
                <a:cs typeface="Times New Roman" pitchFamily="18" charset="0"/>
              </a:rPr>
              <a:t>ємного значення податку, що виникло станом на 01.02.2015 р., інші розбіжності за формулою – </a:t>
            </a:r>
            <a:r>
              <a:rPr lang="uk-UA" b="1" dirty="0" smtClean="0">
                <a:solidFill>
                  <a:srgbClr val="FF0000"/>
                </a:solidFill>
                <a:latin typeface="Times New Roman" pitchFamily="18" charset="0"/>
                <a:cs typeface="Times New Roman" pitchFamily="18" charset="0"/>
              </a:rPr>
              <a:t>18 (0,99%)</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pPr lvl="0" algn="just"/>
            <a:r>
              <a:rPr lang="uk-UA" dirty="0" smtClean="0">
                <a:solidFill>
                  <a:srgbClr val="002060"/>
                </a:solidFill>
                <a:latin typeface="Times New Roman" pitchFamily="18" charset="0"/>
                <a:cs typeface="Times New Roman" pitchFamily="18" charset="0"/>
              </a:rPr>
              <a:t>збільшення штату – </a:t>
            </a:r>
            <a:r>
              <a:rPr lang="uk-UA" b="1" dirty="0" smtClean="0">
                <a:solidFill>
                  <a:srgbClr val="FF0000"/>
                </a:solidFill>
                <a:latin typeface="Times New Roman" pitchFamily="18" charset="0"/>
                <a:cs typeface="Times New Roman" pitchFamily="18" charset="0"/>
              </a:rPr>
              <a:t>31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1,70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pPr lvl="0" algn="just"/>
            <a:r>
              <a:rPr lang="uk-UA" dirty="0" smtClean="0">
                <a:solidFill>
                  <a:srgbClr val="002060"/>
                </a:solidFill>
                <a:latin typeface="Times New Roman" pitchFamily="18" charset="0"/>
                <a:cs typeface="Times New Roman" pitchFamily="18" charset="0"/>
              </a:rPr>
              <a:t>блокування реєстрації податкових накладних, збої в роботі сервера ДФС, позбавлення права на автоматичне відшкодування, відсутність стандартизованого ПЗ, відсутність роз</a:t>
            </a:r>
            <a:r>
              <a:rPr lang="uk-UA" dirty="0" smtClean="0">
                <a:solidFill>
                  <a:srgbClr val="002060"/>
                </a:solidFill>
                <a:latin typeface="Times New Roman"/>
                <a:cs typeface="Times New Roman"/>
              </a:rPr>
              <a:t>’</a:t>
            </a:r>
            <a:r>
              <a:rPr lang="uk-UA" dirty="0" smtClean="0">
                <a:solidFill>
                  <a:srgbClr val="002060"/>
                </a:solidFill>
                <a:latin typeface="Times New Roman" pitchFamily="18" charset="0"/>
                <a:cs typeface="Times New Roman" pitchFamily="18" charset="0"/>
              </a:rPr>
              <a:t>яснень щодо заповнення декларацій та уточнюючих розрахунків – </a:t>
            </a:r>
            <a:r>
              <a:rPr lang="uk-UA" b="1" dirty="0" smtClean="0">
                <a:solidFill>
                  <a:srgbClr val="FF0000"/>
                </a:solidFill>
                <a:latin typeface="Times New Roman" pitchFamily="18" charset="0"/>
                <a:cs typeface="Times New Roman" pitchFamily="18" charset="0"/>
              </a:rPr>
              <a:t>10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0,55 </a:t>
            </a:r>
            <a:r>
              <a:rPr lang="uk-UA" dirty="0" smtClean="0">
                <a:solidFill>
                  <a:srgbClr val="002060"/>
                </a:solidFill>
                <a:latin typeface="Times New Roman" pitchFamily="18" charset="0"/>
                <a:cs typeface="Times New Roman" pitchFamily="18" charset="0"/>
              </a:rPr>
              <a:t>%);</a:t>
            </a:r>
          </a:p>
          <a:p>
            <a:pPr lvl="0" algn="just"/>
            <a:r>
              <a:rPr lang="uk-UA" dirty="0" smtClean="0">
                <a:solidFill>
                  <a:srgbClr val="002060"/>
                </a:solidFill>
                <a:latin typeface="Times New Roman" pitchFamily="18" charset="0"/>
                <a:cs typeface="Times New Roman" pitchFamily="18" charset="0"/>
              </a:rPr>
              <a:t>інші відповіді або відсутність інформації - </a:t>
            </a:r>
            <a:r>
              <a:rPr lang="uk-UA" b="1" dirty="0" smtClean="0">
                <a:solidFill>
                  <a:srgbClr val="FF0000"/>
                </a:solidFill>
                <a:latin typeface="Times New Roman" pitchFamily="18" charset="0"/>
                <a:cs typeface="Times New Roman" pitchFamily="18" charset="0"/>
              </a:rPr>
              <a:t>52 (2,85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120680"/>
          </a:xfrm>
        </p:spPr>
        <p:txBody>
          <a:bodyPr>
            <a:noAutofit/>
          </a:bodyPr>
          <a:lstStyle/>
          <a:p>
            <a:pPr algn="just"/>
            <a:r>
              <a:rPr lang="ru-RU" sz="1400" i="1" dirty="0" smtClean="0">
                <a:solidFill>
                  <a:srgbClr val="002060"/>
                </a:solidFill>
                <a:latin typeface="Times New Roman" pitchFamily="18" charset="0"/>
                <a:cs typeface="Times New Roman" pitchFamily="18" charset="0"/>
              </a:rPr>
              <a:t>     </a:t>
            </a:r>
            <a:r>
              <a:rPr lang="ru-RU" sz="1400" i="1" dirty="0" err="1" smtClean="0">
                <a:solidFill>
                  <a:srgbClr val="002060"/>
                </a:solidFill>
                <a:latin typeface="Times New Roman" pitchFamily="18" charset="0"/>
                <a:cs typeface="Times New Roman" pitchFamily="18" charset="0"/>
              </a:rPr>
              <a:t>i</a:t>
            </a:r>
            <a:r>
              <a:rPr lang="ru-RU" sz="1400" i="1" dirty="0" smtClean="0">
                <a:solidFill>
                  <a:srgbClr val="002060"/>
                </a:solidFill>
                <a:latin typeface="Times New Roman" pitchFamily="18" charset="0"/>
                <a:cs typeface="Times New Roman" pitchFamily="18" charset="0"/>
              </a:rPr>
              <a:t>) Были единичные случаи регистрации документов на 16 или 20 день после даты оказания услуг. С июля предприятие может иметь штрафные санкции в размере 10%. Санкции прописаны в договорных отношениях, в случае их применения денежные средства будут изыматься из оборота в размере 20%. В случае если система регистрации налоговых накладных даст какой либо сбой, например; не вовремя зарегистрирует налоговую накладную, не отправит контрагенту, вирусные атаки, вмешательства хакеров, прочие сбои в работе программного обеспечения М.Е.Док., предприятие не сможет дополучить денежные средства в размере суммы НДС. В тоже время мы обязаны будем отобразить эти суммы в налоговой декларации и соответственно перечислить на казначейский счет перед регистрацией нашей налоговой накладной. </a:t>
            </a:r>
          </a:p>
          <a:p>
            <a:pPr algn="just"/>
            <a:r>
              <a:rPr lang="uk-UA" sz="1400" i="1" dirty="0" smtClean="0">
                <a:solidFill>
                  <a:srgbClr val="002060"/>
                </a:solidFill>
                <a:latin typeface="Times New Roman" pitchFamily="18" charset="0"/>
                <a:cs typeface="Times New Roman" pitchFamily="18" charset="0"/>
              </a:rPr>
              <a:t>     </a:t>
            </a:r>
            <a:r>
              <a:rPr lang="ru-RU" sz="1400" i="1" dirty="0" err="1" smtClean="0">
                <a:solidFill>
                  <a:srgbClr val="002060"/>
                </a:solidFill>
                <a:latin typeface="Times New Roman" pitchFamily="18" charset="0"/>
                <a:cs typeface="Times New Roman" pitchFamily="18" charset="0"/>
              </a:rPr>
              <a:t>ii</a:t>
            </a:r>
            <a:r>
              <a:rPr lang="ru-RU" sz="1400" i="1" dirty="0" smtClean="0">
                <a:solidFill>
                  <a:srgbClr val="002060"/>
                </a:solidFill>
                <a:latin typeface="Times New Roman" pitchFamily="18" charset="0"/>
                <a:cs typeface="Times New Roman" pitchFamily="18" charset="0"/>
              </a:rPr>
              <a:t>) Имеем случаи отказа регистрации корректировок нашими контрагентами, без указания причины. В связи с отсутствием финансовой ответственности перед нами контрагента, наше влияние на подобные ситуации очень сомнительное. Предприятие несет необоснованные убытки на суммы НДС в подобных случаях. Даже при подаче жалобы в ГФС мы не имеем возможности уменьшить налоговые обязательства. Предприятие не ставит себе за цель создать проблемы контрагентам через подачу подобных жалоб, так как не имеет возможности справедливо отобразить налоговые обязательства после своих действий.</a:t>
            </a:r>
          </a:p>
          <a:p>
            <a:pPr algn="just"/>
            <a:r>
              <a:rPr lang="ru-RU" sz="1400" i="1" dirty="0" smtClean="0">
                <a:solidFill>
                  <a:srgbClr val="002060"/>
                </a:solidFill>
                <a:latin typeface="Times New Roman" pitchFamily="18" charset="0"/>
                <a:cs typeface="Times New Roman" pitchFamily="18" charset="0"/>
              </a:rPr>
              <a:t>     1)безосновательно заблокирована регистрация </a:t>
            </a:r>
            <a:r>
              <a:rPr lang="ru-RU" sz="1400" i="1" dirty="0" err="1" smtClean="0">
                <a:solidFill>
                  <a:srgbClr val="002060"/>
                </a:solidFill>
                <a:latin typeface="Times New Roman" pitchFamily="18" charset="0"/>
                <a:cs typeface="Times New Roman" pitchFamily="18" charset="0"/>
              </a:rPr>
              <a:t>н</a:t>
            </a:r>
            <a:r>
              <a:rPr lang="ru-RU" sz="1400" i="1" dirty="0" smtClean="0">
                <a:solidFill>
                  <a:srgbClr val="002060"/>
                </a:solidFill>
                <a:latin typeface="Times New Roman" pitchFamily="18" charset="0"/>
                <a:cs typeface="Times New Roman" pitchFamily="18" charset="0"/>
              </a:rPr>
              <a:t>/</a:t>
            </a:r>
            <a:r>
              <a:rPr lang="ru-RU" sz="1400" i="1" dirty="0" err="1" smtClean="0">
                <a:solidFill>
                  <a:srgbClr val="002060"/>
                </a:solidFill>
                <a:latin typeface="Times New Roman" pitchFamily="18" charset="0"/>
                <a:cs typeface="Times New Roman" pitchFamily="18" charset="0"/>
              </a:rPr>
              <a:t>н</a:t>
            </a:r>
            <a:r>
              <a:rPr lang="ru-RU" sz="1400" i="1" dirty="0" smtClean="0">
                <a:solidFill>
                  <a:srgbClr val="002060"/>
                </a:solidFill>
                <a:latin typeface="Times New Roman" pitchFamily="18" charset="0"/>
                <a:cs typeface="Times New Roman" pitchFamily="18" charset="0"/>
              </a:rPr>
              <a:t>, никто не может объяснить причину; 2)по факту в формулу не попадает часть отрицательного значения на 01.02.2015 в размере налоговых обязательств февраля, в итоге с 01.07. эту сумму придется доплачивать на </a:t>
            </a:r>
            <a:r>
              <a:rPr lang="ru-RU" sz="1400" i="1" dirty="0" err="1" smtClean="0">
                <a:solidFill>
                  <a:srgbClr val="002060"/>
                </a:solidFill>
                <a:latin typeface="Times New Roman" pitchFamily="18" charset="0"/>
                <a:cs typeface="Times New Roman" pitchFamily="18" charset="0"/>
              </a:rPr>
              <a:t>спецсчет</a:t>
            </a:r>
            <a:r>
              <a:rPr lang="ru-RU" sz="1400" i="1" dirty="0" smtClean="0">
                <a:solidFill>
                  <a:srgbClr val="002060"/>
                </a:solidFill>
                <a:latin typeface="Times New Roman" pitchFamily="18" charset="0"/>
                <a:cs typeface="Times New Roman" pitchFamily="18" charset="0"/>
              </a:rPr>
              <a:t> для регистрации </a:t>
            </a:r>
            <a:r>
              <a:rPr lang="ru-RU" sz="1400" i="1" dirty="0" err="1" smtClean="0">
                <a:solidFill>
                  <a:srgbClr val="002060"/>
                </a:solidFill>
                <a:latin typeface="Times New Roman" pitchFamily="18" charset="0"/>
                <a:cs typeface="Times New Roman" pitchFamily="18" charset="0"/>
              </a:rPr>
              <a:t>н</a:t>
            </a:r>
            <a:r>
              <a:rPr lang="ru-RU" sz="1400" i="1" dirty="0" smtClean="0">
                <a:solidFill>
                  <a:srgbClr val="002060"/>
                </a:solidFill>
                <a:latin typeface="Times New Roman" pitchFamily="18" charset="0"/>
                <a:cs typeface="Times New Roman" pitchFamily="18" charset="0"/>
              </a:rPr>
              <a:t>/</a:t>
            </a:r>
            <a:r>
              <a:rPr lang="ru-RU" sz="1400" i="1" dirty="0" err="1" smtClean="0">
                <a:solidFill>
                  <a:srgbClr val="002060"/>
                </a:solidFill>
                <a:latin typeface="Times New Roman" pitchFamily="18" charset="0"/>
                <a:cs typeface="Times New Roman" pitchFamily="18" charset="0"/>
              </a:rPr>
              <a:t>н</a:t>
            </a:r>
            <a:r>
              <a:rPr lang="ru-RU" sz="1400" i="1" dirty="0" smtClean="0">
                <a:solidFill>
                  <a:srgbClr val="002060"/>
                </a:solidFill>
                <a:latin typeface="Times New Roman" pitchFamily="18" charset="0"/>
                <a:cs typeface="Times New Roman" pitchFamily="18" charset="0"/>
              </a:rPr>
              <a:t> и замораживать там, имея фактически запас налогового кредита 3)нет механизма включения в формулу остатка отрицательного значения по </a:t>
            </a:r>
            <a:r>
              <a:rPr lang="ru-RU" sz="1400" i="1" dirty="0" err="1" smtClean="0">
                <a:solidFill>
                  <a:srgbClr val="002060"/>
                </a:solidFill>
                <a:latin typeface="Times New Roman" pitchFamily="18" charset="0"/>
                <a:cs typeface="Times New Roman" pitchFamily="18" charset="0"/>
              </a:rPr>
              <a:t>спецрежимной</a:t>
            </a:r>
            <a:r>
              <a:rPr lang="ru-RU" sz="1400" i="1" dirty="0" smtClean="0">
                <a:solidFill>
                  <a:srgbClr val="002060"/>
                </a:solidFill>
                <a:latin typeface="Times New Roman" pitchFamily="18" charset="0"/>
                <a:cs typeface="Times New Roman" pitchFamily="18" charset="0"/>
              </a:rPr>
              <a:t> декларации для с/</a:t>
            </a:r>
            <a:r>
              <a:rPr lang="ru-RU" sz="1400" i="1" dirty="0" err="1" smtClean="0">
                <a:solidFill>
                  <a:srgbClr val="002060"/>
                </a:solidFill>
                <a:latin typeface="Times New Roman" pitchFamily="18" charset="0"/>
                <a:cs typeface="Times New Roman" pitchFamily="18" charset="0"/>
              </a:rPr>
              <a:t>х</a:t>
            </a:r>
            <a:r>
              <a:rPr lang="ru-RU" sz="1400" i="1" dirty="0" smtClean="0">
                <a:solidFill>
                  <a:srgbClr val="002060"/>
                </a:solidFill>
                <a:latin typeface="Times New Roman" pitchFamily="18" charset="0"/>
                <a:cs typeface="Times New Roman" pitchFamily="18" charset="0"/>
              </a:rPr>
              <a:t> предприятий (нет приложения 2), из-за этого для регистрации </a:t>
            </a:r>
            <a:r>
              <a:rPr lang="ru-RU" sz="1400" i="1" dirty="0" err="1" smtClean="0">
                <a:solidFill>
                  <a:srgbClr val="002060"/>
                </a:solidFill>
                <a:latin typeface="Times New Roman" pitchFamily="18" charset="0"/>
                <a:cs typeface="Times New Roman" pitchFamily="18" charset="0"/>
              </a:rPr>
              <a:t>н</a:t>
            </a:r>
            <a:r>
              <a:rPr lang="ru-RU" sz="1400" i="1" dirty="0" smtClean="0">
                <a:solidFill>
                  <a:srgbClr val="002060"/>
                </a:solidFill>
                <a:latin typeface="Times New Roman" pitchFamily="18" charset="0"/>
                <a:cs typeface="Times New Roman" pitchFamily="18" charset="0"/>
              </a:rPr>
              <a:t>/</a:t>
            </a:r>
            <a:r>
              <a:rPr lang="ru-RU" sz="1400" i="1" dirty="0" err="1" smtClean="0">
                <a:solidFill>
                  <a:srgbClr val="002060"/>
                </a:solidFill>
                <a:latin typeface="Times New Roman" pitchFamily="18" charset="0"/>
                <a:cs typeface="Times New Roman" pitchFamily="18" charset="0"/>
              </a:rPr>
              <a:t>н</a:t>
            </a:r>
            <a:r>
              <a:rPr lang="ru-RU" sz="1400" i="1" dirty="0" smtClean="0">
                <a:solidFill>
                  <a:srgbClr val="002060"/>
                </a:solidFill>
                <a:latin typeface="Times New Roman" pitchFamily="18" charset="0"/>
                <a:cs typeface="Times New Roman" pitchFamily="18" charset="0"/>
              </a:rPr>
              <a:t> с/</a:t>
            </a:r>
            <a:r>
              <a:rPr lang="ru-RU" sz="1400" i="1" dirty="0" err="1" smtClean="0">
                <a:solidFill>
                  <a:srgbClr val="002060"/>
                </a:solidFill>
                <a:latin typeface="Times New Roman" pitchFamily="18" charset="0"/>
                <a:cs typeface="Times New Roman" pitchFamily="18" charset="0"/>
              </a:rPr>
              <a:t>х</a:t>
            </a:r>
            <a:r>
              <a:rPr lang="ru-RU" sz="1400" i="1" dirty="0" smtClean="0">
                <a:solidFill>
                  <a:srgbClr val="002060"/>
                </a:solidFill>
                <a:latin typeface="Times New Roman" pitchFamily="18" charset="0"/>
                <a:cs typeface="Times New Roman" pitchFamily="18" charset="0"/>
              </a:rPr>
              <a:t> предприятиям придется замораживать оборотные </a:t>
            </a:r>
            <a:r>
              <a:rPr lang="ru-RU" sz="1400" i="1" dirty="0" err="1" smtClean="0">
                <a:solidFill>
                  <a:srgbClr val="002060"/>
                </a:solidFill>
                <a:latin typeface="Times New Roman" pitchFamily="18" charset="0"/>
                <a:cs typeface="Times New Roman" pitchFamily="18" charset="0"/>
              </a:rPr>
              <a:t>ср-ва</a:t>
            </a:r>
            <a:r>
              <a:rPr lang="ru-RU" sz="1400" i="1" dirty="0" smtClean="0">
                <a:solidFill>
                  <a:srgbClr val="002060"/>
                </a:solidFill>
                <a:latin typeface="Times New Roman" pitchFamily="18" charset="0"/>
                <a:cs typeface="Times New Roman" pitchFamily="18" charset="0"/>
              </a:rPr>
              <a:t> на </a:t>
            </a:r>
            <a:r>
              <a:rPr lang="ru-RU" sz="1400" i="1" dirty="0" err="1" smtClean="0">
                <a:solidFill>
                  <a:srgbClr val="002060"/>
                </a:solidFill>
                <a:latin typeface="Times New Roman" pitchFamily="18" charset="0"/>
                <a:cs typeface="Times New Roman" pitchFamily="18" charset="0"/>
              </a:rPr>
              <a:t>спецсчете</a:t>
            </a:r>
            <a:endParaRPr lang="ru-RU" sz="1400" i="1" dirty="0" smtClean="0">
              <a:solidFill>
                <a:srgbClr val="002060"/>
              </a:solidFill>
              <a:latin typeface="Times New Roman" pitchFamily="18" charset="0"/>
              <a:cs typeface="Times New Roman" pitchFamily="18" charset="0"/>
            </a:endParaRPr>
          </a:p>
          <a:p>
            <a:pPr algn="just"/>
            <a:r>
              <a:rPr lang="ru-RU" sz="1400" i="1" dirty="0" smtClean="0">
                <a:solidFill>
                  <a:srgbClr val="002060"/>
                </a:solidFill>
                <a:latin typeface="Times New Roman" pitchFamily="18" charset="0"/>
                <a:cs typeface="Times New Roman" pitchFamily="18" charset="0"/>
              </a:rPr>
              <a:t>     Была переплата НДС на 01.02, но не смотря на это пришлось платить </a:t>
            </a:r>
            <a:r>
              <a:rPr lang="ru-RU" sz="1400" i="1" dirty="0" err="1" smtClean="0">
                <a:solidFill>
                  <a:srgbClr val="002060"/>
                </a:solidFill>
                <a:latin typeface="Times New Roman" pitchFamily="18" charset="0"/>
                <a:cs typeface="Times New Roman" pitchFamily="18" charset="0"/>
              </a:rPr>
              <a:t>живими</a:t>
            </a:r>
            <a:r>
              <a:rPr lang="ru-RU" sz="1400" i="1" dirty="0" smtClean="0">
                <a:solidFill>
                  <a:srgbClr val="002060"/>
                </a:solidFill>
                <a:latin typeface="Times New Roman" pitchFamily="18" charset="0"/>
                <a:cs typeface="Times New Roman" pitchFamily="18" charset="0"/>
              </a:rPr>
              <a:t> деньгами все последующие месяцы НДС, прошло 2 месяца после подачи письма на возврат </a:t>
            </a:r>
            <a:r>
              <a:rPr lang="ru-RU" sz="1400" i="1" dirty="0" err="1" smtClean="0">
                <a:solidFill>
                  <a:srgbClr val="002060"/>
                </a:solidFill>
                <a:latin typeface="Times New Roman" pitchFamily="18" charset="0"/>
                <a:cs typeface="Times New Roman" pitchFamily="18" charset="0"/>
              </a:rPr>
              <a:t>переплаченого</a:t>
            </a:r>
            <a:r>
              <a:rPr lang="ru-RU" sz="1400" i="1" dirty="0" smtClean="0">
                <a:solidFill>
                  <a:srgbClr val="002060"/>
                </a:solidFill>
                <a:latin typeface="Times New Roman" pitchFamily="18" charset="0"/>
                <a:cs typeface="Times New Roman" pitchFamily="18" charset="0"/>
              </a:rPr>
              <a:t> НДС, но деньги пока так и не вернули.</a:t>
            </a:r>
          </a:p>
          <a:p>
            <a:pPr algn="just">
              <a:buNone/>
            </a:pPr>
            <a:endParaRPr lang="ru-RU" sz="1400" dirty="0">
              <a:solidFill>
                <a:srgbClr val="00206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62500" lnSpcReduction="20000"/>
          </a:bodyPr>
          <a:lstStyle/>
          <a:p>
            <a:pPr algn="just"/>
            <a:r>
              <a:rPr lang="ru-RU" i="1" dirty="0" smtClean="0">
                <a:solidFill>
                  <a:srgbClr val="002060"/>
                </a:solidFill>
                <a:latin typeface="Times New Roman" pitchFamily="18" charset="0"/>
                <a:cs typeface="Times New Roman" pitchFamily="18" charset="0"/>
              </a:rPr>
              <a:t>Штрафы будут, покупатели закрываются, бегут с Украины, оборот упал в 5 раз</a:t>
            </a:r>
            <a:r>
              <a:rPr lang="ru-RU" i="1" dirty="0" smtClean="0">
                <a:solidFill>
                  <a:srgbClr val="002060"/>
                </a:solidFill>
                <a:latin typeface="Times New Roman" pitchFamily="18" charset="0"/>
                <a:cs typeface="Times New Roman" pitchFamily="18" charset="0"/>
              </a:rPr>
              <a:t>. На </a:t>
            </a:r>
            <a:r>
              <a:rPr lang="ru-RU" i="1" dirty="0" smtClean="0">
                <a:solidFill>
                  <a:srgbClr val="002060"/>
                </a:solidFill>
                <a:latin typeface="Times New Roman" pitchFamily="18" charset="0"/>
                <a:cs typeface="Times New Roman" pitchFamily="18" charset="0"/>
              </a:rPr>
              <a:t>выписку НН надо брат еще бухгалтера, а платить не с чего</a:t>
            </a:r>
            <a:r>
              <a:rPr lang="ru-RU" i="1" dirty="0" smtClean="0">
                <a:solidFill>
                  <a:srgbClr val="002060"/>
                </a:solidFill>
                <a:latin typeface="Times New Roman" pitchFamily="18" charset="0"/>
                <a:cs typeface="Times New Roman" pitchFamily="18" charset="0"/>
              </a:rPr>
              <a:t>.</a:t>
            </a:r>
          </a:p>
          <a:p>
            <a:pPr algn="just">
              <a:buNone/>
            </a:pPr>
            <a:endParaRPr lang="ru-RU" i="1" dirty="0" smtClean="0">
              <a:solidFill>
                <a:srgbClr val="002060"/>
              </a:solidFill>
              <a:latin typeface="Times New Roman" pitchFamily="18" charset="0"/>
              <a:cs typeface="Times New Roman" pitchFamily="18" charset="0"/>
            </a:endParaRPr>
          </a:p>
          <a:p>
            <a:pPr algn="just"/>
            <a:r>
              <a:rPr lang="ru-RU" i="1" dirty="0" smtClean="0">
                <a:solidFill>
                  <a:srgbClr val="002060"/>
                </a:solidFill>
                <a:latin typeface="Times New Roman" pitchFamily="18" charset="0"/>
                <a:cs typeface="Times New Roman" pitchFamily="18" charset="0"/>
              </a:rPr>
              <a:t>штраф  на </a:t>
            </a:r>
            <a:r>
              <a:rPr lang="ru-RU" i="1" dirty="0" err="1" smtClean="0">
                <a:solidFill>
                  <a:srgbClr val="002060"/>
                </a:solidFill>
                <a:latin typeface="Times New Roman" pitchFamily="18" charset="0"/>
                <a:cs typeface="Times New Roman" pitchFamily="18" charset="0"/>
              </a:rPr>
              <a:t>несплату</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на</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електр</a:t>
            </a:r>
            <a:r>
              <a:rPr lang="ru-RU" i="1" dirty="0" smtClean="0">
                <a:solidFill>
                  <a:srgbClr val="002060"/>
                </a:solidFill>
                <a:latin typeface="Times New Roman" pitchFamily="18" charset="0"/>
                <a:cs typeface="Times New Roman" pitchFamily="18" charset="0"/>
              </a:rPr>
              <a:t>. счет. при э</a:t>
            </a:r>
            <a:r>
              <a:rPr lang="ru-RU" i="1" dirty="0" smtClean="0">
                <a:solidFill>
                  <a:srgbClr val="002060"/>
                </a:solidFill>
                <a:latin typeface="Times New Roman" pitchFamily="18" charset="0"/>
                <a:cs typeface="Times New Roman" pitchFamily="18" charset="0"/>
              </a:rPr>
              <a:t>том </a:t>
            </a:r>
            <a:r>
              <a:rPr lang="ru-RU" i="1" dirty="0" smtClean="0">
                <a:solidFill>
                  <a:srgbClr val="002060"/>
                </a:solidFill>
                <a:latin typeface="Times New Roman" pitchFamily="18" charset="0"/>
                <a:cs typeface="Times New Roman" pitchFamily="18" charset="0"/>
              </a:rPr>
              <a:t>переплата  по счету  НДС на 28.02.2015г</a:t>
            </a:r>
            <a:r>
              <a:rPr lang="ru-RU" i="1" dirty="0" smtClean="0">
                <a:solidFill>
                  <a:srgbClr val="002060"/>
                </a:solidFill>
                <a:latin typeface="Times New Roman" pitchFamily="18" charset="0"/>
                <a:cs typeface="Times New Roman" pitchFamily="18" charset="0"/>
              </a:rPr>
              <a:t>.</a:t>
            </a:r>
          </a:p>
          <a:p>
            <a:pPr algn="just">
              <a:buNone/>
            </a:pPr>
            <a:endParaRPr lang="ru-RU" i="1" dirty="0" smtClean="0">
              <a:solidFill>
                <a:srgbClr val="002060"/>
              </a:solidFill>
              <a:latin typeface="Times New Roman" pitchFamily="18" charset="0"/>
              <a:cs typeface="Times New Roman" pitchFamily="18" charset="0"/>
            </a:endParaRPr>
          </a:p>
          <a:p>
            <a:pPr algn="just"/>
            <a:r>
              <a:rPr lang="ru-RU" i="1" dirty="0" smtClean="0">
                <a:solidFill>
                  <a:srgbClr val="002060"/>
                </a:solidFill>
                <a:latin typeface="Times New Roman" pitchFamily="18" charset="0"/>
                <a:cs typeface="Times New Roman" pitchFamily="18" charset="0"/>
              </a:rPr>
              <a:t> </a:t>
            </a:r>
            <a:r>
              <a:rPr lang="ru-RU" i="1" dirty="0" smtClean="0">
                <a:solidFill>
                  <a:srgbClr val="002060"/>
                </a:solidFill>
                <a:latin typeface="Times New Roman" pitchFamily="18" charset="0"/>
                <a:cs typeface="Times New Roman" pitchFamily="18" charset="0"/>
              </a:rPr>
              <a:t>я с 1-го июля ухожу с бухгалтерии и мой директор ищет бухгалтера на большую </a:t>
            </a:r>
            <a:r>
              <a:rPr lang="ru-RU" i="1" dirty="0" err="1" smtClean="0">
                <a:solidFill>
                  <a:srgbClr val="002060"/>
                </a:solidFill>
                <a:latin typeface="Times New Roman" pitchFamily="18" charset="0"/>
                <a:cs typeface="Times New Roman" pitchFamily="18" charset="0"/>
              </a:rPr>
              <a:t>зп</a:t>
            </a:r>
            <a:r>
              <a:rPr lang="ru-RU" i="1" dirty="0" smtClean="0">
                <a:solidFill>
                  <a:srgbClr val="002060"/>
                </a:solidFill>
                <a:latin typeface="Times New Roman" pitchFamily="18" charset="0"/>
                <a:cs typeface="Times New Roman" pitchFamily="18" charset="0"/>
              </a:rPr>
              <a:t> т.к. теперь еще больше контроля надо, даже если предприятие маленькое. нужен полный контроль за всеми кто работает с </a:t>
            </a:r>
            <a:r>
              <a:rPr lang="ru-RU" i="1" dirty="0" err="1" smtClean="0">
                <a:solidFill>
                  <a:srgbClr val="002060"/>
                </a:solidFill>
                <a:latin typeface="Times New Roman" pitchFamily="18" charset="0"/>
                <a:cs typeface="Times New Roman" pitchFamily="18" charset="0"/>
              </a:rPr>
              <a:t>нн</a:t>
            </a:r>
            <a:r>
              <a:rPr lang="ru-RU" i="1" dirty="0" smtClean="0">
                <a:solidFill>
                  <a:srgbClr val="002060"/>
                </a:solidFill>
                <a:latin typeface="Times New Roman" pitchFamily="18" charset="0"/>
                <a:cs typeface="Times New Roman" pitchFamily="18" charset="0"/>
              </a:rPr>
              <a:t> внутри предприятия и с наружи. + много нюансов </a:t>
            </a:r>
            <a:r>
              <a:rPr lang="ru-RU" i="1" dirty="0" err="1" smtClean="0">
                <a:solidFill>
                  <a:srgbClr val="002060"/>
                </a:solidFill>
                <a:latin typeface="Times New Roman" pitchFamily="18" charset="0"/>
                <a:cs typeface="Times New Roman" pitchFamily="18" charset="0"/>
              </a:rPr>
              <a:t>паралельно</a:t>
            </a:r>
            <a:r>
              <a:rPr lang="ru-RU" i="1" dirty="0" smtClean="0">
                <a:solidFill>
                  <a:srgbClr val="002060"/>
                </a:solidFill>
                <a:latin typeface="Times New Roman" pitchFamily="18" charset="0"/>
                <a:cs typeface="Times New Roman" pitchFamily="18" charset="0"/>
              </a:rPr>
              <a:t> с введением </a:t>
            </a:r>
            <a:r>
              <a:rPr lang="ru-RU" i="1" dirty="0" err="1" smtClean="0">
                <a:solidFill>
                  <a:srgbClr val="002060"/>
                </a:solidFill>
                <a:latin typeface="Times New Roman" pitchFamily="18" charset="0"/>
                <a:cs typeface="Times New Roman" pitchFamily="18" charset="0"/>
              </a:rPr>
              <a:t>эл</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адм</a:t>
            </a:r>
            <a:r>
              <a:rPr lang="ru-RU" i="1" dirty="0" smtClean="0">
                <a:solidFill>
                  <a:srgbClr val="002060"/>
                </a:solidFill>
                <a:latin typeface="Times New Roman" pitchFamily="18" charset="0"/>
                <a:cs typeface="Times New Roman" pitchFamily="18" charset="0"/>
              </a:rPr>
              <a:t>., постоянные изменения, + вводящиеся штрафы за </a:t>
            </a:r>
            <a:r>
              <a:rPr lang="ru-RU" i="1" dirty="0" err="1" smtClean="0">
                <a:solidFill>
                  <a:srgbClr val="002060"/>
                </a:solidFill>
                <a:latin typeface="Times New Roman" pitchFamily="18" charset="0"/>
                <a:cs typeface="Times New Roman" pitchFamily="18" charset="0"/>
              </a:rPr>
              <a:t>нн</a:t>
            </a:r>
            <a:r>
              <a:rPr lang="ru-RU" i="1" dirty="0" smtClean="0">
                <a:solidFill>
                  <a:srgbClr val="002060"/>
                </a:solidFill>
                <a:latin typeface="Times New Roman" pitchFamily="18" charset="0"/>
                <a:cs typeface="Times New Roman" pitchFamily="18" charset="0"/>
              </a:rPr>
              <a:t> - это вообще! нет постоянства, постоянные </a:t>
            </a:r>
            <a:r>
              <a:rPr lang="ru-RU" i="1" dirty="0" err="1" smtClean="0">
                <a:solidFill>
                  <a:srgbClr val="002060"/>
                </a:solidFill>
                <a:latin typeface="Times New Roman" pitchFamily="18" charset="0"/>
                <a:cs typeface="Times New Roman" pitchFamily="18" charset="0"/>
              </a:rPr>
              <a:t>изменения,за</a:t>
            </a:r>
            <a:r>
              <a:rPr lang="ru-RU" i="1" dirty="0" smtClean="0">
                <a:solidFill>
                  <a:srgbClr val="002060"/>
                </a:solidFill>
                <a:latin typeface="Times New Roman" pitchFamily="18" charset="0"/>
                <a:cs typeface="Times New Roman" pitchFamily="18" charset="0"/>
              </a:rPr>
              <a:t> все вводятся штрафы, т.е. бухгалтер это должен быть </a:t>
            </a:r>
            <a:r>
              <a:rPr lang="ru-RU" i="1" dirty="0" smtClean="0">
                <a:solidFill>
                  <a:srgbClr val="002060"/>
                </a:solidFill>
                <a:latin typeface="Times New Roman" pitchFamily="18" charset="0"/>
                <a:cs typeface="Times New Roman" pitchFamily="18" charset="0"/>
              </a:rPr>
              <a:t>обученный </a:t>
            </a:r>
            <a:r>
              <a:rPr lang="ru-RU" i="1" dirty="0" smtClean="0">
                <a:solidFill>
                  <a:srgbClr val="002060"/>
                </a:solidFill>
                <a:latin typeface="Times New Roman" pitchFamily="18" charset="0"/>
                <a:cs typeface="Times New Roman" pitchFamily="18" charset="0"/>
              </a:rPr>
              <a:t>робот с хорошей операционной системой! Я не робот, считала себя хорошим </a:t>
            </a:r>
            <a:r>
              <a:rPr lang="ru-RU" i="1" dirty="0" err="1" smtClean="0">
                <a:solidFill>
                  <a:srgbClr val="002060"/>
                </a:solidFill>
                <a:latin typeface="Times New Roman" pitchFamily="18" charset="0"/>
                <a:cs typeface="Times New Roman" pitchFamily="18" charset="0"/>
              </a:rPr>
              <a:t>бухом</a:t>
            </a:r>
            <a:r>
              <a:rPr lang="ru-RU" i="1" dirty="0" smtClean="0">
                <a:solidFill>
                  <a:srgbClr val="002060"/>
                </a:solidFill>
                <a:latin typeface="Times New Roman" pitchFamily="18" charset="0"/>
                <a:cs typeface="Times New Roman" pitchFamily="18" charset="0"/>
              </a:rPr>
              <a:t>, но любому терпению приходит конец. когда приняла для себя это решение - уйти с бухгалтерии, то наконец-то вернулось чувство, что жизнь все таки прекрасна, чего всем желаю, бухгалтер, слава Богу, не единственная профессия! </a:t>
            </a:r>
            <a:endParaRPr lang="uk-UA" i="1" dirty="0">
              <a:solidFill>
                <a:srgbClr val="00206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100" b="1" u="sng" dirty="0" smtClean="0">
                <a:solidFill>
                  <a:srgbClr val="C00000"/>
                </a:solidFill>
                <a:latin typeface="Times New Roman" pitchFamily="18" charset="0"/>
                <a:cs typeface="Times New Roman" pitchFamily="18" charset="0"/>
              </a:rPr>
              <a:t>Запитання 3.</a:t>
            </a:r>
            <a:r>
              <a:rPr lang="uk-UA" sz="2100" b="1" dirty="0" smtClean="0">
                <a:solidFill>
                  <a:srgbClr val="C00000"/>
                </a:solidFill>
                <a:latin typeface="Times New Roman" pitchFamily="18" charset="0"/>
                <a:cs typeface="Times New Roman" pitchFamily="18" charset="0"/>
              </a:rPr>
              <a:t> Ваша оцінка, яка сума коштів з вашого обороту буде відволікатись з 1 липня на електронний рахунок з ПДВ за умови введення повної системи електронного адміністрування:</a:t>
            </a:r>
            <a:endParaRPr lang="uk-UA" sz="2100"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556792"/>
            <a:ext cx="8229600" cy="4968552"/>
          </a:xfrm>
        </p:spPr>
        <p:txBody>
          <a:bodyPr>
            <a:normAutofit fontScale="85000" lnSpcReduction="20000"/>
          </a:bodyPr>
          <a:lstStyle/>
          <a:p>
            <a:pPr lvl="0" algn="just"/>
            <a:r>
              <a:rPr lang="uk-UA" dirty="0" smtClean="0">
                <a:solidFill>
                  <a:srgbClr val="002060"/>
                </a:solidFill>
                <a:latin typeface="Times New Roman" pitchFamily="18" charset="0"/>
                <a:cs typeface="Times New Roman" pitchFamily="18" charset="0"/>
              </a:rPr>
              <a:t>не робили таку оцінку – </a:t>
            </a:r>
            <a:r>
              <a:rPr lang="uk-UA" b="1" dirty="0" smtClean="0">
                <a:solidFill>
                  <a:srgbClr val="FF0000"/>
                </a:solidFill>
                <a:latin typeface="Times New Roman" pitchFamily="18" charset="0"/>
                <a:cs typeface="Times New Roman" pitchFamily="18" charset="0"/>
              </a:rPr>
              <a:t>872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47,86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pPr lvl="0" algn="just"/>
            <a:r>
              <a:rPr lang="uk-UA" dirty="0" smtClean="0">
                <a:solidFill>
                  <a:srgbClr val="002060"/>
                </a:solidFill>
                <a:latin typeface="Times New Roman" pitchFamily="18" charset="0"/>
                <a:cs typeface="Times New Roman" pitchFamily="18" charset="0"/>
              </a:rPr>
              <a:t>Зробили таку оцінку – </a:t>
            </a:r>
            <a:r>
              <a:rPr lang="uk-UA" b="1" dirty="0" smtClean="0">
                <a:solidFill>
                  <a:srgbClr val="FF0000"/>
                </a:solidFill>
                <a:latin typeface="Times New Roman" pitchFamily="18" charset="0"/>
                <a:cs typeface="Times New Roman" pitchFamily="18" charset="0"/>
              </a:rPr>
              <a:t>950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52,14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pPr lvl="0" algn="just"/>
            <a:r>
              <a:rPr lang="uk-UA" dirty="0" smtClean="0">
                <a:solidFill>
                  <a:srgbClr val="002060"/>
                </a:solidFill>
                <a:latin typeface="Times New Roman" pitchFamily="18" charset="0"/>
                <a:cs typeface="Times New Roman" pitchFamily="18" charset="0"/>
              </a:rPr>
              <a:t>за оцінкою </a:t>
            </a:r>
            <a:r>
              <a:rPr lang="uk-UA" b="1" dirty="0" smtClean="0">
                <a:solidFill>
                  <a:srgbClr val="002060"/>
                </a:solidFill>
                <a:latin typeface="Times New Roman" pitchFamily="18" charset="0"/>
                <a:cs typeface="Times New Roman" pitchFamily="18" charset="0"/>
              </a:rPr>
              <a:t>447</a:t>
            </a:r>
            <a:r>
              <a:rPr lang="uk-UA" dirty="0" smtClean="0">
                <a:solidFill>
                  <a:srgbClr val="002060"/>
                </a:solidFill>
                <a:latin typeface="Times New Roman" pitchFamily="18" charset="0"/>
                <a:cs typeface="Times New Roman" pitchFamily="18" charset="0"/>
              </a:rPr>
              <a:t> </a:t>
            </a:r>
            <a:r>
              <a:rPr lang="uk-UA" dirty="0" smtClean="0">
                <a:solidFill>
                  <a:srgbClr val="002060"/>
                </a:solidFill>
                <a:latin typeface="Times New Roman" pitchFamily="18" charset="0"/>
                <a:cs typeface="Times New Roman" pitchFamily="18" charset="0"/>
              </a:rPr>
              <a:t>респондентів сума коштів, що буде відволікатись з 1 липня, приблизно становитиме  </a:t>
            </a:r>
            <a:r>
              <a:rPr lang="uk-UA" b="1" dirty="0" smtClean="0">
                <a:solidFill>
                  <a:srgbClr val="FF0000"/>
                </a:solidFill>
                <a:latin typeface="Times New Roman" pitchFamily="18" charset="0"/>
                <a:cs typeface="Times New Roman" pitchFamily="18" charset="0"/>
              </a:rPr>
              <a:t>344 </a:t>
            </a:r>
            <a:r>
              <a:rPr lang="uk-UA" b="1" dirty="0" smtClean="0">
                <a:solidFill>
                  <a:srgbClr val="FF0000"/>
                </a:solidFill>
                <a:latin typeface="Times New Roman" pitchFamily="18" charset="0"/>
                <a:cs typeface="Times New Roman" pitchFamily="18" charset="0"/>
              </a:rPr>
              <a:t>млн. грн.</a:t>
            </a:r>
            <a:r>
              <a:rPr lang="uk-UA" dirty="0" smtClean="0">
                <a:solidFill>
                  <a:srgbClr val="002060"/>
                </a:solidFill>
                <a:latin typeface="Times New Roman" pitchFamily="18" charset="0"/>
                <a:cs typeface="Times New Roman" pitchFamily="18" charset="0"/>
              </a:rPr>
              <a:t> (в середньому </a:t>
            </a:r>
            <a:r>
              <a:rPr lang="uk-UA" dirty="0" smtClean="0">
                <a:solidFill>
                  <a:srgbClr val="002060"/>
                </a:solidFill>
                <a:latin typeface="Times New Roman" pitchFamily="18" charset="0"/>
                <a:cs typeface="Times New Roman" pitchFamily="18" charset="0"/>
              </a:rPr>
              <a:t>769,6 </a:t>
            </a:r>
            <a:r>
              <a:rPr lang="uk-UA" dirty="0" smtClean="0">
                <a:solidFill>
                  <a:srgbClr val="002060"/>
                </a:solidFill>
                <a:latin typeface="Times New Roman" pitchFamily="18" charset="0"/>
                <a:cs typeface="Times New Roman" pitchFamily="18" charset="0"/>
              </a:rPr>
              <a:t>тис. грн.);</a:t>
            </a:r>
          </a:p>
          <a:p>
            <a:pPr lvl="0" algn="just"/>
            <a:r>
              <a:rPr lang="uk-UA" dirty="0" smtClean="0">
                <a:solidFill>
                  <a:srgbClr val="002060"/>
                </a:solidFill>
                <a:latin typeface="Times New Roman" pitchFamily="18" charset="0"/>
                <a:cs typeface="Times New Roman" pitchFamily="18" charset="0"/>
              </a:rPr>
              <a:t>за оцінкою </a:t>
            </a:r>
            <a:r>
              <a:rPr lang="uk-UA" b="1" dirty="0" smtClean="0">
                <a:solidFill>
                  <a:srgbClr val="002060"/>
                </a:solidFill>
                <a:latin typeface="Times New Roman" pitchFamily="18" charset="0"/>
                <a:cs typeface="Times New Roman" pitchFamily="18" charset="0"/>
              </a:rPr>
              <a:t>619 </a:t>
            </a:r>
            <a:r>
              <a:rPr lang="uk-UA" dirty="0" smtClean="0">
                <a:solidFill>
                  <a:srgbClr val="002060"/>
                </a:solidFill>
                <a:latin typeface="Times New Roman" pitchFamily="18" charset="0"/>
                <a:cs typeface="Times New Roman" pitchFamily="18" charset="0"/>
              </a:rPr>
              <a:t>респондентів сума, що буде відволікатись на перерахування коштів на електронний рахунок, коливатиметься від 0,03 % до 17 % та вище від обороту, в тому числі: </a:t>
            </a:r>
          </a:p>
          <a:p>
            <a:pPr lvl="0" algn="just">
              <a:buNone/>
            </a:pPr>
            <a:r>
              <a:rPr lang="uk-UA" dirty="0" smtClean="0">
                <a:solidFill>
                  <a:srgbClr val="002060"/>
                </a:solidFill>
                <a:latin typeface="Times New Roman" pitchFamily="18" charset="0"/>
                <a:cs typeface="Times New Roman" pitchFamily="18" charset="0"/>
              </a:rPr>
              <a:t>	до 5 % - </a:t>
            </a:r>
            <a:r>
              <a:rPr lang="uk-UA" dirty="0" smtClean="0">
                <a:solidFill>
                  <a:srgbClr val="002060"/>
                </a:solidFill>
                <a:latin typeface="Times New Roman" pitchFamily="18" charset="0"/>
                <a:cs typeface="Times New Roman" pitchFamily="18" charset="0"/>
              </a:rPr>
              <a:t>13, </a:t>
            </a:r>
            <a:endParaRPr lang="uk-UA" dirty="0" smtClean="0">
              <a:solidFill>
                <a:srgbClr val="002060"/>
              </a:solidFill>
              <a:latin typeface="Times New Roman" pitchFamily="18" charset="0"/>
              <a:cs typeface="Times New Roman" pitchFamily="18" charset="0"/>
            </a:endParaRPr>
          </a:p>
          <a:p>
            <a:pPr lvl="0" algn="just">
              <a:buNone/>
            </a:pPr>
            <a:r>
              <a:rPr lang="uk-UA" dirty="0" smtClean="0">
                <a:solidFill>
                  <a:srgbClr val="002060"/>
                </a:solidFill>
                <a:latin typeface="Times New Roman" pitchFamily="18" charset="0"/>
                <a:cs typeface="Times New Roman" pitchFamily="18" charset="0"/>
              </a:rPr>
              <a:t>	від 5 % до 10 % - </a:t>
            </a:r>
            <a:r>
              <a:rPr lang="uk-UA" dirty="0" smtClean="0">
                <a:solidFill>
                  <a:srgbClr val="002060"/>
                </a:solidFill>
                <a:latin typeface="Times New Roman" pitchFamily="18" charset="0"/>
                <a:cs typeface="Times New Roman" pitchFamily="18" charset="0"/>
              </a:rPr>
              <a:t>84, </a:t>
            </a:r>
            <a:endParaRPr lang="uk-UA" dirty="0" smtClean="0">
              <a:solidFill>
                <a:srgbClr val="002060"/>
              </a:solidFill>
              <a:latin typeface="Times New Roman" pitchFamily="18" charset="0"/>
              <a:cs typeface="Times New Roman" pitchFamily="18" charset="0"/>
            </a:endParaRPr>
          </a:p>
          <a:p>
            <a:pPr lvl="0" algn="just">
              <a:buNone/>
            </a:pPr>
            <a:r>
              <a:rPr lang="uk-UA" dirty="0" smtClean="0">
                <a:solidFill>
                  <a:srgbClr val="002060"/>
                </a:solidFill>
                <a:latin typeface="Times New Roman" pitchFamily="18" charset="0"/>
                <a:cs typeface="Times New Roman" pitchFamily="18" charset="0"/>
              </a:rPr>
              <a:t>	від 10 % до 15 % - </a:t>
            </a:r>
            <a:r>
              <a:rPr lang="uk-UA" dirty="0" smtClean="0">
                <a:solidFill>
                  <a:srgbClr val="002060"/>
                </a:solidFill>
                <a:latin typeface="Times New Roman" pitchFamily="18" charset="0"/>
                <a:cs typeface="Times New Roman" pitchFamily="18" charset="0"/>
              </a:rPr>
              <a:t>93, </a:t>
            </a:r>
            <a:endParaRPr lang="uk-UA" dirty="0" smtClean="0">
              <a:solidFill>
                <a:srgbClr val="002060"/>
              </a:solidFill>
              <a:latin typeface="Times New Roman" pitchFamily="18" charset="0"/>
              <a:cs typeface="Times New Roman" pitchFamily="18" charset="0"/>
            </a:endParaRPr>
          </a:p>
          <a:p>
            <a:pPr lvl="0" algn="just">
              <a:buNone/>
            </a:pPr>
            <a:r>
              <a:rPr lang="uk-UA" dirty="0" smtClean="0">
                <a:solidFill>
                  <a:srgbClr val="002060"/>
                </a:solidFill>
                <a:latin typeface="Times New Roman" pitchFamily="18" charset="0"/>
                <a:cs typeface="Times New Roman" pitchFamily="18" charset="0"/>
              </a:rPr>
              <a:t>	від 15 % та вище </a:t>
            </a:r>
            <a:r>
              <a:rPr lang="uk-UA" dirty="0" smtClean="0">
                <a:solidFill>
                  <a:srgbClr val="002060"/>
                </a:solidFill>
                <a:latin typeface="Times New Roman" pitchFamily="18" charset="0"/>
                <a:cs typeface="Times New Roman" pitchFamily="18" charset="0"/>
              </a:rPr>
              <a:t>– 429.</a:t>
            </a:r>
            <a:endParaRPr lang="uk-UA" dirty="0" smtClean="0">
              <a:solidFill>
                <a:srgbClr val="00206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u="sng" dirty="0" smtClean="0">
                <a:solidFill>
                  <a:srgbClr val="C00000"/>
                </a:solidFill>
                <a:latin typeface="Times New Roman" pitchFamily="18" charset="0"/>
                <a:cs typeface="Times New Roman" pitchFamily="18" charset="0"/>
              </a:rPr>
              <a:t>Запитання 4.</a:t>
            </a:r>
            <a:r>
              <a:rPr lang="uk-UA" sz="2800" b="1" dirty="0" smtClean="0">
                <a:solidFill>
                  <a:srgbClr val="C00000"/>
                </a:solidFill>
                <a:latin typeface="Times New Roman" pitchFamily="18" charset="0"/>
                <a:cs typeface="Times New Roman" pitchFamily="18" charset="0"/>
              </a:rPr>
              <a:t> Чи плануєте ви прийняти будь-які контрзаходи:</a:t>
            </a:r>
            <a:endParaRPr lang="uk-UA" sz="2800"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67544" y="1340768"/>
            <a:ext cx="8229600" cy="5030019"/>
          </a:xfrm>
        </p:spPr>
        <p:txBody>
          <a:bodyPr>
            <a:normAutofit fontScale="92500" lnSpcReduction="20000"/>
          </a:bodyPr>
          <a:lstStyle/>
          <a:p>
            <a:pPr algn="just"/>
            <a:r>
              <a:rPr lang="uk-UA" dirty="0" smtClean="0">
                <a:solidFill>
                  <a:srgbClr val="002060"/>
                </a:solidFill>
                <a:latin typeface="Times New Roman" pitchFamily="18" charset="0"/>
                <a:cs typeface="Times New Roman" pitchFamily="18" charset="0"/>
              </a:rPr>
              <a:t>а) будемо працювати, як працювали, - </a:t>
            </a:r>
            <a:r>
              <a:rPr lang="uk-UA" b="1" dirty="0" smtClean="0">
                <a:solidFill>
                  <a:srgbClr val="FF0000"/>
                </a:solidFill>
                <a:latin typeface="Times New Roman" pitchFamily="18" charset="0"/>
                <a:cs typeface="Times New Roman" pitchFamily="18" charset="0"/>
              </a:rPr>
              <a:t>549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30,13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pPr algn="just"/>
            <a:r>
              <a:rPr lang="en-US" dirty="0" smtClean="0">
                <a:solidFill>
                  <a:srgbClr val="002060"/>
                </a:solidFill>
                <a:latin typeface="Times New Roman" pitchFamily="18" charset="0"/>
                <a:cs typeface="Times New Roman" pitchFamily="18" charset="0"/>
              </a:rPr>
              <a:t>b</a:t>
            </a:r>
            <a:r>
              <a:rPr lang="uk-UA" dirty="0" smtClean="0">
                <a:solidFill>
                  <a:srgbClr val="002060"/>
                </a:solidFill>
                <a:latin typeface="Times New Roman" pitchFamily="18" charset="0"/>
                <a:cs typeface="Times New Roman" pitchFamily="18" charset="0"/>
              </a:rPr>
              <a:t>) перейдемо на єдиний податок – </a:t>
            </a:r>
            <a:r>
              <a:rPr lang="uk-UA" b="1" dirty="0" smtClean="0">
                <a:solidFill>
                  <a:srgbClr val="FF0000"/>
                </a:solidFill>
                <a:latin typeface="Times New Roman" pitchFamily="18" charset="0"/>
                <a:cs typeface="Times New Roman" pitchFamily="18" charset="0"/>
              </a:rPr>
              <a:t>102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5,60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pPr algn="just"/>
            <a:r>
              <a:rPr lang="en-US" dirty="0" smtClean="0">
                <a:solidFill>
                  <a:srgbClr val="002060"/>
                </a:solidFill>
                <a:latin typeface="Times New Roman" pitchFamily="18" charset="0"/>
                <a:cs typeface="Times New Roman" pitchFamily="18" charset="0"/>
              </a:rPr>
              <a:t>c</a:t>
            </a:r>
            <a:r>
              <a:rPr lang="ru-RU" dirty="0" smtClean="0">
                <a:solidFill>
                  <a:srgbClr val="00206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 відмовимось від перерахування коштів на електронний рахунок з ПДВ з допущенням порушення строків реєстрації в очікуванні податкового кредиту від постачальників </a:t>
            </a:r>
            <a:r>
              <a:rPr lang="uk-UA" dirty="0" smtClean="0">
                <a:solidFill>
                  <a:srgbClr val="002060"/>
                </a:solidFill>
                <a:latin typeface="Times New Roman" pitchFamily="18" charset="0"/>
                <a:cs typeface="Times New Roman" pitchFamily="18" charset="0"/>
              </a:rPr>
              <a:t>– </a:t>
            </a:r>
            <a:r>
              <a:rPr lang="uk-UA" b="1" dirty="0" smtClean="0">
                <a:solidFill>
                  <a:srgbClr val="FF0000"/>
                </a:solidFill>
                <a:latin typeface="Times New Roman" pitchFamily="18" charset="0"/>
                <a:cs typeface="Times New Roman" pitchFamily="18" charset="0"/>
              </a:rPr>
              <a:t>550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30,19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r>
              <a:rPr lang="en-US" dirty="0" smtClean="0">
                <a:solidFill>
                  <a:srgbClr val="002060"/>
                </a:solidFill>
                <a:latin typeface="Times New Roman" pitchFamily="18" charset="0"/>
                <a:cs typeface="Times New Roman" pitchFamily="18" charset="0"/>
              </a:rPr>
              <a:t>d</a:t>
            </a:r>
            <a:r>
              <a:rPr lang="uk-UA" dirty="0" smtClean="0">
                <a:solidFill>
                  <a:srgbClr val="002060"/>
                </a:solidFill>
                <a:latin typeface="Times New Roman" pitchFamily="18" charset="0"/>
                <a:cs typeface="Times New Roman" pitchFamily="18" charset="0"/>
              </a:rPr>
              <a:t>) зупинка діяльності до відміни цієї системи – </a:t>
            </a:r>
            <a:r>
              <a:rPr lang="uk-UA" b="1" dirty="0" smtClean="0">
                <a:solidFill>
                  <a:srgbClr val="FF0000"/>
                </a:solidFill>
                <a:latin typeface="Times New Roman" pitchFamily="18" charset="0"/>
                <a:cs typeface="Times New Roman" pitchFamily="18" charset="0"/>
              </a:rPr>
              <a:t>403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22,12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p>
          <a:p>
            <a:r>
              <a:rPr lang="uk-UA" dirty="0" smtClean="0">
                <a:solidFill>
                  <a:srgbClr val="002060"/>
                </a:solidFill>
                <a:latin typeface="Times New Roman" pitchFamily="18" charset="0"/>
                <a:cs typeface="Times New Roman" pitchFamily="18" charset="0"/>
              </a:rPr>
              <a:t>інше – </a:t>
            </a:r>
            <a:r>
              <a:rPr lang="uk-UA" b="1" dirty="0" smtClean="0">
                <a:solidFill>
                  <a:srgbClr val="FF0000"/>
                </a:solidFill>
                <a:latin typeface="Times New Roman" pitchFamily="18" charset="0"/>
                <a:cs typeface="Times New Roman" pitchFamily="18" charset="0"/>
              </a:rPr>
              <a:t>218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11,96 </a:t>
            </a:r>
            <a:r>
              <a:rPr lang="uk-UA" b="1" dirty="0" smtClean="0">
                <a:solidFill>
                  <a:srgbClr val="FF0000"/>
                </a:solidFill>
                <a:latin typeface="Times New Roman" pitchFamily="18" charset="0"/>
                <a:cs typeface="Times New Roman" pitchFamily="18" charset="0"/>
              </a:rPr>
              <a:t>%)</a:t>
            </a:r>
            <a:r>
              <a:rPr lang="uk-UA" b="1" dirty="0" smtClean="0">
                <a:solidFill>
                  <a:srgbClr val="002060"/>
                </a:solidFill>
                <a:latin typeface="Times New Roman" pitchFamily="18" charset="0"/>
                <a:cs typeface="Times New Roman" pitchFamily="18" charset="0"/>
              </a:rPr>
              <a:t>.</a:t>
            </a:r>
            <a:endParaRPr lang="uk-UA" dirty="0">
              <a:solidFill>
                <a:srgbClr val="00206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539552" y="404664"/>
          <a:ext cx="8229600" cy="6192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uk-UA" sz="2800" b="1" dirty="0" smtClean="0">
                <a:solidFill>
                  <a:srgbClr val="002060"/>
                </a:solidFill>
                <a:latin typeface="Times New Roman" pitchFamily="18" charset="0"/>
                <a:cs typeface="Times New Roman" pitchFamily="18" charset="0"/>
              </a:rPr>
              <a:t>Деталізація інших заходів:</a:t>
            </a:r>
            <a:endParaRPr lang="uk-UA" sz="2800" b="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980728"/>
            <a:ext cx="8229600" cy="5616624"/>
          </a:xfrm>
        </p:spPr>
        <p:txBody>
          <a:bodyPr>
            <a:normAutofit fontScale="70000" lnSpcReduction="20000"/>
          </a:bodyPr>
          <a:lstStyle/>
          <a:p>
            <a:pPr lvl="0" algn="just"/>
            <a:r>
              <a:rPr lang="uk-UA" dirty="0" smtClean="0">
                <a:solidFill>
                  <a:srgbClr val="002060"/>
                </a:solidFill>
                <a:latin typeface="Times New Roman" pitchFamily="18" charset="0"/>
                <a:cs typeface="Times New Roman" pitchFamily="18" charset="0"/>
              </a:rPr>
              <a:t>варіанти а) або с): будемо працювати як працювали або відмовимось від перерахування коштів у встановлені строки  – </a:t>
            </a:r>
            <a:r>
              <a:rPr lang="uk-UA" b="1" dirty="0" smtClean="0">
                <a:solidFill>
                  <a:srgbClr val="FF0000"/>
                </a:solidFill>
                <a:latin typeface="Times New Roman" pitchFamily="18" charset="0"/>
                <a:cs typeface="Times New Roman" pitchFamily="18" charset="0"/>
              </a:rPr>
              <a:t>5</a:t>
            </a:r>
            <a:r>
              <a:rPr lang="uk-UA" dirty="0" smtClean="0">
                <a:solidFill>
                  <a:srgbClr val="002060"/>
                </a:solidFill>
                <a:latin typeface="Times New Roman" pitchFamily="18" charset="0"/>
                <a:cs typeface="Times New Roman" pitchFamily="18" charset="0"/>
              </a:rPr>
              <a:t>;</a:t>
            </a:r>
          </a:p>
          <a:p>
            <a:pPr lvl="0" algn="just"/>
            <a:r>
              <a:rPr lang="uk-UA" dirty="0" smtClean="0">
                <a:solidFill>
                  <a:srgbClr val="002060"/>
                </a:solidFill>
                <a:latin typeface="Times New Roman" pitchFamily="18" charset="0"/>
                <a:cs typeface="Times New Roman" pitchFamily="18" charset="0"/>
              </a:rPr>
              <a:t>варіанти с) або </a:t>
            </a:r>
            <a:r>
              <a:rPr lang="en-US" dirty="0" smtClean="0">
                <a:solidFill>
                  <a:srgbClr val="002060"/>
                </a:solidFill>
                <a:latin typeface="Times New Roman" pitchFamily="18" charset="0"/>
                <a:cs typeface="Times New Roman" pitchFamily="18" charset="0"/>
              </a:rPr>
              <a:t>d</a:t>
            </a:r>
            <a:r>
              <a:rPr lang="uk-UA" dirty="0" smtClean="0">
                <a:solidFill>
                  <a:srgbClr val="002060"/>
                </a:solidFill>
                <a:latin typeface="Times New Roman" pitchFamily="18" charset="0"/>
                <a:cs typeface="Times New Roman" pitchFamily="18" charset="0"/>
              </a:rPr>
              <a:t>): реєстрація податкових накладних з порушенням строків або зупинка діяльності – </a:t>
            </a:r>
            <a:r>
              <a:rPr lang="uk-UA" b="1" dirty="0" smtClean="0">
                <a:solidFill>
                  <a:srgbClr val="FF0000"/>
                </a:solidFill>
                <a:latin typeface="Times New Roman" pitchFamily="18" charset="0"/>
                <a:cs typeface="Times New Roman" pitchFamily="18" charset="0"/>
              </a:rPr>
              <a:t>8</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pPr lvl="0" algn="just"/>
            <a:r>
              <a:rPr lang="uk-UA" dirty="0" smtClean="0">
                <a:solidFill>
                  <a:srgbClr val="002060"/>
                </a:solidFill>
                <a:latin typeface="Times New Roman" pitchFamily="18" charset="0"/>
                <a:cs typeface="Times New Roman" pitchFamily="18" charset="0"/>
              </a:rPr>
              <a:t>залучення додаткових коштів, переведення частини обороту в тінь – </a:t>
            </a:r>
            <a:r>
              <a:rPr lang="uk-UA" b="1" dirty="0" smtClean="0">
                <a:solidFill>
                  <a:srgbClr val="FF0000"/>
                </a:solidFill>
                <a:latin typeface="Times New Roman" pitchFamily="18" charset="0"/>
                <a:cs typeface="Times New Roman" pitchFamily="18" charset="0"/>
              </a:rPr>
              <a:t>5</a:t>
            </a:r>
            <a:r>
              <a:rPr lang="uk-UA" dirty="0" smtClean="0">
                <a:solidFill>
                  <a:srgbClr val="002060"/>
                </a:solidFill>
                <a:latin typeface="Times New Roman" pitchFamily="18" charset="0"/>
                <a:cs typeface="Times New Roman" pitchFamily="18" charset="0"/>
              </a:rPr>
              <a:t>;</a:t>
            </a:r>
          </a:p>
          <a:p>
            <a:pPr lvl="0" algn="just"/>
            <a:r>
              <a:rPr lang="uk-UA" dirty="0" smtClean="0">
                <a:solidFill>
                  <a:srgbClr val="002060"/>
                </a:solidFill>
                <a:latin typeface="Times New Roman" pitchFamily="18" charset="0"/>
                <a:cs typeface="Times New Roman" pitchFamily="18" charset="0"/>
              </a:rPr>
              <a:t>анулювання реєстрації платника податку – </a:t>
            </a:r>
            <a:r>
              <a:rPr lang="uk-UA" b="1" dirty="0" smtClean="0">
                <a:solidFill>
                  <a:srgbClr val="FF0000"/>
                </a:solidFill>
                <a:latin typeface="Times New Roman" pitchFamily="18" charset="0"/>
                <a:cs typeface="Times New Roman" pitchFamily="18" charset="0"/>
              </a:rPr>
              <a:t>9</a:t>
            </a:r>
            <a:r>
              <a:rPr lang="uk-UA" dirty="0" smtClean="0">
                <a:solidFill>
                  <a:srgbClr val="7030A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pPr lvl="0"/>
            <a:r>
              <a:rPr lang="uk-UA" dirty="0" smtClean="0">
                <a:solidFill>
                  <a:srgbClr val="002060"/>
                </a:solidFill>
                <a:latin typeface="Times New Roman" pitchFamily="18" charset="0"/>
                <a:cs typeface="Times New Roman" pitchFamily="18" charset="0"/>
              </a:rPr>
              <a:t>максимальне затягування реєстрації – </a:t>
            </a:r>
            <a:r>
              <a:rPr lang="uk-UA" b="1" dirty="0" smtClean="0">
                <a:solidFill>
                  <a:srgbClr val="FF0000"/>
                </a:solidFill>
                <a:latin typeface="Times New Roman" pitchFamily="18" charset="0"/>
                <a:cs typeface="Times New Roman" pitchFamily="18" charset="0"/>
              </a:rPr>
              <a:t>9</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pPr lvl="0"/>
            <a:r>
              <a:rPr lang="uk-UA" dirty="0" smtClean="0">
                <a:solidFill>
                  <a:srgbClr val="002060"/>
                </a:solidFill>
                <a:latin typeface="Times New Roman" pitchFamily="18" charset="0"/>
                <a:cs typeface="Times New Roman" pitchFamily="18" charset="0"/>
              </a:rPr>
              <a:t>можливе банкрутство платника – </a:t>
            </a:r>
            <a:r>
              <a:rPr lang="uk-UA" b="1" dirty="0" smtClean="0">
                <a:solidFill>
                  <a:srgbClr val="FF0000"/>
                </a:solidFill>
                <a:latin typeface="Times New Roman" pitchFamily="18" charset="0"/>
                <a:cs typeface="Times New Roman" pitchFamily="18" charset="0"/>
              </a:rPr>
              <a:t>2</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pPr lvl="0"/>
            <a:r>
              <a:rPr lang="uk-UA" dirty="0" smtClean="0">
                <a:solidFill>
                  <a:srgbClr val="002060"/>
                </a:solidFill>
                <a:latin typeface="Times New Roman" pitchFamily="18" charset="0"/>
                <a:cs typeface="Times New Roman" pitchFamily="18" charset="0"/>
              </a:rPr>
              <a:t>скорочення обсягів реалізації – </a:t>
            </a:r>
            <a:r>
              <a:rPr lang="uk-UA" b="1" dirty="0" smtClean="0">
                <a:solidFill>
                  <a:srgbClr val="FF0000"/>
                </a:solidFill>
                <a:latin typeface="Times New Roman" pitchFamily="18" charset="0"/>
                <a:cs typeface="Times New Roman" pitchFamily="18" charset="0"/>
              </a:rPr>
              <a:t>8</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pPr lvl="0"/>
            <a:r>
              <a:rPr lang="uk-UA" dirty="0" smtClean="0">
                <a:solidFill>
                  <a:srgbClr val="002060"/>
                </a:solidFill>
                <a:latin typeface="Times New Roman" pitchFamily="18" charset="0"/>
                <a:cs typeface="Times New Roman" pitchFamily="18" charset="0"/>
              </a:rPr>
              <a:t>зміна умов роботи з контрагентами - </a:t>
            </a:r>
            <a:r>
              <a:rPr lang="uk-UA" b="1" dirty="0" smtClean="0">
                <a:solidFill>
                  <a:srgbClr val="FF0000"/>
                </a:solidFill>
                <a:latin typeface="Times New Roman" pitchFamily="18" charset="0"/>
                <a:cs typeface="Times New Roman" pitchFamily="18" charset="0"/>
              </a:rPr>
              <a:t>25</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pPr lvl="0"/>
            <a:r>
              <a:rPr lang="uk-UA" dirty="0" smtClean="0">
                <a:solidFill>
                  <a:srgbClr val="002060"/>
                </a:solidFill>
                <a:latin typeface="Times New Roman" pitchFamily="18" charset="0"/>
                <a:cs typeface="Times New Roman" pitchFamily="18" charset="0"/>
              </a:rPr>
              <a:t>збільшення цін – </a:t>
            </a:r>
            <a:r>
              <a:rPr lang="uk-UA" b="1" dirty="0" smtClean="0">
                <a:solidFill>
                  <a:srgbClr val="FF0000"/>
                </a:solidFill>
                <a:latin typeface="Times New Roman" pitchFamily="18" charset="0"/>
                <a:cs typeface="Times New Roman" pitchFamily="18" charset="0"/>
              </a:rPr>
              <a:t>1</a:t>
            </a:r>
            <a:r>
              <a:rPr lang="uk-UA" dirty="0" smtClean="0">
                <a:solidFill>
                  <a:srgbClr val="002060"/>
                </a:solidFill>
                <a:latin typeface="Times New Roman" pitchFamily="18" charset="0"/>
                <a:cs typeface="Times New Roman" pitchFamily="18" charset="0"/>
              </a:rPr>
              <a:t>;</a:t>
            </a:r>
          </a:p>
          <a:p>
            <a:pPr lvl="0"/>
            <a:r>
              <a:rPr lang="uk-UA" dirty="0" smtClean="0">
                <a:solidFill>
                  <a:srgbClr val="002060"/>
                </a:solidFill>
                <a:latin typeface="Times New Roman" pitchFamily="18" charset="0"/>
                <a:cs typeface="Times New Roman" pitchFamily="18" charset="0"/>
              </a:rPr>
              <a:t>скорочення робочих місць - </a:t>
            </a:r>
            <a:r>
              <a:rPr lang="uk-UA" b="1" dirty="0" smtClean="0">
                <a:solidFill>
                  <a:srgbClr val="FF0000"/>
                </a:solidFill>
                <a:latin typeface="Times New Roman" pitchFamily="18" charset="0"/>
                <a:cs typeface="Times New Roman" pitchFamily="18" charset="0"/>
              </a:rPr>
              <a:t>1</a:t>
            </a:r>
            <a:r>
              <a:rPr lang="uk-UA" dirty="0" smtClean="0">
                <a:solidFill>
                  <a:srgbClr val="002060"/>
                </a:solidFill>
                <a:latin typeface="Times New Roman" pitchFamily="18" charset="0"/>
                <a:cs typeface="Times New Roman" pitchFamily="18" charset="0"/>
              </a:rPr>
              <a:t>; </a:t>
            </a:r>
          </a:p>
          <a:p>
            <a:pPr lvl="0" algn="just"/>
            <a:r>
              <a:rPr lang="uk-UA" dirty="0" smtClean="0">
                <a:solidFill>
                  <a:srgbClr val="002060"/>
                </a:solidFill>
                <a:latin typeface="Times New Roman" pitchFamily="18" charset="0"/>
                <a:cs typeface="Times New Roman" pitchFamily="18" charset="0"/>
              </a:rPr>
              <a:t>інше: не вирішили, пікетування ВРУ, сподіваються на </a:t>
            </a:r>
            <a:r>
              <a:rPr lang="uk-UA" dirty="0" smtClean="0">
                <a:solidFill>
                  <a:srgbClr val="002060"/>
                </a:solidFill>
                <a:latin typeface="Times New Roman" pitchFamily="18" charset="0"/>
                <a:cs typeface="Times New Roman" pitchFamily="18" charset="0"/>
              </a:rPr>
              <a:t>відміну СЕА ПДВ або на </a:t>
            </a:r>
            <a:r>
              <a:rPr lang="uk-UA" dirty="0" smtClean="0">
                <a:solidFill>
                  <a:srgbClr val="002060"/>
                </a:solidFill>
                <a:latin typeface="Times New Roman" pitchFamily="18" charset="0"/>
                <a:cs typeface="Times New Roman" pitchFamily="18" charset="0"/>
              </a:rPr>
              <a:t>перенесення строків введення в повному </a:t>
            </a:r>
            <a:r>
              <a:rPr lang="uk-UA" dirty="0" smtClean="0">
                <a:solidFill>
                  <a:srgbClr val="002060"/>
                </a:solidFill>
                <a:latin typeface="Times New Roman" pitchFamily="18" charset="0"/>
                <a:cs typeface="Times New Roman" pitchFamily="18" charset="0"/>
              </a:rPr>
              <a:t>режимі, судитимуться </a:t>
            </a:r>
            <a:r>
              <a:rPr lang="uk-UA" dirty="0" smtClean="0">
                <a:solidFill>
                  <a:srgbClr val="002060"/>
                </a:solidFill>
                <a:latin typeface="Times New Roman" pitchFamily="18" charset="0"/>
                <a:cs typeface="Times New Roman" pitchFamily="18" charset="0"/>
              </a:rPr>
              <a:t>– </a:t>
            </a:r>
            <a:r>
              <a:rPr lang="uk-UA" b="1" dirty="0" smtClean="0">
                <a:solidFill>
                  <a:srgbClr val="FF0000"/>
                </a:solidFill>
                <a:latin typeface="Times New Roman" pitchFamily="18" charset="0"/>
                <a:cs typeface="Times New Roman" pitchFamily="18" charset="0"/>
              </a:rPr>
              <a:t>145</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Autofit/>
          </a:bodyPr>
          <a:lstStyle/>
          <a:p>
            <a:r>
              <a:rPr lang="uk-UA" sz="2800" b="1" u="sng" dirty="0" smtClean="0">
                <a:solidFill>
                  <a:srgbClr val="C00000"/>
                </a:solidFill>
                <a:latin typeface="Times New Roman" pitchFamily="18" charset="0"/>
                <a:cs typeface="Times New Roman" pitchFamily="18" charset="0"/>
              </a:rPr>
              <a:t>Запитання 5.</a:t>
            </a:r>
            <a:r>
              <a:rPr lang="uk-UA" sz="2800" b="1" dirty="0" smtClean="0">
                <a:solidFill>
                  <a:srgbClr val="C00000"/>
                </a:solidFill>
                <a:latin typeface="Times New Roman" pitchFamily="18" charset="0"/>
                <a:cs typeface="Times New Roman" pitchFamily="18" charset="0"/>
              </a:rPr>
              <a:t> За вашою думкою, яких змін потребує система електронного адміністрування:</a:t>
            </a:r>
            <a:endParaRPr lang="uk-UA" sz="2800"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124744"/>
            <a:ext cx="8229600" cy="5400600"/>
          </a:xfrm>
        </p:spPr>
        <p:txBody>
          <a:bodyPr>
            <a:noAutofit/>
          </a:bodyPr>
          <a:lstStyle/>
          <a:p>
            <a:r>
              <a:rPr lang="uk-UA" sz="2000" dirty="0" smtClean="0">
                <a:solidFill>
                  <a:srgbClr val="002060"/>
                </a:solidFill>
                <a:latin typeface="Times New Roman" pitchFamily="18" charset="0"/>
                <a:cs typeface="Times New Roman" pitchFamily="18" charset="0"/>
              </a:rPr>
              <a:t>а) продовжити строк реєстрації податкових накладних до 15-20-30 днів – </a:t>
            </a:r>
            <a:r>
              <a:rPr lang="uk-UA" sz="2000" b="1" dirty="0" smtClean="0">
                <a:solidFill>
                  <a:srgbClr val="FF0000"/>
                </a:solidFill>
                <a:latin typeface="Times New Roman" pitchFamily="18" charset="0"/>
                <a:cs typeface="Times New Roman" pitchFamily="18" charset="0"/>
              </a:rPr>
              <a:t>267</a:t>
            </a:r>
            <a:r>
              <a:rPr lang="uk-UA" sz="2000" dirty="0" smtClean="0">
                <a:solidFill>
                  <a:srgbClr val="002060"/>
                </a:solidFill>
                <a:latin typeface="Times New Roman" pitchFamily="18" charset="0"/>
                <a:cs typeface="Times New Roman" pitchFamily="18" charset="0"/>
              </a:rPr>
              <a:t> </a:t>
            </a:r>
            <a:r>
              <a:rPr lang="uk-UA" sz="2000" b="1" dirty="0" smtClean="0">
                <a:solidFill>
                  <a:srgbClr val="FF0000"/>
                </a:solidFill>
                <a:latin typeface="Times New Roman" pitchFamily="18" charset="0"/>
                <a:cs typeface="Times New Roman" pitchFamily="18" charset="0"/>
              </a:rPr>
              <a:t>(</a:t>
            </a:r>
            <a:r>
              <a:rPr lang="uk-UA" sz="2000" b="1" dirty="0" smtClean="0">
                <a:solidFill>
                  <a:srgbClr val="FF0000"/>
                </a:solidFill>
                <a:latin typeface="Times New Roman" pitchFamily="18" charset="0"/>
                <a:cs typeface="Times New Roman" pitchFamily="18" charset="0"/>
              </a:rPr>
              <a:t>14,65 </a:t>
            </a:r>
            <a:r>
              <a:rPr lang="uk-UA" sz="2000" b="1" dirty="0" smtClean="0">
                <a:solidFill>
                  <a:srgbClr val="FF0000"/>
                </a:solidFill>
                <a:latin typeface="Times New Roman" pitchFamily="18" charset="0"/>
                <a:cs typeface="Times New Roman" pitchFamily="18" charset="0"/>
              </a:rPr>
              <a:t>%)</a:t>
            </a:r>
            <a:r>
              <a:rPr lang="uk-UA" sz="2000" dirty="0" smtClean="0">
                <a:solidFill>
                  <a:srgbClr val="002060"/>
                </a:solidFill>
                <a:latin typeface="Times New Roman" pitchFamily="18" charset="0"/>
                <a:cs typeface="Times New Roman" pitchFamily="18" charset="0"/>
              </a:rPr>
              <a:t>;</a:t>
            </a:r>
          </a:p>
          <a:p>
            <a:r>
              <a:rPr lang="en-US" sz="2000" dirty="0" smtClean="0">
                <a:solidFill>
                  <a:srgbClr val="002060"/>
                </a:solidFill>
                <a:latin typeface="Times New Roman" pitchFamily="18" charset="0"/>
                <a:cs typeface="Times New Roman" pitchFamily="18" charset="0"/>
              </a:rPr>
              <a:t>b</a:t>
            </a:r>
            <a:r>
              <a:rPr lang="ru-RU" sz="2000" dirty="0" smtClean="0">
                <a:solidFill>
                  <a:srgbClr val="002060"/>
                </a:solidFill>
                <a:latin typeface="Times New Roman" pitchFamily="18" charset="0"/>
                <a:cs typeface="Times New Roman" pitchFamily="18" charset="0"/>
              </a:rPr>
              <a:t>)</a:t>
            </a:r>
            <a:r>
              <a:rPr lang="uk-UA" sz="2000" dirty="0" smtClean="0">
                <a:solidFill>
                  <a:srgbClr val="002060"/>
                </a:solidFill>
                <a:latin typeface="Times New Roman" pitchFamily="18" charset="0"/>
                <a:cs typeface="Times New Roman" pitchFamily="18" charset="0"/>
              </a:rPr>
              <a:t> запровадити відстрочення депонування грошових коштів до 20 днів з дня, коли виник «мінус» за формулою, якщо цей «мінус» протягом 20 днів не перекрився надходженням податкового кредиту – </a:t>
            </a:r>
            <a:r>
              <a:rPr lang="uk-UA" sz="2000" b="1" dirty="0" smtClean="0">
                <a:solidFill>
                  <a:srgbClr val="FF0000"/>
                </a:solidFill>
                <a:latin typeface="Times New Roman" pitchFamily="18" charset="0"/>
                <a:cs typeface="Times New Roman" pitchFamily="18" charset="0"/>
              </a:rPr>
              <a:t>699</a:t>
            </a:r>
            <a:r>
              <a:rPr lang="uk-UA" sz="2000" b="1" dirty="0" smtClean="0">
                <a:solidFill>
                  <a:srgbClr val="FF0000"/>
                </a:solidFill>
                <a:latin typeface="Times New Roman" pitchFamily="18" charset="0"/>
                <a:cs typeface="Times New Roman" pitchFamily="18" charset="0"/>
              </a:rPr>
              <a:t> </a:t>
            </a:r>
            <a:r>
              <a:rPr lang="uk-UA" sz="2000" b="1" dirty="0" smtClean="0">
                <a:solidFill>
                  <a:srgbClr val="FF0000"/>
                </a:solidFill>
                <a:latin typeface="Times New Roman" pitchFamily="18" charset="0"/>
                <a:cs typeface="Times New Roman" pitchFamily="18" charset="0"/>
              </a:rPr>
              <a:t>(</a:t>
            </a:r>
            <a:r>
              <a:rPr lang="uk-UA" sz="2000" b="1" dirty="0" smtClean="0">
                <a:solidFill>
                  <a:srgbClr val="FF0000"/>
                </a:solidFill>
                <a:latin typeface="Times New Roman" pitchFamily="18" charset="0"/>
                <a:cs typeface="Times New Roman" pitchFamily="18" charset="0"/>
              </a:rPr>
              <a:t>38,36 </a:t>
            </a:r>
            <a:r>
              <a:rPr lang="uk-UA" sz="2000" b="1" dirty="0" smtClean="0">
                <a:solidFill>
                  <a:srgbClr val="FF0000"/>
                </a:solidFill>
                <a:latin typeface="Times New Roman" pitchFamily="18" charset="0"/>
                <a:cs typeface="Times New Roman" pitchFamily="18" charset="0"/>
              </a:rPr>
              <a:t>%)</a:t>
            </a:r>
            <a:r>
              <a:rPr lang="uk-UA" sz="2000" dirty="0" smtClean="0">
                <a:solidFill>
                  <a:srgbClr val="002060"/>
                </a:solidFill>
                <a:latin typeface="Times New Roman" pitchFamily="18" charset="0"/>
                <a:cs typeface="Times New Roman" pitchFamily="18" charset="0"/>
              </a:rPr>
              <a:t>;</a:t>
            </a:r>
          </a:p>
          <a:p>
            <a:r>
              <a:rPr lang="uk-UA" sz="2000" dirty="0" smtClean="0">
                <a:solidFill>
                  <a:srgbClr val="002060"/>
                </a:solidFill>
                <a:latin typeface="Times New Roman" pitchFamily="18" charset="0"/>
                <a:cs typeface="Times New Roman" pitchFamily="18" charset="0"/>
              </a:rPr>
              <a:t>інше – </a:t>
            </a:r>
            <a:r>
              <a:rPr lang="uk-UA" sz="2000" b="1" dirty="0" smtClean="0">
                <a:solidFill>
                  <a:srgbClr val="FF0000"/>
                </a:solidFill>
                <a:latin typeface="Times New Roman" pitchFamily="18" charset="0"/>
                <a:cs typeface="Times New Roman" pitchFamily="18" charset="0"/>
              </a:rPr>
              <a:t>856</a:t>
            </a:r>
            <a:r>
              <a:rPr lang="uk-UA" sz="2000" b="1" dirty="0" smtClean="0">
                <a:solidFill>
                  <a:srgbClr val="FF0000"/>
                </a:solidFill>
                <a:latin typeface="Times New Roman" pitchFamily="18" charset="0"/>
                <a:cs typeface="Times New Roman" pitchFamily="18" charset="0"/>
              </a:rPr>
              <a:t> </a:t>
            </a:r>
            <a:r>
              <a:rPr lang="uk-UA" sz="2000" b="1" dirty="0" smtClean="0">
                <a:solidFill>
                  <a:srgbClr val="FF0000"/>
                </a:solidFill>
                <a:latin typeface="Times New Roman" pitchFamily="18" charset="0"/>
                <a:cs typeface="Times New Roman" pitchFamily="18" charset="0"/>
              </a:rPr>
              <a:t>(</a:t>
            </a:r>
            <a:r>
              <a:rPr lang="uk-UA" sz="2000" b="1" dirty="0" smtClean="0">
                <a:solidFill>
                  <a:srgbClr val="FF0000"/>
                </a:solidFill>
                <a:latin typeface="Times New Roman" pitchFamily="18" charset="0"/>
                <a:cs typeface="Times New Roman" pitchFamily="18" charset="0"/>
              </a:rPr>
              <a:t>46,99%)</a:t>
            </a:r>
            <a:r>
              <a:rPr lang="uk-UA" sz="2000" b="1" dirty="0" smtClean="0">
                <a:solidFill>
                  <a:srgbClr val="002060"/>
                </a:solidFill>
                <a:latin typeface="Times New Roman" pitchFamily="18" charset="0"/>
                <a:cs typeface="Times New Roman" pitchFamily="18" charset="0"/>
              </a:rPr>
              <a:t>, </a:t>
            </a:r>
            <a:r>
              <a:rPr lang="uk-UA" sz="2000" dirty="0" smtClean="0">
                <a:solidFill>
                  <a:srgbClr val="002060"/>
                </a:solidFill>
                <a:latin typeface="Times New Roman" pitchFamily="18" charset="0"/>
                <a:cs typeface="Times New Roman" pitchFamily="18" charset="0"/>
              </a:rPr>
              <a:t>в тому числі:</a:t>
            </a:r>
          </a:p>
          <a:p>
            <a:pPr lvl="0">
              <a:buNone/>
            </a:pPr>
            <a:r>
              <a:rPr lang="uk-UA" sz="2000" b="1" dirty="0" smtClean="0">
                <a:solidFill>
                  <a:srgbClr val="002060"/>
                </a:solidFill>
                <a:latin typeface="Times New Roman" pitchFamily="18" charset="0"/>
                <a:cs typeface="Times New Roman" pitchFamily="18" charset="0"/>
              </a:rPr>
              <a:t>-    </a:t>
            </a:r>
            <a:r>
              <a:rPr lang="uk-UA" sz="2000" dirty="0" smtClean="0">
                <a:solidFill>
                  <a:srgbClr val="002060"/>
                </a:solidFill>
                <a:latin typeface="Times New Roman" pitchFamily="18" charset="0"/>
                <a:cs typeface="Times New Roman" pitchFamily="18" charset="0"/>
              </a:rPr>
              <a:t>все </a:t>
            </a:r>
            <a:r>
              <a:rPr lang="uk-UA" sz="2000" dirty="0" err="1" smtClean="0">
                <a:solidFill>
                  <a:srgbClr val="002060"/>
                </a:solidFill>
                <a:latin typeface="Times New Roman" pitchFamily="18" charset="0"/>
                <a:cs typeface="Times New Roman" pitchFamily="18" charset="0"/>
              </a:rPr>
              <a:t>вищеперелічене</a:t>
            </a:r>
            <a:r>
              <a:rPr lang="uk-UA" sz="2000" dirty="0" smtClean="0">
                <a:solidFill>
                  <a:srgbClr val="002060"/>
                </a:solidFill>
                <a:latin typeface="Times New Roman" pitchFamily="18" charset="0"/>
                <a:cs typeface="Times New Roman" pitchFamily="18" charset="0"/>
              </a:rPr>
              <a:t> – </a:t>
            </a:r>
            <a:r>
              <a:rPr lang="uk-UA" sz="2000" b="1" dirty="0" smtClean="0">
                <a:solidFill>
                  <a:srgbClr val="FF0000"/>
                </a:solidFill>
                <a:latin typeface="Times New Roman" pitchFamily="18" charset="0"/>
                <a:cs typeface="Times New Roman" pitchFamily="18" charset="0"/>
              </a:rPr>
              <a:t>21</a:t>
            </a:r>
            <a:r>
              <a:rPr lang="uk-UA" sz="2000" b="1" dirty="0" smtClean="0">
                <a:solidFill>
                  <a:srgbClr val="FF0000"/>
                </a:solidFill>
                <a:latin typeface="Times New Roman" pitchFamily="18" charset="0"/>
                <a:cs typeface="Times New Roman" pitchFamily="18" charset="0"/>
              </a:rPr>
              <a:t> </a:t>
            </a:r>
            <a:r>
              <a:rPr lang="uk-UA" sz="2000" b="1" dirty="0" smtClean="0">
                <a:solidFill>
                  <a:srgbClr val="FF0000"/>
                </a:solidFill>
                <a:latin typeface="Times New Roman" pitchFamily="18" charset="0"/>
                <a:cs typeface="Times New Roman" pitchFamily="18" charset="0"/>
              </a:rPr>
              <a:t>(</a:t>
            </a:r>
            <a:r>
              <a:rPr lang="uk-UA" sz="2000" b="1" dirty="0" smtClean="0">
                <a:solidFill>
                  <a:srgbClr val="FF0000"/>
                </a:solidFill>
                <a:latin typeface="Times New Roman" pitchFamily="18" charset="0"/>
                <a:cs typeface="Times New Roman" pitchFamily="18" charset="0"/>
              </a:rPr>
              <a:t>1,15 </a:t>
            </a:r>
            <a:r>
              <a:rPr lang="uk-UA" sz="2000" b="1" dirty="0" smtClean="0">
                <a:solidFill>
                  <a:srgbClr val="FF0000"/>
                </a:solidFill>
                <a:latin typeface="Times New Roman" pitchFamily="18" charset="0"/>
                <a:cs typeface="Times New Roman" pitchFamily="18" charset="0"/>
              </a:rPr>
              <a:t>%)</a:t>
            </a:r>
            <a:r>
              <a:rPr lang="uk-UA" sz="2000" dirty="0" smtClean="0">
                <a:solidFill>
                  <a:srgbClr val="002060"/>
                </a:solidFill>
                <a:latin typeface="Times New Roman" pitchFamily="18" charset="0"/>
                <a:cs typeface="Times New Roman" pitchFamily="18" charset="0"/>
              </a:rPr>
              <a:t>; </a:t>
            </a:r>
          </a:p>
          <a:p>
            <a:pPr lvl="0">
              <a:buFontTx/>
              <a:buChar char="-"/>
            </a:pPr>
            <a:r>
              <a:rPr lang="uk-UA" sz="2000" dirty="0" smtClean="0">
                <a:solidFill>
                  <a:srgbClr val="002060"/>
                </a:solidFill>
                <a:latin typeface="Times New Roman" pitchFamily="18" charset="0"/>
                <a:cs typeface="Times New Roman" pitchFamily="18" charset="0"/>
              </a:rPr>
              <a:t>подовжити тестовий режим СЕА ПДВ – </a:t>
            </a:r>
            <a:r>
              <a:rPr lang="uk-UA" sz="2000" b="1" dirty="0" smtClean="0">
                <a:solidFill>
                  <a:srgbClr val="FF0000"/>
                </a:solidFill>
                <a:latin typeface="Times New Roman" pitchFamily="18" charset="0"/>
                <a:cs typeface="Times New Roman" pitchFamily="18" charset="0"/>
              </a:rPr>
              <a:t>34 (1,87 </a:t>
            </a:r>
            <a:r>
              <a:rPr lang="uk-UA" sz="2000" b="1" dirty="0" smtClean="0">
                <a:solidFill>
                  <a:srgbClr val="FF0000"/>
                </a:solidFill>
                <a:latin typeface="Times New Roman" pitchFamily="18" charset="0"/>
                <a:cs typeface="Times New Roman" pitchFamily="18" charset="0"/>
              </a:rPr>
              <a:t>%)</a:t>
            </a:r>
            <a:r>
              <a:rPr lang="uk-UA" sz="2000" dirty="0" smtClean="0">
                <a:solidFill>
                  <a:srgbClr val="002060"/>
                </a:solidFill>
                <a:latin typeface="Times New Roman" pitchFamily="18" charset="0"/>
                <a:cs typeface="Times New Roman" pitchFamily="18" charset="0"/>
              </a:rPr>
              <a:t>;</a:t>
            </a:r>
          </a:p>
          <a:p>
            <a:pPr>
              <a:buFontTx/>
              <a:buChar char="-"/>
            </a:pPr>
            <a:r>
              <a:rPr lang="uk-UA" sz="2000" dirty="0" smtClean="0">
                <a:solidFill>
                  <a:srgbClr val="002060"/>
                </a:solidFill>
                <a:latin typeface="Times New Roman" pitchFamily="18" charset="0"/>
                <a:cs typeface="Times New Roman" pitchFamily="18" charset="0"/>
              </a:rPr>
              <a:t>відмінити систему електронного адміністрування – </a:t>
            </a:r>
            <a:r>
              <a:rPr lang="uk-UA" sz="2000" b="1" dirty="0" smtClean="0">
                <a:solidFill>
                  <a:srgbClr val="FF0000"/>
                </a:solidFill>
                <a:latin typeface="Times New Roman" pitchFamily="18" charset="0"/>
                <a:cs typeface="Times New Roman" pitchFamily="18" charset="0"/>
              </a:rPr>
              <a:t>432 (23,71 </a:t>
            </a:r>
            <a:r>
              <a:rPr lang="uk-UA" sz="2000" b="1" dirty="0" smtClean="0">
                <a:solidFill>
                  <a:srgbClr val="FF0000"/>
                </a:solidFill>
                <a:latin typeface="Times New Roman" pitchFamily="18" charset="0"/>
                <a:cs typeface="Times New Roman" pitchFamily="18" charset="0"/>
              </a:rPr>
              <a:t>%)</a:t>
            </a:r>
            <a:r>
              <a:rPr lang="uk-UA" sz="2000" b="1" dirty="0" smtClean="0">
                <a:solidFill>
                  <a:srgbClr val="002060"/>
                </a:solidFill>
                <a:latin typeface="Times New Roman" pitchFamily="18" charset="0"/>
                <a:cs typeface="Times New Roman" pitchFamily="18" charset="0"/>
              </a:rPr>
              <a:t>;</a:t>
            </a:r>
            <a:endParaRPr lang="uk-UA" sz="2000" dirty="0" smtClean="0">
              <a:solidFill>
                <a:srgbClr val="002060"/>
              </a:solidFill>
              <a:latin typeface="Times New Roman" pitchFamily="18" charset="0"/>
              <a:cs typeface="Times New Roman" pitchFamily="18" charset="0"/>
            </a:endParaRPr>
          </a:p>
          <a:p>
            <a:pPr algn="just">
              <a:buFontTx/>
              <a:buChar char="-"/>
            </a:pPr>
            <a:r>
              <a:rPr lang="uk-UA" sz="2000" dirty="0" smtClean="0">
                <a:solidFill>
                  <a:srgbClr val="002060"/>
                </a:solidFill>
                <a:latin typeface="Times New Roman" pitchFamily="18" charset="0"/>
                <a:cs typeface="Times New Roman" pitchFamily="18" charset="0"/>
              </a:rPr>
              <a:t>відмінити депонування коштів та застосування формули, доопрацювання помилок в системі – </a:t>
            </a:r>
            <a:r>
              <a:rPr lang="uk-UA" sz="2000" b="1" dirty="0" smtClean="0">
                <a:solidFill>
                  <a:srgbClr val="FF0000"/>
                </a:solidFill>
                <a:latin typeface="Times New Roman" pitchFamily="18" charset="0"/>
                <a:cs typeface="Times New Roman" pitchFamily="18" charset="0"/>
              </a:rPr>
              <a:t>200</a:t>
            </a:r>
            <a:r>
              <a:rPr lang="uk-UA" sz="2000" b="1" dirty="0" smtClean="0">
                <a:solidFill>
                  <a:srgbClr val="FF0000"/>
                </a:solidFill>
                <a:latin typeface="Times New Roman" pitchFamily="18" charset="0"/>
                <a:cs typeface="Times New Roman" pitchFamily="18" charset="0"/>
              </a:rPr>
              <a:t> </a:t>
            </a:r>
            <a:r>
              <a:rPr lang="uk-UA" sz="2000" b="1" dirty="0" smtClean="0">
                <a:solidFill>
                  <a:srgbClr val="FF0000"/>
                </a:solidFill>
                <a:latin typeface="Times New Roman" pitchFamily="18" charset="0"/>
                <a:cs typeface="Times New Roman" pitchFamily="18" charset="0"/>
              </a:rPr>
              <a:t>(</a:t>
            </a:r>
            <a:r>
              <a:rPr lang="uk-UA" sz="2000" b="1" dirty="0" smtClean="0">
                <a:solidFill>
                  <a:srgbClr val="FF0000"/>
                </a:solidFill>
                <a:latin typeface="Times New Roman" pitchFamily="18" charset="0"/>
                <a:cs typeface="Times New Roman" pitchFamily="18" charset="0"/>
              </a:rPr>
              <a:t>10,98 </a:t>
            </a:r>
            <a:r>
              <a:rPr lang="uk-UA" sz="2000" b="1" dirty="0" smtClean="0">
                <a:solidFill>
                  <a:srgbClr val="FF0000"/>
                </a:solidFill>
                <a:latin typeface="Times New Roman" pitchFamily="18" charset="0"/>
                <a:cs typeface="Times New Roman" pitchFamily="18" charset="0"/>
              </a:rPr>
              <a:t>%)</a:t>
            </a:r>
            <a:r>
              <a:rPr lang="uk-UA" sz="2000" dirty="0" smtClean="0">
                <a:solidFill>
                  <a:srgbClr val="002060"/>
                </a:solidFill>
                <a:latin typeface="Times New Roman" pitchFamily="18" charset="0"/>
                <a:cs typeface="Times New Roman" pitchFamily="18" charset="0"/>
              </a:rPr>
              <a:t>;</a:t>
            </a:r>
          </a:p>
          <a:p>
            <a:pPr>
              <a:buFontTx/>
              <a:buChar char="-"/>
            </a:pPr>
            <a:r>
              <a:rPr lang="uk-UA" sz="2000" dirty="0" smtClean="0">
                <a:solidFill>
                  <a:srgbClr val="002060"/>
                </a:solidFill>
                <a:latin typeface="Times New Roman" pitchFamily="18" charset="0"/>
                <a:cs typeface="Times New Roman" pitchFamily="18" charset="0"/>
              </a:rPr>
              <a:t>удосконалення формули – </a:t>
            </a:r>
            <a:r>
              <a:rPr lang="uk-UA" sz="2000" b="1" dirty="0" smtClean="0">
                <a:solidFill>
                  <a:srgbClr val="FF0000"/>
                </a:solidFill>
                <a:latin typeface="Times New Roman" pitchFamily="18" charset="0"/>
                <a:cs typeface="Times New Roman" pitchFamily="18" charset="0"/>
              </a:rPr>
              <a:t>15 </a:t>
            </a:r>
            <a:r>
              <a:rPr lang="uk-UA" sz="2000" b="1" dirty="0" smtClean="0">
                <a:solidFill>
                  <a:srgbClr val="FF0000"/>
                </a:solidFill>
                <a:latin typeface="Times New Roman" pitchFamily="18" charset="0"/>
                <a:cs typeface="Times New Roman" pitchFamily="18" charset="0"/>
              </a:rPr>
              <a:t>(0,82 </a:t>
            </a:r>
            <a:r>
              <a:rPr lang="uk-UA" sz="2000" b="1" dirty="0" smtClean="0">
                <a:solidFill>
                  <a:srgbClr val="FF0000"/>
                </a:solidFill>
                <a:latin typeface="Times New Roman" pitchFamily="18" charset="0"/>
                <a:cs typeface="Times New Roman" pitchFamily="18" charset="0"/>
              </a:rPr>
              <a:t>%)</a:t>
            </a:r>
            <a:r>
              <a:rPr lang="uk-UA" sz="2000" dirty="0" smtClean="0">
                <a:solidFill>
                  <a:srgbClr val="002060"/>
                </a:solidFill>
                <a:latin typeface="Times New Roman" pitchFamily="18" charset="0"/>
                <a:cs typeface="Times New Roman" pitchFamily="18" charset="0"/>
              </a:rPr>
              <a:t>;</a:t>
            </a:r>
          </a:p>
          <a:p>
            <a:pPr lvl="0">
              <a:buNone/>
            </a:pPr>
            <a:r>
              <a:rPr lang="uk-UA" sz="2000" dirty="0" smtClean="0">
                <a:solidFill>
                  <a:srgbClr val="002060"/>
                </a:solidFill>
                <a:latin typeface="Times New Roman" pitchFamily="18" charset="0"/>
                <a:cs typeface="Times New Roman" pitchFamily="18" charset="0"/>
              </a:rPr>
              <a:t>-    відмінити ПДВ/замінити ПДВ податком з обороту – </a:t>
            </a:r>
            <a:r>
              <a:rPr lang="uk-UA" sz="2000" b="1" dirty="0" smtClean="0">
                <a:solidFill>
                  <a:srgbClr val="FF0000"/>
                </a:solidFill>
                <a:latin typeface="Times New Roman" pitchFamily="18" charset="0"/>
                <a:cs typeface="Times New Roman" pitchFamily="18" charset="0"/>
              </a:rPr>
              <a:t>54 </a:t>
            </a:r>
            <a:r>
              <a:rPr lang="uk-UA" sz="2000" b="1" dirty="0" smtClean="0">
                <a:solidFill>
                  <a:srgbClr val="FF0000"/>
                </a:solidFill>
                <a:latin typeface="Times New Roman" pitchFamily="18" charset="0"/>
                <a:cs typeface="Times New Roman" pitchFamily="18" charset="0"/>
              </a:rPr>
              <a:t>(</a:t>
            </a:r>
            <a:r>
              <a:rPr lang="uk-UA" sz="2000" b="1" dirty="0" smtClean="0">
                <a:solidFill>
                  <a:srgbClr val="FF0000"/>
                </a:solidFill>
                <a:latin typeface="Times New Roman" pitchFamily="18" charset="0"/>
                <a:cs typeface="Times New Roman" pitchFamily="18" charset="0"/>
              </a:rPr>
              <a:t>2,96 </a:t>
            </a:r>
            <a:r>
              <a:rPr lang="uk-UA" sz="2000" b="1" dirty="0" smtClean="0">
                <a:solidFill>
                  <a:srgbClr val="FF0000"/>
                </a:solidFill>
                <a:latin typeface="Times New Roman" pitchFamily="18" charset="0"/>
                <a:cs typeface="Times New Roman" pitchFamily="18" charset="0"/>
              </a:rPr>
              <a:t>%)</a:t>
            </a:r>
            <a:r>
              <a:rPr lang="uk-UA" sz="2000" dirty="0" smtClean="0">
                <a:solidFill>
                  <a:srgbClr val="002060"/>
                </a:solidFill>
                <a:latin typeface="Times New Roman" pitchFamily="18" charset="0"/>
                <a:cs typeface="Times New Roman" pitchFamily="18" charset="0"/>
              </a:rPr>
              <a:t>;</a:t>
            </a:r>
          </a:p>
          <a:p>
            <a:pPr lvl="0">
              <a:buFontTx/>
              <a:buChar char="-"/>
            </a:pPr>
            <a:r>
              <a:rPr lang="uk-UA" sz="2000" dirty="0" smtClean="0">
                <a:solidFill>
                  <a:srgbClr val="002060"/>
                </a:solidFill>
                <a:latin typeface="Times New Roman" pitchFamily="18" charset="0"/>
                <a:cs typeface="Times New Roman" pitchFamily="18" charset="0"/>
              </a:rPr>
              <a:t>перейти на застосування касового методу – </a:t>
            </a:r>
            <a:r>
              <a:rPr lang="uk-UA" sz="2000" b="1" dirty="0" smtClean="0">
                <a:solidFill>
                  <a:srgbClr val="FF0000"/>
                </a:solidFill>
                <a:latin typeface="Times New Roman" pitchFamily="18" charset="0"/>
                <a:cs typeface="Times New Roman" pitchFamily="18" charset="0"/>
              </a:rPr>
              <a:t>19 (1,04 </a:t>
            </a:r>
            <a:r>
              <a:rPr lang="uk-UA" sz="2000" b="1" dirty="0" smtClean="0">
                <a:solidFill>
                  <a:srgbClr val="FF0000"/>
                </a:solidFill>
                <a:latin typeface="Times New Roman" pitchFamily="18" charset="0"/>
                <a:cs typeface="Times New Roman" pitchFamily="18" charset="0"/>
              </a:rPr>
              <a:t>%)</a:t>
            </a:r>
            <a:r>
              <a:rPr lang="uk-UA" sz="2000" dirty="0" smtClean="0">
                <a:solidFill>
                  <a:srgbClr val="002060"/>
                </a:solidFill>
                <a:latin typeface="Times New Roman" pitchFamily="18" charset="0"/>
                <a:cs typeface="Times New Roman" pitchFamily="18" charset="0"/>
              </a:rPr>
              <a:t>;</a:t>
            </a:r>
          </a:p>
          <a:p>
            <a:pPr>
              <a:buNone/>
            </a:pPr>
            <a:r>
              <a:rPr lang="uk-UA" sz="2000" dirty="0" smtClean="0">
                <a:solidFill>
                  <a:srgbClr val="002060"/>
                </a:solidFill>
                <a:latin typeface="Times New Roman" pitchFamily="18" charset="0"/>
                <a:cs typeface="Times New Roman" pitchFamily="18" charset="0"/>
              </a:rPr>
              <a:t>-    удосконалити систему електронного адміністрування –</a:t>
            </a:r>
            <a:r>
              <a:rPr lang="uk-UA" sz="2000" b="1" dirty="0" smtClean="0">
                <a:solidFill>
                  <a:srgbClr val="002060"/>
                </a:solidFill>
                <a:latin typeface="Times New Roman" pitchFamily="18" charset="0"/>
                <a:cs typeface="Times New Roman" pitchFamily="18" charset="0"/>
              </a:rPr>
              <a:t> </a:t>
            </a:r>
            <a:r>
              <a:rPr lang="uk-UA" sz="2000" b="1" dirty="0" smtClean="0">
                <a:solidFill>
                  <a:srgbClr val="FF0000"/>
                </a:solidFill>
                <a:latin typeface="Times New Roman" pitchFamily="18" charset="0"/>
                <a:cs typeface="Times New Roman" pitchFamily="18" charset="0"/>
              </a:rPr>
              <a:t>58</a:t>
            </a:r>
            <a:r>
              <a:rPr lang="uk-UA" sz="2000" b="1" dirty="0" smtClean="0">
                <a:solidFill>
                  <a:srgbClr val="FF0000"/>
                </a:solidFill>
                <a:latin typeface="Times New Roman" pitchFamily="18" charset="0"/>
                <a:cs typeface="Times New Roman" pitchFamily="18" charset="0"/>
              </a:rPr>
              <a:t> (3,18 %)</a:t>
            </a:r>
            <a:r>
              <a:rPr lang="uk-UA" sz="2000" b="1" dirty="0" smtClean="0">
                <a:solidFill>
                  <a:srgbClr val="002060"/>
                </a:solidFill>
                <a:latin typeface="Times New Roman" pitchFamily="18" charset="0"/>
                <a:cs typeface="Times New Roman" pitchFamily="18" charset="0"/>
              </a:rPr>
              <a:t>.</a:t>
            </a:r>
            <a:endParaRPr lang="uk-UA" sz="2000" dirty="0">
              <a:solidFill>
                <a:srgbClr val="002060"/>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192688"/>
          </a:xfrm>
        </p:spPr>
        <p:txBody>
          <a:bodyPr>
            <a:noAutofit/>
          </a:bodyPr>
          <a:lstStyle/>
          <a:p>
            <a:pPr algn="just"/>
            <a:r>
              <a:rPr lang="uk-UA" sz="1200" i="1" dirty="0" smtClean="0">
                <a:solidFill>
                  <a:srgbClr val="002060"/>
                </a:solidFill>
                <a:latin typeface="Times New Roman" pitchFamily="18" charset="0"/>
                <a:cs typeface="Times New Roman" pitchFamily="18" charset="0"/>
              </a:rPr>
              <a:t>	</a:t>
            </a:r>
            <a:r>
              <a:rPr lang="ru-RU" sz="1200" i="1" dirty="0" smtClean="0">
                <a:solidFill>
                  <a:srgbClr val="002060"/>
                </a:solidFill>
                <a:latin typeface="Times New Roman" pitchFamily="18" charset="0"/>
                <a:cs typeface="Times New Roman" pitchFamily="18" charset="0"/>
              </a:rPr>
              <a:t>1. Оставить работу электронного администрирования на тестовом уровне (не внедрять отвлечение оборотных средств у </a:t>
            </a:r>
            <a:r>
              <a:rPr lang="ru-RU" sz="1200" i="1" dirty="0" err="1" smtClean="0">
                <a:solidFill>
                  <a:srgbClr val="002060"/>
                </a:solidFill>
                <a:latin typeface="Times New Roman" pitchFamily="18" charset="0"/>
                <a:cs typeface="Times New Roman" pitchFamily="18" charset="0"/>
              </a:rPr>
              <a:t>п</a:t>
            </a:r>
            <a:r>
              <a:rPr lang="ru-RU" sz="1200" i="1" dirty="0" smtClean="0">
                <a:solidFill>
                  <a:srgbClr val="002060"/>
                </a:solidFill>
                <a:latin typeface="Times New Roman" pitchFamily="18" charset="0"/>
                <a:cs typeface="Times New Roman" pitchFamily="18" charset="0"/>
              </a:rPr>
              <a:t>/</a:t>
            </a:r>
            <a:r>
              <a:rPr lang="ru-RU" sz="1200" i="1" dirty="0" err="1" smtClean="0">
                <a:solidFill>
                  <a:srgbClr val="002060"/>
                </a:solidFill>
                <a:latin typeface="Times New Roman" pitchFamily="18" charset="0"/>
                <a:cs typeface="Times New Roman" pitchFamily="18" charset="0"/>
              </a:rPr>
              <a:t>п</a:t>
            </a:r>
            <a:r>
              <a:rPr lang="ru-RU" sz="1200" i="1" dirty="0" smtClean="0">
                <a:solidFill>
                  <a:srgbClr val="002060"/>
                </a:solidFill>
                <a:latin typeface="Times New Roman" pitchFamily="18" charset="0"/>
                <a:cs typeface="Times New Roman" pitchFamily="18" charset="0"/>
              </a:rPr>
              <a:t>); Самые большие трудности возникли с документом «</a:t>
            </a:r>
            <a:r>
              <a:rPr lang="ru-RU" sz="1200" i="1" dirty="0" err="1" smtClean="0">
                <a:solidFill>
                  <a:srgbClr val="002060"/>
                </a:solidFill>
                <a:latin typeface="Times New Roman" pitchFamily="18" charset="0"/>
                <a:cs typeface="Times New Roman" pitchFamily="18" charset="0"/>
              </a:rPr>
              <a:t>Витяг</a:t>
            </a:r>
            <a:r>
              <a:rPr lang="ru-RU" sz="1200" i="1" dirty="0" smtClean="0">
                <a:solidFill>
                  <a:srgbClr val="002060"/>
                </a:solidFill>
                <a:latin typeface="Times New Roman" pitchFamily="18" charset="0"/>
                <a:cs typeface="Times New Roman" pitchFamily="18" charset="0"/>
              </a:rPr>
              <a:t> </a:t>
            </a:r>
            <a:r>
              <a:rPr lang="ru-RU" sz="1200" i="1" dirty="0" err="1" smtClean="0">
                <a:solidFill>
                  <a:srgbClr val="002060"/>
                </a:solidFill>
                <a:latin typeface="Times New Roman" pitchFamily="18" charset="0"/>
                <a:cs typeface="Times New Roman" pitchFamily="18" charset="0"/>
              </a:rPr>
              <a:t>з</a:t>
            </a:r>
            <a:r>
              <a:rPr lang="ru-RU" sz="1200" i="1" dirty="0" smtClean="0">
                <a:solidFill>
                  <a:srgbClr val="002060"/>
                </a:solidFill>
                <a:latin typeface="Times New Roman" pitchFamily="18" charset="0"/>
                <a:cs typeface="Times New Roman" pitchFamily="18" charset="0"/>
              </a:rPr>
              <a:t> </a:t>
            </a:r>
            <a:r>
              <a:rPr lang="ru-RU" sz="1200" i="1" dirty="0" err="1" smtClean="0">
                <a:solidFill>
                  <a:srgbClr val="002060"/>
                </a:solidFill>
                <a:latin typeface="Times New Roman" pitchFamily="18" charset="0"/>
                <a:cs typeface="Times New Roman" pitchFamily="18" charset="0"/>
              </a:rPr>
              <a:t>системи</a:t>
            </a:r>
            <a:r>
              <a:rPr lang="ru-RU" sz="1200" i="1" dirty="0" smtClean="0">
                <a:solidFill>
                  <a:srgbClr val="002060"/>
                </a:solidFill>
                <a:latin typeface="Times New Roman" pitchFamily="18" charset="0"/>
                <a:cs typeface="Times New Roman" pitchFamily="18" charset="0"/>
              </a:rPr>
              <a:t> </a:t>
            </a:r>
            <a:r>
              <a:rPr lang="ru-RU" sz="1200" i="1" dirty="0" err="1" smtClean="0">
                <a:solidFill>
                  <a:srgbClr val="002060"/>
                </a:solidFill>
                <a:latin typeface="Times New Roman" pitchFamily="18" charset="0"/>
                <a:cs typeface="Times New Roman" pitchFamily="18" charset="0"/>
              </a:rPr>
              <a:t>адм-ня</a:t>
            </a:r>
            <a:r>
              <a:rPr lang="ru-RU" sz="1200" i="1" dirty="0" smtClean="0">
                <a:solidFill>
                  <a:srgbClr val="002060"/>
                </a:solidFill>
                <a:latin typeface="Times New Roman" pitchFamily="18" charset="0"/>
                <a:cs typeface="Times New Roman" pitchFamily="18" charset="0"/>
              </a:rPr>
              <a:t> ПДВ» (особенно при большом документообороте – до 700 НН в месяц): 2. «сума налога, на которую есть право зарегистрировать НН» - считается математически и на сегодняшний день зависшую сумму ни с чем невозможно сверить; 3. «полученные НН» - нет возможности проверить содержимое. Даже если появится, возникнет проблема с постоянной сверкой наполнения, так как в НН есть две даты: составления и регистрации. ·  Этот документ формируется нарастающим итогом, не возможно сверить с Декларацией. Как можно «доверять» цифрам, которые нельзя проверить??!!</a:t>
            </a:r>
          </a:p>
          <a:p>
            <a:pPr algn="just"/>
            <a:r>
              <a:rPr lang="ru-RU" sz="1200" i="1" dirty="0" smtClean="0">
                <a:solidFill>
                  <a:srgbClr val="002060"/>
                </a:solidFill>
                <a:latin typeface="Times New Roman" pitchFamily="18" charset="0"/>
                <a:cs typeface="Times New Roman" pitchFamily="18" charset="0"/>
              </a:rPr>
              <a:t>отменить СЭА, как </a:t>
            </a:r>
            <a:r>
              <a:rPr lang="ru-RU" sz="1200" i="1" dirty="0" err="1" smtClean="0">
                <a:solidFill>
                  <a:srgbClr val="002060"/>
                </a:solidFill>
                <a:latin typeface="Times New Roman" pitchFamily="18" charset="0"/>
                <a:cs typeface="Times New Roman" pitchFamily="18" charset="0"/>
              </a:rPr>
              <a:t>грамоздкую</a:t>
            </a:r>
            <a:r>
              <a:rPr lang="ru-RU" sz="1200" i="1" dirty="0" smtClean="0">
                <a:solidFill>
                  <a:srgbClr val="002060"/>
                </a:solidFill>
                <a:latin typeface="Times New Roman" pitchFamily="18" charset="0"/>
                <a:cs typeface="Times New Roman" pitchFamily="18" charset="0"/>
              </a:rPr>
              <a:t>, нелепую и не соответствующую НКУ во многих своих аспектах, не эффективную для решения тех задач, для чего её придумали, уничтожающую бизнес, поправшую остатки здравого смысла и т. д., продолжать можно </a:t>
            </a:r>
            <a:r>
              <a:rPr lang="ru-RU" sz="1200" i="1" dirty="0" err="1" smtClean="0">
                <a:solidFill>
                  <a:srgbClr val="002060"/>
                </a:solidFill>
                <a:latin typeface="Times New Roman" pitchFamily="18" charset="0"/>
                <a:cs typeface="Times New Roman" pitchFamily="18" charset="0"/>
              </a:rPr>
              <a:t>безконечно</a:t>
            </a:r>
            <a:r>
              <a:rPr lang="ru-RU" sz="1200" i="1" dirty="0" smtClean="0">
                <a:solidFill>
                  <a:srgbClr val="002060"/>
                </a:solidFill>
                <a:latin typeface="Times New Roman" pitchFamily="18" charset="0"/>
                <a:cs typeface="Times New Roman" pitchFamily="18" charset="0"/>
              </a:rPr>
              <a:t>;</a:t>
            </a:r>
            <a:endParaRPr lang="ru-RU" sz="1200" dirty="0" smtClean="0">
              <a:solidFill>
                <a:srgbClr val="002060"/>
              </a:solidFill>
              <a:latin typeface="Times New Roman" pitchFamily="18" charset="0"/>
              <a:cs typeface="Times New Roman" pitchFamily="18" charset="0"/>
            </a:endParaRPr>
          </a:p>
          <a:p>
            <a:pPr algn="just"/>
            <a:r>
              <a:rPr lang="ru-RU" sz="1200" i="1" dirty="0" smtClean="0">
                <a:solidFill>
                  <a:srgbClr val="002060"/>
                </a:solidFill>
                <a:latin typeface="Times New Roman" pitchFamily="18" charset="0"/>
                <a:cs typeface="Times New Roman" pitchFamily="18" charset="0"/>
              </a:rPr>
              <a:t>	Отменить депонирование денежных средств на счете электронного администрирования (далее ЭА). 2. Отменить ограничение по сумме регистрации НН/РК в ЕРНН. 3. Отменить требование о регистрации РК, уменьшающих налоговое обязательство, покупателем. </a:t>
            </a:r>
          </a:p>
          <a:p>
            <a:pPr algn="just"/>
            <a:r>
              <a:rPr lang="ru-RU" sz="1200" i="1" dirty="0" smtClean="0">
                <a:solidFill>
                  <a:srgbClr val="002060"/>
                </a:solidFill>
                <a:latin typeface="Times New Roman" pitchFamily="18" charset="0"/>
                <a:cs typeface="Times New Roman" pitchFamily="18" charset="0"/>
              </a:rPr>
              <a:t>ограничить сумму, подлежащую регистрации, объединить базу данных для ДПИ и казначейства, </a:t>
            </a:r>
            <a:endParaRPr lang="ru-RU" sz="1200" dirty="0" smtClean="0">
              <a:solidFill>
                <a:srgbClr val="002060"/>
              </a:solidFill>
              <a:latin typeface="Times New Roman" pitchFamily="18" charset="0"/>
              <a:cs typeface="Times New Roman" pitchFamily="18" charset="0"/>
            </a:endParaRPr>
          </a:p>
          <a:p>
            <a:pPr algn="just"/>
            <a:r>
              <a:rPr lang="ru-RU" sz="1200" i="1" dirty="0" smtClean="0">
                <a:solidFill>
                  <a:srgbClr val="002060"/>
                </a:solidFill>
                <a:latin typeface="Times New Roman" pitchFamily="18" charset="0"/>
                <a:cs typeface="Times New Roman" pitchFamily="18" charset="0"/>
              </a:rPr>
              <a:t>	продлить срок регистрации до конца отчетного периода, убрать ненужные реквизиты из НН, изменить формулу,</a:t>
            </a:r>
            <a:endParaRPr lang="ru-RU" sz="1200" dirty="0" smtClean="0">
              <a:solidFill>
                <a:srgbClr val="002060"/>
              </a:solidFill>
              <a:latin typeface="Times New Roman" pitchFamily="18" charset="0"/>
              <a:cs typeface="Times New Roman" pitchFamily="18" charset="0"/>
            </a:endParaRPr>
          </a:p>
          <a:p>
            <a:pPr algn="just"/>
            <a:r>
              <a:rPr lang="ru-RU" sz="1200" dirty="0" smtClean="0">
                <a:solidFill>
                  <a:srgbClr val="002060"/>
                </a:solidFill>
                <a:latin typeface="Times New Roman" pitchFamily="18" charset="0"/>
                <a:cs typeface="Times New Roman" pitchFamily="18" charset="0"/>
              </a:rPr>
              <a:t>	</a:t>
            </a:r>
            <a:r>
              <a:rPr lang="ru-RU" sz="1200" i="1" dirty="0" smtClean="0">
                <a:solidFill>
                  <a:srgbClr val="002060"/>
                </a:solidFill>
                <a:latin typeface="Times New Roman" pitchFamily="18" charset="0"/>
                <a:cs typeface="Times New Roman" pitchFamily="18" charset="0"/>
              </a:rPr>
              <a:t>отменить налоговые накладные. Регистрировать только суммы. Отсрочка в депонировании денежных средств 40 дней если минус не перекрылся.</a:t>
            </a:r>
            <a:endParaRPr lang="ru-RU" sz="1200" dirty="0" smtClean="0">
              <a:solidFill>
                <a:srgbClr val="002060"/>
              </a:solidFill>
              <a:latin typeface="Times New Roman" pitchFamily="18" charset="0"/>
              <a:cs typeface="Times New Roman" pitchFamily="18" charset="0"/>
            </a:endParaRPr>
          </a:p>
          <a:p>
            <a:pPr algn="just"/>
            <a:r>
              <a:rPr lang="ru-RU" sz="1200" dirty="0" smtClean="0">
                <a:solidFill>
                  <a:srgbClr val="002060"/>
                </a:solidFill>
                <a:latin typeface="Times New Roman" pitchFamily="18" charset="0"/>
                <a:cs typeface="Times New Roman" pitchFamily="18" charset="0"/>
              </a:rPr>
              <a:t>	</a:t>
            </a:r>
            <a:r>
              <a:rPr lang="ru-RU" sz="1200" i="1" dirty="0" smtClean="0">
                <a:solidFill>
                  <a:srgbClr val="002060"/>
                </a:solidFill>
                <a:latin typeface="Times New Roman" pitchFamily="18" charset="0"/>
                <a:cs typeface="Times New Roman" pitchFamily="18" charset="0"/>
              </a:rPr>
              <a:t>устранить ошибки, навести порядок. Ведь данные СЭА не совпадают с учётом. Потери предприятий начинаются уже с этого.</a:t>
            </a:r>
            <a:endParaRPr lang="ru-RU" sz="1200" dirty="0" smtClean="0">
              <a:solidFill>
                <a:srgbClr val="002060"/>
              </a:solidFill>
              <a:latin typeface="Times New Roman" pitchFamily="18" charset="0"/>
              <a:cs typeface="Times New Roman" pitchFamily="18" charset="0"/>
            </a:endParaRPr>
          </a:p>
          <a:p>
            <a:pPr algn="just"/>
            <a:r>
              <a:rPr lang="ru-RU" sz="1200" dirty="0" smtClean="0">
                <a:solidFill>
                  <a:srgbClr val="002060"/>
                </a:solidFill>
                <a:latin typeface="Times New Roman" pitchFamily="18" charset="0"/>
                <a:cs typeface="Times New Roman" pitchFamily="18" charset="0"/>
              </a:rPr>
              <a:t>	</a:t>
            </a:r>
            <a:r>
              <a:rPr lang="ru-RU" sz="1200" i="1" dirty="0" smtClean="0">
                <a:solidFill>
                  <a:srgbClr val="002060"/>
                </a:solidFill>
                <a:latin typeface="Times New Roman" pitchFamily="18" charset="0"/>
                <a:cs typeface="Times New Roman" pitchFamily="18" charset="0"/>
              </a:rPr>
              <a:t>настроить работу обмена данными для состояния электронного счета плательщика, особенно по таможне.</a:t>
            </a:r>
            <a:endParaRPr lang="ru-RU" sz="1200" dirty="0" smtClean="0">
              <a:solidFill>
                <a:srgbClr val="002060"/>
              </a:solidFill>
              <a:latin typeface="Times New Roman" pitchFamily="18" charset="0"/>
              <a:cs typeface="Times New Roman" pitchFamily="18" charset="0"/>
            </a:endParaRPr>
          </a:p>
          <a:p>
            <a:pPr algn="just"/>
            <a:r>
              <a:rPr lang="ru-RU" sz="1200" i="1" dirty="0" smtClean="0">
                <a:solidFill>
                  <a:srgbClr val="002060"/>
                </a:solidFill>
                <a:latin typeface="Times New Roman" pitchFamily="18" charset="0"/>
                <a:cs typeface="Times New Roman" pitchFamily="18" charset="0"/>
              </a:rPr>
              <a:t>	</a:t>
            </a:r>
            <a:r>
              <a:rPr lang="ru-RU" sz="1200" i="1" dirty="0" err="1" smtClean="0">
                <a:solidFill>
                  <a:srgbClr val="002060"/>
                </a:solidFill>
                <a:latin typeface="Times New Roman" pitchFamily="18" charset="0"/>
                <a:cs typeface="Times New Roman" pitchFamily="18" charset="0"/>
              </a:rPr>
              <a:t>спецрахунок</a:t>
            </a:r>
            <a:r>
              <a:rPr lang="ru-RU" sz="1200" i="1" dirty="0" smtClean="0">
                <a:solidFill>
                  <a:srgbClr val="002060"/>
                </a:solidFill>
                <a:latin typeface="Times New Roman" pitchFamily="18" charset="0"/>
                <a:cs typeface="Times New Roman" pitchFamily="18" charset="0"/>
              </a:rPr>
              <a:t> повинен бути </a:t>
            </a:r>
            <a:r>
              <a:rPr lang="ru-RU" sz="1200" i="1" dirty="0" err="1" smtClean="0">
                <a:solidFill>
                  <a:srgbClr val="002060"/>
                </a:solidFill>
                <a:latin typeface="Times New Roman" pitchFamily="18" charset="0"/>
                <a:cs typeface="Times New Roman" pitchFamily="18" charset="0"/>
              </a:rPr>
              <a:t>контрольований</a:t>
            </a:r>
            <a:r>
              <a:rPr lang="ru-RU" sz="1200" i="1" dirty="0" smtClean="0">
                <a:solidFill>
                  <a:srgbClr val="002060"/>
                </a:solidFill>
                <a:latin typeface="Times New Roman" pitchFamily="18" charset="0"/>
                <a:cs typeface="Times New Roman" pitchFamily="18" charset="0"/>
              </a:rPr>
              <a:t> </a:t>
            </a:r>
            <a:r>
              <a:rPr lang="ru-RU" sz="1200" i="1" dirty="0" err="1" smtClean="0">
                <a:solidFill>
                  <a:srgbClr val="002060"/>
                </a:solidFill>
                <a:latin typeface="Times New Roman" pitchFamily="18" charset="0"/>
                <a:cs typeface="Times New Roman" pitchFamily="18" charset="0"/>
              </a:rPr>
              <a:t>платниками</a:t>
            </a:r>
            <a:r>
              <a:rPr lang="ru-RU" sz="1200" i="1" dirty="0" smtClean="0">
                <a:solidFill>
                  <a:srgbClr val="002060"/>
                </a:solidFill>
                <a:latin typeface="Times New Roman" pitchFamily="18" charset="0"/>
                <a:cs typeface="Times New Roman" pitchFamily="18" charset="0"/>
              </a:rPr>
              <a:t> </a:t>
            </a:r>
            <a:r>
              <a:rPr lang="ru-RU" sz="1200" i="1" dirty="0" err="1" smtClean="0">
                <a:solidFill>
                  <a:srgbClr val="002060"/>
                </a:solidFill>
                <a:latin typeface="Times New Roman" pitchFamily="18" charset="0"/>
                <a:cs typeface="Times New Roman" pitchFamily="18" charset="0"/>
              </a:rPr>
              <a:t>податків</a:t>
            </a:r>
            <a:r>
              <a:rPr lang="ru-RU" sz="1200" i="1" dirty="0" smtClean="0">
                <a:solidFill>
                  <a:srgbClr val="002060"/>
                </a:solidFill>
                <a:latin typeface="Times New Roman" pitchFamily="18" charset="0"/>
                <a:cs typeface="Times New Roman" pitchFamily="18" charset="0"/>
              </a:rPr>
              <a:t>.</a:t>
            </a:r>
          </a:p>
          <a:p>
            <a:pPr algn="just"/>
            <a:r>
              <a:rPr lang="ru-RU" sz="1200" i="1" dirty="0" smtClean="0">
                <a:solidFill>
                  <a:srgbClr val="002060"/>
                </a:solidFill>
                <a:latin typeface="Times New Roman" pitchFamily="18" charset="0"/>
                <a:cs typeface="Times New Roman" pitchFamily="18" charset="0"/>
              </a:rPr>
              <a:t>Решить проблему с регистрацией отрицательных КНН, нам навязана монополия программы Медка, НЕТ ВОЗМОЖНОСТИ ПЕРЕДАЧИ ПОДПИСАННОЙ но не зарегистрированной КНН от поставщика к покупателю через единую базу. 2. Нет прозрачности по электронным счетам, мы не знаем что находится на счете в каждый конкретный момент времени, должно быть что-то наподобие </a:t>
            </a:r>
            <a:r>
              <a:rPr lang="ru-RU" sz="1200" i="1" dirty="0" err="1" smtClean="0">
                <a:solidFill>
                  <a:srgbClr val="002060"/>
                </a:solidFill>
                <a:latin typeface="Times New Roman" pitchFamily="18" charset="0"/>
                <a:cs typeface="Times New Roman" pitchFamily="18" charset="0"/>
              </a:rPr>
              <a:t>Клиет-банка</a:t>
            </a:r>
            <a:r>
              <a:rPr lang="ru-RU" sz="1200" i="1" dirty="0" smtClean="0">
                <a:solidFill>
                  <a:srgbClr val="002060"/>
                </a:solidFill>
                <a:latin typeface="Times New Roman" pitchFamily="18" charset="0"/>
                <a:cs typeface="Times New Roman" pitchFamily="18" charset="0"/>
              </a:rPr>
              <a:t>, чтобы видна была каждая сумма прихода и каждая сумма списания денег ( у нас инспектор по одной из наших фирм поставил декларацию «до </a:t>
            </a:r>
            <a:r>
              <a:rPr lang="ru-RU" sz="1200" i="1" dirty="0" err="1" smtClean="0">
                <a:solidFill>
                  <a:srgbClr val="002060"/>
                </a:solidFill>
                <a:latin typeface="Times New Roman" pitchFamily="18" charset="0"/>
                <a:cs typeface="Times New Roman" pitchFamily="18" charset="0"/>
              </a:rPr>
              <a:t>відома</a:t>
            </a:r>
            <a:r>
              <a:rPr lang="ru-RU" sz="1200" i="1" dirty="0" smtClean="0">
                <a:solidFill>
                  <a:srgbClr val="002060"/>
                </a:solidFill>
                <a:latin typeface="Times New Roman" pitchFamily="18" charset="0"/>
                <a:cs typeface="Times New Roman" pitchFamily="18" charset="0"/>
              </a:rPr>
              <a:t>», нам письмо не прислал (это фишка </a:t>
            </a:r>
            <a:r>
              <a:rPr lang="ru-RU" sz="1200" i="1" dirty="0" err="1" smtClean="0">
                <a:solidFill>
                  <a:srgbClr val="002060"/>
                </a:solidFill>
                <a:latin typeface="Times New Roman" pitchFamily="18" charset="0"/>
                <a:cs typeface="Times New Roman" pitchFamily="18" charset="0"/>
              </a:rPr>
              <a:t>Оболонской</a:t>
            </a:r>
            <a:r>
              <a:rPr lang="ru-RU" sz="1200" i="1" dirty="0" smtClean="0">
                <a:solidFill>
                  <a:srgbClr val="002060"/>
                </a:solidFill>
                <a:latin typeface="Times New Roman" pitchFamily="18" charset="0"/>
                <a:cs typeface="Times New Roman" pitchFamily="18" charset="0"/>
              </a:rPr>
              <a:t> инспекции) и на электронном счете оказалось на 9 млн. меньше НДС, объяснить какие ошибки в декларации инспектор не смогла и все восстановила.). 3.Решить вопрос с односторонним прекращением договора на электронное обслуживание с налоговой инспекцией. </a:t>
            </a:r>
            <a:endParaRPr lang="ru-RU" sz="1200" dirty="0" smtClean="0">
              <a:solidFill>
                <a:srgbClr val="002060"/>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uk-UA" sz="3100" b="1" u="sng" dirty="0" smtClean="0">
                <a:solidFill>
                  <a:srgbClr val="C00000"/>
                </a:solidFill>
                <a:latin typeface="Times New Roman" pitchFamily="18" charset="0"/>
                <a:cs typeface="Times New Roman" pitchFamily="18" charset="0"/>
              </a:rPr>
              <a:t>Запитання 6.</a:t>
            </a:r>
            <a:r>
              <a:rPr lang="uk-UA" sz="3100" b="1" dirty="0" smtClean="0">
                <a:solidFill>
                  <a:srgbClr val="C00000"/>
                </a:solidFill>
                <a:latin typeface="Times New Roman" pitchFamily="18" charset="0"/>
                <a:cs typeface="Times New Roman" pitchFamily="18" charset="0"/>
              </a:rPr>
              <a:t> Які технічні труднощі ви відчували протягом тестового режиму:</a:t>
            </a:r>
            <a:endParaRPr lang="uk-UA" dirty="0">
              <a:solidFill>
                <a:srgbClr val="C00000"/>
              </a:solidFill>
            </a:endParaRPr>
          </a:p>
        </p:txBody>
      </p:sp>
      <p:sp>
        <p:nvSpPr>
          <p:cNvPr id="3" name="Содержимое 2"/>
          <p:cNvSpPr>
            <a:spLocks noGrp="1"/>
          </p:cNvSpPr>
          <p:nvPr>
            <p:ph idx="1"/>
          </p:nvPr>
        </p:nvSpPr>
        <p:spPr>
          <a:xfrm>
            <a:off x="457200" y="1052736"/>
            <a:ext cx="8229600" cy="5616624"/>
          </a:xfrm>
        </p:spPr>
        <p:txBody>
          <a:bodyPr>
            <a:noAutofit/>
          </a:bodyPr>
          <a:lstStyle/>
          <a:p>
            <a:r>
              <a:rPr lang="uk-UA" sz="2000" dirty="0" smtClean="0">
                <a:solidFill>
                  <a:schemeClr val="tx2"/>
                </a:solidFill>
                <a:latin typeface="Times New Roman" pitchFamily="18" charset="0"/>
                <a:cs typeface="Times New Roman" pitchFamily="18" charset="0"/>
              </a:rPr>
              <a:t>а) не працював Медок - </a:t>
            </a:r>
            <a:r>
              <a:rPr lang="uk-UA" sz="2000" b="1" dirty="0" smtClean="0">
                <a:solidFill>
                  <a:srgbClr val="FF0000"/>
                </a:solidFill>
                <a:latin typeface="Times New Roman" pitchFamily="18" charset="0"/>
                <a:cs typeface="Times New Roman" pitchFamily="18" charset="0"/>
              </a:rPr>
              <a:t>439 </a:t>
            </a:r>
            <a:r>
              <a:rPr lang="uk-UA" sz="2000" b="1" dirty="0" smtClean="0">
                <a:solidFill>
                  <a:srgbClr val="FF0000"/>
                </a:solidFill>
                <a:latin typeface="Times New Roman" pitchFamily="18" charset="0"/>
                <a:cs typeface="Times New Roman" pitchFamily="18" charset="0"/>
              </a:rPr>
              <a:t>(</a:t>
            </a:r>
            <a:r>
              <a:rPr lang="uk-UA" sz="2000" b="1" dirty="0" smtClean="0">
                <a:solidFill>
                  <a:srgbClr val="FF0000"/>
                </a:solidFill>
                <a:latin typeface="Times New Roman" pitchFamily="18" charset="0"/>
                <a:cs typeface="Times New Roman" pitchFamily="18" charset="0"/>
              </a:rPr>
              <a:t>24,09 </a:t>
            </a:r>
            <a:r>
              <a:rPr lang="uk-UA" sz="2000" b="1" dirty="0" smtClean="0">
                <a:solidFill>
                  <a:srgbClr val="FF0000"/>
                </a:solidFill>
                <a:latin typeface="Times New Roman" pitchFamily="18" charset="0"/>
                <a:cs typeface="Times New Roman" pitchFamily="18" charset="0"/>
              </a:rPr>
              <a:t>%)</a:t>
            </a:r>
            <a:r>
              <a:rPr lang="uk-UA" sz="2000" dirty="0" smtClean="0">
                <a:solidFill>
                  <a:schemeClr val="tx2"/>
                </a:solidFill>
                <a:latin typeface="Times New Roman" pitchFamily="18" charset="0"/>
                <a:cs typeface="Times New Roman" pitchFamily="18" charset="0"/>
              </a:rPr>
              <a:t>;</a:t>
            </a:r>
          </a:p>
          <a:p>
            <a:pPr algn="just"/>
            <a:r>
              <a:rPr lang="en-US" sz="2000" dirty="0" smtClean="0">
                <a:solidFill>
                  <a:schemeClr val="tx2"/>
                </a:solidFill>
                <a:latin typeface="Times New Roman" pitchFamily="18" charset="0"/>
                <a:cs typeface="Times New Roman" pitchFamily="18" charset="0"/>
              </a:rPr>
              <a:t>b</a:t>
            </a:r>
            <a:r>
              <a:rPr lang="ru-RU" sz="2000" dirty="0" smtClean="0">
                <a:solidFill>
                  <a:schemeClr val="tx2"/>
                </a:solidFill>
                <a:latin typeface="Times New Roman" pitchFamily="18" charset="0"/>
                <a:cs typeface="Times New Roman" pitchFamily="18" charset="0"/>
              </a:rPr>
              <a:t>)</a:t>
            </a:r>
            <a:r>
              <a:rPr lang="uk-UA" sz="2000" dirty="0" smtClean="0">
                <a:solidFill>
                  <a:schemeClr val="tx2"/>
                </a:solidFill>
                <a:latin typeface="Times New Roman" pitchFamily="18" charset="0"/>
                <a:cs typeface="Times New Roman" pitchFamily="18" charset="0"/>
              </a:rPr>
              <a:t> отримували відмову в реєстрації податкових накладних – </a:t>
            </a:r>
            <a:r>
              <a:rPr lang="uk-UA" sz="2000" b="1" dirty="0" smtClean="0">
                <a:solidFill>
                  <a:srgbClr val="FF0000"/>
                </a:solidFill>
                <a:latin typeface="Times New Roman" pitchFamily="18" charset="0"/>
                <a:cs typeface="Times New Roman" pitchFamily="18" charset="0"/>
              </a:rPr>
              <a:t>164 (9,00%);</a:t>
            </a:r>
            <a:endParaRPr lang="uk-UA" sz="2000" dirty="0" smtClean="0">
              <a:solidFill>
                <a:srgbClr val="FF0000"/>
              </a:solidFill>
              <a:latin typeface="Times New Roman" pitchFamily="18" charset="0"/>
              <a:cs typeface="Times New Roman" pitchFamily="18" charset="0"/>
            </a:endParaRPr>
          </a:p>
          <a:p>
            <a:r>
              <a:rPr lang="uk-UA" sz="2000" dirty="0" smtClean="0">
                <a:solidFill>
                  <a:schemeClr val="tx2"/>
                </a:solidFill>
                <a:latin typeface="Times New Roman" pitchFamily="18" charset="0"/>
                <a:cs typeface="Times New Roman" pitchFamily="18" charset="0"/>
              </a:rPr>
              <a:t>c) неможливо було отримати відповідь на запит, щоб узнати значення формули (реєстраційної суми) – </a:t>
            </a:r>
            <a:r>
              <a:rPr lang="uk-UA" sz="2000" b="1" dirty="0" smtClean="0">
                <a:solidFill>
                  <a:srgbClr val="FF0000"/>
                </a:solidFill>
                <a:latin typeface="Times New Roman" pitchFamily="18" charset="0"/>
                <a:cs typeface="Times New Roman" pitchFamily="18" charset="0"/>
              </a:rPr>
              <a:t>559</a:t>
            </a:r>
            <a:r>
              <a:rPr lang="uk-UA" sz="2000" b="1" dirty="0" smtClean="0">
                <a:solidFill>
                  <a:srgbClr val="FF0000"/>
                </a:solidFill>
                <a:latin typeface="Times New Roman" pitchFamily="18" charset="0"/>
                <a:cs typeface="Times New Roman" pitchFamily="18" charset="0"/>
              </a:rPr>
              <a:t> (30,68 %)</a:t>
            </a:r>
            <a:r>
              <a:rPr lang="uk-UA" sz="2000" b="1" dirty="0" smtClean="0">
                <a:solidFill>
                  <a:schemeClr val="tx2"/>
                </a:solidFill>
                <a:latin typeface="Times New Roman" pitchFamily="18" charset="0"/>
                <a:cs typeface="Times New Roman" pitchFamily="18" charset="0"/>
              </a:rPr>
              <a:t>;</a:t>
            </a:r>
            <a:endParaRPr lang="uk-UA" sz="2000" dirty="0" smtClean="0">
              <a:solidFill>
                <a:schemeClr val="tx2"/>
              </a:solidFill>
              <a:latin typeface="Times New Roman" pitchFamily="18" charset="0"/>
              <a:cs typeface="Times New Roman" pitchFamily="18" charset="0"/>
            </a:endParaRPr>
          </a:p>
          <a:p>
            <a:r>
              <a:rPr lang="uk-UA" sz="2000" dirty="0" smtClean="0">
                <a:solidFill>
                  <a:schemeClr val="tx2"/>
                </a:solidFill>
                <a:latin typeface="Times New Roman" pitchFamily="18" charset="0"/>
                <a:cs typeface="Times New Roman" pitchFamily="18" charset="0"/>
              </a:rPr>
              <a:t>d) інше – </a:t>
            </a:r>
            <a:r>
              <a:rPr lang="uk-UA" sz="2000" b="1" dirty="0" smtClean="0">
                <a:solidFill>
                  <a:srgbClr val="FF0000"/>
                </a:solidFill>
                <a:latin typeface="Times New Roman" pitchFamily="18" charset="0"/>
                <a:cs typeface="Times New Roman" pitchFamily="18" charset="0"/>
              </a:rPr>
              <a:t>660 (36,23 %)</a:t>
            </a:r>
            <a:r>
              <a:rPr lang="uk-UA" sz="2000" b="1" dirty="0" smtClean="0">
                <a:solidFill>
                  <a:schemeClr val="tx2"/>
                </a:solidFill>
                <a:latin typeface="Times New Roman" pitchFamily="18" charset="0"/>
                <a:cs typeface="Times New Roman" pitchFamily="18" charset="0"/>
              </a:rPr>
              <a:t>.</a:t>
            </a:r>
            <a:endParaRPr lang="uk-UA" sz="2000" dirty="0" smtClean="0">
              <a:solidFill>
                <a:schemeClr val="tx2"/>
              </a:solidFill>
              <a:latin typeface="Times New Roman" pitchFamily="18" charset="0"/>
              <a:cs typeface="Times New Roman" pitchFamily="18" charset="0"/>
            </a:endParaRPr>
          </a:p>
        </p:txBody>
      </p:sp>
      <p:graphicFrame>
        <p:nvGraphicFramePr>
          <p:cNvPr id="4" name="Содержимое 3"/>
          <p:cNvGraphicFramePr>
            <a:graphicFrameLocks/>
          </p:cNvGraphicFramePr>
          <p:nvPr/>
        </p:nvGraphicFramePr>
        <p:xfrm>
          <a:off x="539552" y="3212976"/>
          <a:ext cx="8208912" cy="345638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uk-UA" sz="2800" b="1" dirty="0" smtClean="0">
                <a:solidFill>
                  <a:srgbClr val="002060"/>
                </a:solidFill>
                <a:latin typeface="Times New Roman" pitchFamily="18" charset="0"/>
                <a:cs typeface="Times New Roman" pitchFamily="18" charset="0"/>
              </a:rPr>
              <a:t>Кількість респондентів - </a:t>
            </a:r>
            <a:r>
              <a:rPr lang="uk-UA" sz="2800" b="1" dirty="0" smtClean="0">
                <a:solidFill>
                  <a:srgbClr val="FF0000"/>
                </a:solidFill>
                <a:latin typeface="Times New Roman" pitchFamily="18" charset="0"/>
                <a:cs typeface="Times New Roman" pitchFamily="18" charset="0"/>
              </a:rPr>
              <a:t>1822</a:t>
            </a:r>
            <a:endParaRPr lang="uk-UA" sz="2800" b="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196752"/>
            <a:ext cx="8229600" cy="5112568"/>
          </a:xfrm>
        </p:spPr>
        <p:txBody>
          <a:bodyPr/>
          <a:lstStyle/>
          <a:p>
            <a:r>
              <a:rPr lang="uk-UA" dirty="0" smtClean="0">
                <a:solidFill>
                  <a:srgbClr val="002060"/>
                </a:solidFill>
                <a:latin typeface="Times New Roman" pitchFamily="18" charset="0"/>
                <a:cs typeface="Times New Roman" pitchFamily="18" charset="0"/>
              </a:rPr>
              <a:t>Мікропідприємництво (кількість працівників до 10 осіб) – </a:t>
            </a:r>
            <a:r>
              <a:rPr lang="uk-UA" b="1" dirty="0" smtClean="0">
                <a:solidFill>
                  <a:srgbClr val="002060"/>
                </a:solidFill>
                <a:latin typeface="Times New Roman" pitchFamily="18" charset="0"/>
                <a:cs typeface="Times New Roman" pitchFamily="18" charset="0"/>
              </a:rPr>
              <a:t>771</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Малий бізнес (кількість працівників до 50 осіб) – </a:t>
            </a:r>
            <a:r>
              <a:rPr lang="uk-UA" b="1" dirty="0" smtClean="0">
                <a:solidFill>
                  <a:srgbClr val="002060"/>
                </a:solidFill>
                <a:latin typeface="Times New Roman" pitchFamily="18" charset="0"/>
                <a:cs typeface="Times New Roman" pitchFamily="18" charset="0"/>
              </a:rPr>
              <a:t>688</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Середній бізнес (кількість працівників до 250 осіб) – </a:t>
            </a:r>
            <a:r>
              <a:rPr lang="uk-UA" b="1" dirty="0" smtClean="0">
                <a:solidFill>
                  <a:srgbClr val="002060"/>
                </a:solidFill>
                <a:latin typeface="Times New Roman" pitchFamily="18" charset="0"/>
                <a:cs typeface="Times New Roman" pitchFamily="18" charset="0"/>
              </a:rPr>
              <a:t>198</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Великий бізнес (кількість працівників понад 250 осіб) – </a:t>
            </a:r>
            <a:r>
              <a:rPr lang="uk-UA" b="1" dirty="0" smtClean="0">
                <a:solidFill>
                  <a:srgbClr val="002060"/>
                </a:solidFill>
                <a:latin typeface="Times New Roman" pitchFamily="18" charset="0"/>
                <a:cs typeface="Times New Roman" pitchFamily="18" charset="0"/>
              </a:rPr>
              <a:t>125</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pPr algn="just"/>
            <a:r>
              <a:rPr lang="uk-UA" dirty="0" smtClean="0">
                <a:solidFill>
                  <a:srgbClr val="002060"/>
                </a:solidFill>
                <a:latin typeface="Times New Roman" pitchFamily="18" charset="0"/>
                <a:cs typeface="Times New Roman" pitchFamily="18" charset="0"/>
              </a:rPr>
              <a:t>Відсутня інформація </a:t>
            </a:r>
            <a:r>
              <a:rPr lang="uk-UA" dirty="0" smtClean="0">
                <a:solidFill>
                  <a:srgbClr val="002060"/>
                </a:solidFill>
                <a:latin typeface="Times New Roman" pitchFamily="18" charset="0"/>
                <a:cs typeface="Times New Roman" pitchFamily="18" charset="0"/>
              </a:rPr>
              <a:t>– </a:t>
            </a:r>
            <a:r>
              <a:rPr lang="uk-UA" b="1" dirty="0" smtClean="0">
                <a:solidFill>
                  <a:srgbClr val="002060"/>
                </a:solidFill>
                <a:latin typeface="Times New Roman" pitchFamily="18" charset="0"/>
                <a:cs typeface="Times New Roman" pitchFamily="18" charset="0"/>
              </a:rPr>
              <a:t>40</a:t>
            </a:r>
            <a:r>
              <a:rPr lang="uk-UA" dirty="0" smtClean="0">
                <a:solidFill>
                  <a:srgbClr val="002060"/>
                </a:solidFill>
                <a:latin typeface="Times New Roman" pitchFamily="18" charset="0"/>
                <a:cs typeface="Times New Roman" pitchFamily="18" charset="0"/>
              </a:rPr>
              <a:t>.</a:t>
            </a:r>
            <a:endParaRPr lang="uk-UA" dirty="0" smtClean="0">
              <a:solidFill>
                <a:srgbClr val="002060"/>
              </a:solidFill>
              <a:latin typeface="Times New Roman" pitchFamily="18" charset="0"/>
              <a:cs typeface="Times New Roman" pitchFamily="18" charset="0"/>
            </a:endParaRPr>
          </a:p>
          <a:p>
            <a:pPr>
              <a:buNone/>
            </a:pPr>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uk-UA" sz="2800" b="1" dirty="0" smtClean="0">
                <a:solidFill>
                  <a:schemeClr val="tx2"/>
                </a:solidFill>
                <a:latin typeface="Times New Roman" pitchFamily="18" charset="0"/>
                <a:cs typeface="Times New Roman" pitchFamily="18" charset="0"/>
              </a:rPr>
              <a:t>Деталізація інших проблем: </a:t>
            </a:r>
            <a:endParaRPr lang="uk-UA" sz="2800" b="1" dirty="0">
              <a:solidFill>
                <a:schemeClr val="tx2"/>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764704"/>
            <a:ext cx="8229600" cy="5832648"/>
          </a:xfrm>
        </p:spPr>
        <p:txBody>
          <a:bodyPr>
            <a:noAutofit/>
          </a:bodyPr>
          <a:lstStyle/>
          <a:p>
            <a:r>
              <a:rPr lang="uk-UA" sz="1800" dirty="0" smtClean="0">
                <a:solidFill>
                  <a:schemeClr val="tx2"/>
                </a:solidFill>
                <a:latin typeface="Times New Roman" pitchFamily="18" charset="0"/>
                <a:cs typeface="Times New Roman" pitchFamily="18" charset="0"/>
              </a:rPr>
              <a:t>не отримували технічних труднощів – </a:t>
            </a:r>
            <a:r>
              <a:rPr lang="uk-UA" sz="1800" b="1" dirty="0" smtClean="0">
                <a:solidFill>
                  <a:srgbClr val="FF0000"/>
                </a:solidFill>
                <a:latin typeface="Times New Roman" pitchFamily="18" charset="0"/>
                <a:cs typeface="Times New Roman" pitchFamily="18" charset="0"/>
              </a:rPr>
              <a:t>61 </a:t>
            </a:r>
            <a:r>
              <a:rPr lang="uk-UA" sz="1800" b="1" dirty="0" smtClean="0">
                <a:solidFill>
                  <a:srgbClr val="FF0000"/>
                </a:solidFill>
                <a:latin typeface="Times New Roman" pitchFamily="18" charset="0"/>
                <a:cs typeface="Times New Roman" pitchFamily="18" charset="0"/>
              </a:rPr>
              <a:t>(</a:t>
            </a:r>
            <a:r>
              <a:rPr lang="uk-UA" sz="1800" b="1" dirty="0" smtClean="0">
                <a:solidFill>
                  <a:srgbClr val="FF0000"/>
                </a:solidFill>
                <a:latin typeface="Times New Roman" pitchFamily="18" charset="0"/>
                <a:cs typeface="Times New Roman" pitchFamily="18" charset="0"/>
              </a:rPr>
              <a:t>3,35 </a:t>
            </a:r>
            <a:r>
              <a:rPr lang="uk-UA" sz="1800" b="1" dirty="0" smtClean="0">
                <a:solidFill>
                  <a:srgbClr val="FF0000"/>
                </a:solidFill>
                <a:latin typeface="Times New Roman" pitchFamily="18" charset="0"/>
                <a:cs typeface="Times New Roman" pitchFamily="18" charset="0"/>
              </a:rPr>
              <a:t>%)</a:t>
            </a:r>
            <a:r>
              <a:rPr lang="uk-UA" sz="1800" dirty="0" smtClean="0">
                <a:solidFill>
                  <a:schemeClr val="tx2"/>
                </a:solidFill>
                <a:latin typeface="Times New Roman" pitchFamily="18" charset="0"/>
                <a:cs typeface="Times New Roman" pitchFamily="18" charset="0"/>
              </a:rPr>
              <a:t>;</a:t>
            </a:r>
          </a:p>
          <a:p>
            <a:pPr algn="just"/>
            <a:r>
              <a:rPr lang="uk-UA" sz="1800" dirty="0" smtClean="0">
                <a:solidFill>
                  <a:schemeClr val="tx2"/>
                </a:solidFill>
                <a:latin typeface="Times New Roman" pitchFamily="18" charset="0"/>
                <a:cs typeface="Times New Roman" pitchFamily="18" charset="0"/>
              </a:rPr>
              <a:t>все </a:t>
            </a:r>
            <a:r>
              <a:rPr lang="uk-UA" sz="1800" dirty="0" err="1" smtClean="0">
                <a:solidFill>
                  <a:schemeClr val="tx2"/>
                </a:solidFill>
                <a:latin typeface="Times New Roman" pitchFamily="18" charset="0"/>
                <a:cs typeface="Times New Roman" pitchFamily="18" charset="0"/>
              </a:rPr>
              <a:t>вищеперелічене</a:t>
            </a:r>
            <a:r>
              <a:rPr lang="uk-UA" sz="1800" dirty="0" smtClean="0">
                <a:solidFill>
                  <a:schemeClr val="tx2"/>
                </a:solidFill>
                <a:latin typeface="Times New Roman" pitchFamily="18" charset="0"/>
                <a:cs typeface="Times New Roman" pitchFamily="18" charset="0"/>
              </a:rPr>
              <a:t> – </a:t>
            </a:r>
            <a:r>
              <a:rPr lang="uk-UA" sz="1800" b="1" dirty="0" smtClean="0">
                <a:solidFill>
                  <a:srgbClr val="FF0000"/>
                </a:solidFill>
                <a:latin typeface="Times New Roman" pitchFamily="18" charset="0"/>
                <a:cs typeface="Times New Roman" pitchFamily="18" charset="0"/>
              </a:rPr>
              <a:t>113 </a:t>
            </a:r>
            <a:r>
              <a:rPr lang="uk-UA" sz="1800" b="1" dirty="0" smtClean="0">
                <a:solidFill>
                  <a:srgbClr val="FF0000"/>
                </a:solidFill>
                <a:latin typeface="Times New Roman" pitchFamily="18" charset="0"/>
                <a:cs typeface="Times New Roman" pitchFamily="18" charset="0"/>
              </a:rPr>
              <a:t>(</a:t>
            </a:r>
            <a:r>
              <a:rPr lang="uk-UA" sz="1800" b="1" dirty="0" smtClean="0">
                <a:solidFill>
                  <a:srgbClr val="FF0000"/>
                </a:solidFill>
                <a:latin typeface="Times New Roman" pitchFamily="18" charset="0"/>
                <a:cs typeface="Times New Roman" pitchFamily="18" charset="0"/>
              </a:rPr>
              <a:t>6,20 </a:t>
            </a:r>
            <a:r>
              <a:rPr lang="uk-UA" sz="1800" b="1" dirty="0" smtClean="0">
                <a:solidFill>
                  <a:srgbClr val="FF0000"/>
                </a:solidFill>
                <a:latin typeface="Times New Roman" pitchFamily="18" charset="0"/>
                <a:cs typeface="Times New Roman" pitchFamily="18" charset="0"/>
              </a:rPr>
              <a:t>%)</a:t>
            </a:r>
            <a:r>
              <a:rPr lang="uk-UA" sz="1800" dirty="0" smtClean="0">
                <a:solidFill>
                  <a:srgbClr val="FF0000"/>
                </a:solidFill>
                <a:latin typeface="Times New Roman" pitchFamily="18" charset="0"/>
                <a:cs typeface="Times New Roman" pitchFamily="18" charset="0"/>
              </a:rPr>
              <a:t>;</a:t>
            </a:r>
          </a:p>
          <a:p>
            <a:pPr algn="just"/>
            <a:r>
              <a:rPr lang="uk-UA" sz="1800" dirty="0" smtClean="0">
                <a:solidFill>
                  <a:schemeClr val="tx2"/>
                </a:solidFill>
                <a:latin typeface="Times New Roman" pitchFamily="18" charset="0"/>
                <a:cs typeface="Times New Roman" pitchFamily="18" charset="0"/>
              </a:rPr>
              <a:t>відповіді а) і с) (не працював Медок, неможливо було отримати відповідь на запит щодо значення реєстраційної суми) – </a:t>
            </a:r>
            <a:r>
              <a:rPr lang="uk-UA" sz="1800" b="1" dirty="0" smtClean="0">
                <a:solidFill>
                  <a:srgbClr val="FF0000"/>
                </a:solidFill>
                <a:latin typeface="Times New Roman" pitchFamily="18" charset="0"/>
                <a:cs typeface="Times New Roman" pitchFamily="18" charset="0"/>
              </a:rPr>
              <a:t>14 </a:t>
            </a:r>
            <a:r>
              <a:rPr lang="uk-UA" sz="1800" b="1" dirty="0" smtClean="0">
                <a:solidFill>
                  <a:srgbClr val="FF0000"/>
                </a:solidFill>
                <a:latin typeface="Times New Roman" pitchFamily="18" charset="0"/>
                <a:cs typeface="Times New Roman" pitchFamily="18" charset="0"/>
              </a:rPr>
              <a:t>(</a:t>
            </a:r>
            <a:r>
              <a:rPr lang="uk-UA" sz="1800" b="1" dirty="0" smtClean="0">
                <a:solidFill>
                  <a:srgbClr val="FF0000"/>
                </a:solidFill>
                <a:latin typeface="Times New Roman" pitchFamily="18" charset="0"/>
                <a:cs typeface="Times New Roman" pitchFamily="18" charset="0"/>
              </a:rPr>
              <a:t>0,77 </a:t>
            </a:r>
            <a:r>
              <a:rPr lang="uk-UA" sz="1800" b="1" dirty="0" smtClean="0">
                <a:solidFill>
                  <a:srgbClr val="FF0000"/>
                </a:solidFill>
                <a:latin typeface="Times New Roman" pitchFamily="18" charset="0"/>
                <a:cs typeface="Times New Roman" pitchFamily="18" charset="0"/>
              </a:rPr>
              <a:t>%)</a:t>
            </a:r>
            <a:r>
              <a:rPr lang="uk-UA" sz="1800" dirty="0" smtClean="0">
                <a:solidFill>
                  <a:schemeClr val="tx2"/>
                </a:solidFill>
                <a:latin typeface="Times New Roman" pitchFamily="18" charset="0"/>
                <a:cs typeface="Times New Roman" pitchFamily="18" charset="0"/>
              </a:rPr>
              <a:t>;</a:t>
            </a:r>
          </a:p>
          <a:p>
            <a:pPr algn="just"/>
            <a:r>
              <a:rPr lang="uk-UA" sz="1800" dirty="0" smtClean="0">
                <a:solidFill>
                  <a:schemeClr val="tx2"/>
                </a:solidFill>
                <a:latin typeface="Times New Roman" pitchFamily="18" charset="0"/>
                <a:cs typeface="Times New Roman" pitchFamily="18" charset="0"/>
              </a:rPr>
              <a:t>відповіді а) і </a:t>
            </a:r>
            <a:r>
              <a:rPr lang="en-US" sz="1800" dirty="0" smtClean="0">
                <a:solidFill>
                  <a:schemeClr val="tx2"/>
                </a:solidFill>
                <a:latin typeface="Times New Roman" pitchFamily="18" charset="0"/>
                <a:cs typeface="Times New Roman" pitchFamily="18" charset="0"/>
              </a:rPr>
              <a:t>b</a:t>
            </a:r>
            <a:r>
              <a:rPr lang="ru-RU" sz="1800" dirty="0" smtClean="0">
                <a:solidFill>
                  <a:schemeClr val="tx2"/>
                </a:solidFill>
                <a:latin typeface="Times New Roman" pitchFamily="18" charset="0"/>
                <a:cs typeface="Times New Roman" pitchFamily="18" charset="0"/>
              </a:rPr>
              <a:t>)</a:t>
            </a:r>
            <a:r>
              <a:rPr lang="uk-UA" sz="1800" dirty="0" smtClean="0">
                <a:solidFill>
                  <a:schemeClr val="tx2"/>
                </a:solidFill>
                <a:latin typeface="Times New Roman" pitchFamily="18" charset="0"/>
                <a:cs typeface="Times New Roman" pitchFamily="18" charset="0"/>
              </a:rPr>
              <a:t>: не працював Медок, отримували відмову в реєстрації податкових накладних – </a:t>
            </a:r>
            <a:r>
              <a:rPr lang="uk-UA" sz="1800" b="1" dirty="0" smtClean="0">
                <a:solidFill>
                  <a:srgbClr val="FF0000"/>
                </a:solidFill>
                <a:latin typeface="Times New Roman" pitchFamily="18" charset="0"/>
                <a:cs typeface="Times New Roman" pitchFamily="18" charset="0"/>
              </a:rPr>
              <a:t>15 </a:t>
            </a:r>
            <a:r>
              <a:rPr lang="uk-UA" sz="1800" b="1" dirty="0" smtClean="0">
                <a:solidFill>
                  <a:srgbClr val="FF0000"/>
                </a:solidFill>
                <a:latin typeface="Times New Roman" pitchFamily="18" charset="0"/>
                <a:cs typeface="Times New Roman" pitchFamily="18" charset="0"/>
              </a:rPr>
              <a:t>(</a:t>
            </a:r>
            <a:r>
              <a:rPr lang="uk-UA" sz="1800" b="1" dirty="0" smtClean="0">
                <a:solidFill>
                  <a:srgbClr val="FF0000"/>
                </a:solidFill>
                <a:latin typeface="Times New Roman" pitchFamily="18" charset="0"/>
                <a:cs typeface="Times New Roman" pitchFamily="18" charset="0"/>
              </a:rPr>
              <a:t>0,82 </a:t>
            </a:r>
            <a:r>
              <a:rPr lang="uk-UA" sz="1800" b="1" dirty="0" smtClean="0">
                <a:solidFill>
                  <a:srgbClr val="FF0000"/>
                </a:solidFill>
                <a:latin typeface="Times New Roman" pitchFamily="18" charset="0"/>
                <a:cs typeface="Times New Roman" pitchFamily="18" charset="0"/>
              </a:rPr>
              <a:t>%)</a:t>
            </a:r>
            <a:r>
              <a:rPr lang="uk-UA" sz="1800" dirty="0" smtClean="0">
                <a:solidFill>
                  <a:schemeClr val="tx2"/>
                </a:solidFill>
                <a:latin typeface="Times New Roman" pitchFamily="18" charset="0"/>
                <a:cs typeface="Times New Roman" pitchFamily="18" charset="0"/>
              </a:rPr>
              <a:t>;</a:t>
            </a:r>
          </a:p>
          <a:p>
            <a:pPr algn="just"/>
            <a:r>
              <a:rPr lang="uk-UA" sz="1800" dirty="0" smtClean="0">
                <a:solidFill>
                  <a:schemeClr val="tx2"/>
                </a:solidFill>
                <a:latin typeface="Times New Roman" pitchFamily="18" charset="0"/>
                <a:cs typeface="Times New Roman" pitchFamily="18" charset="0"/>
              </a:rPr>
              <a:t>відповіді </a:t>
            </a:r>
            <a:r>
              <a:rPr lang="en-US" sz="1800" dirty="0" smtClean="0">
                <a:solidFill>
                  <a:schemeClr val="tx2"/>
                </a:solidFill>
                <a:latin typeface="Times New Roman" pitchFamily="18" charset="0"/>
                <a:cs typeface="Times New Roman" pitchFamily="18" charset="0"/>
              </a:rPr>
              <a:t>b</a:t>
            </a:r>
            <a:r>
              <a:rPr lang="ru-RU" sz="1800" dirty="0" smtClean="0">
                <a:solidFill>
                  <a:schemeClr val="tx2"/>
                </a:solidFill>
                <a:latin typeface="Times New Roman" pitchFamily="18" charset="0"/>
                <a:cs typeface="Times New Roman" pitchFamily="18" charset="0"/>
              </a:rPr>
              <a:t>)</a:t>
            </a:r>
            <a:r>
              <a:rPr lang="uk-UA" sz="1800" dirty="0" smtClean="0">
                <a:solidFill>
                  <a:schemeClr val="tx2"/>
                </a:solidFill>
                <a:latin typeface="Times New Roman" pitchFamily="18" charset="0"/>
                <a:cs typeface="Times New Roman" pitchFamily="18" charset="0"/>
              </a:rPr>
              <a:t> і с): отримували відмову в реєстрації податкових накладних, не отримували відповіді на запити) – </a:t>
            </a:r>
            <a:r>
              <a:rPr lang="uk-UA" sz="1800" b="1" dirty="0" smtClean="0">
                <a:solidFill>
                  <a:srgbClr val="FF0000"/>
                </a:solidFill>
                <a:latin typeface="Times New Roman" pitchFamily="18" charset="0"/>
                <a:cs typeface="Times New Roman" pitchFamily="18" charset="0"/>
              </a:rPr>
              <a:t>4 </a:t>
            </a:r>
            <a:r>
              <a:rPr lang="uk-UA" sz="1800" b="1" dirty="0" smtClean="0">
                <a:solidFill>
                  <a:srgbClr val="FF0000"/>
                </a:solidFill>
                <a:latin typeface="Times New Roman" pitchFamily="18" charset="0"/>
                <a:cs typeface="Times New Roman" pitchFamily="18" charset="0"/>
              </a:rPr>
              <a:t>(</a:t>
            </a:r>
            <a:r>
              <a:rPr lang="uk-UA" sz="1800" b="1" dirty="0" smtClean="0">
                <a:solidFill>
                  <a:srgbClr val="FF0000"/>
                </a:solidFill>
                <a:latin typeface="Times New Roman" pitchFamily="18" charset="0"/>
                <a:cs typeface="Times New Roman" pitchFamily="18" charset="0"/>
              </a:rPr>
              <a:t>0,22 </a:t>
            </a:r>
            <a:r>
              <a:rPr lang="uk-UA" sz="1800" b="1" dirty="0" smtClean="0">
                <a:solidFill>
                  <a:srgbClr val="FF0000"/>
                </a:solidFill>
                <a:latin typeface="Times New Roman" pitchFamily="18" charset="0"/>
                <a:cs typeface="Times New Roman" pitchFamily="18" charset="0"/>
              </a:rPr>
              <a:t>%)</a:t>
            </a:r>
            <a:r>
              <a:rPr lang="uk-UA" sz="1800" dirty="0" smtClean="0">
                <a:solidFill>
                  <a:schemeClr val="tx2"/>
                </a:solidFill>
                <a:latin typeface="Times New Roman" pitchFamily="18" charset="0"/>
                <a:cs typeface="Times New Roman" pitchFamily="18" charset="0"/>
              </a:rPr>
              <a:t>;</a:t>
            </a:r>
          </a:p>
          <a:p>
            <a:r>
              <a:rPr lang="uk-UA" sz="1800" dirty="0" smtClean="0">
                <a:solidFill>
                  <a:schemeClr val="tx2"/>
                </a:solidFill>
                <a:latin typeface="Times New Roman" pitchFamily="18" charset="0"/>
                <a:cs typeface="Times New Roman" pitchFamily="18" charset="0"/>
              </a:rPr>
              <a:t>збої в роботі сервера, відсутність тестових програм ДФС – </a:t>
            </a:r>
            <a:r>
              <a:rPr lang="uk-UA" sz="1800" b="1" dirty="0" smtClean="0">
                <a:solidFill>
                  <a:srgbClr val="FF0000"/>
                </a:solidFill>
                <a:latin typeface="Times New Roman" pitchFamily="18" charset="0"/>
                <a:cs typeface="Times New Roman" pitchFamily="18" charset="0"/>
              </a:rPr>
              <a:t>89 (4,88 </a:t>
            </a:r>
            <a:r>
              <a:rPr lang="uk-UA" sz="1800" b="1" dirty="0" smtClean="0">
                <a:solidFill>
                  <a:srgbClr val="FF0000"/>
                </a:solidFill>
                <a:latin typeface="Times New Roman" pitchFamily="18" charset="0"/>
                <a:cs typeface="Times New Roman" pitchFamily="18" charset="0"/>
              </a:rPr>
              <a:t>%)</a:t>
            </a:r>
            <a:r>
              <a:rPr lang="uk-UA" sz="1800" dirty="0" smtClean="0">
                <a:solidFill>
                  <a:schemeClr val="tx2"/>
                </a:solidFill>
                <a:latin typeface="Times New Roman" pitchFamily="18" charset="0"/>
                <a:cs typeface="Times New Roman" pitchFamily="18" charset="0"/>
              </a:rPr>
              <a:t>;</a:t>
            </a:r>
          </a:p>
          <a:p>
            <a:pPr algn="just"/>
            <a:r>
              <a:rPr lang="uk-UA" sz="1800" dirty="0" smtClean="0">
                <a:solidFill>
                  <a:schemeClr val="tx2"/>
                </a:solidFill>
                <a:latin typeface="Times New Roman" pitchFamily="18" charset="0"/>
                <a:cs typeface="Times New Roman" pitchFamily="18" charset="0"/>
              </a:rPr>
              <a:t>неможливість перевірити значення реєстраційної суми, розбіжності в значенні реєстраційної суми та даних обліку, реєстру та декларації – </a:t>
            </a:r>
            <a:r>
              <a:rPr lang="uk-UA" sz="1800" b="1" dirty="0" smtClean="0">
                <a:solidFill>
                  <a:srgbClr val="FF0000"/>
                </a:solidFill>
                <a:latin typeface="Times New Roman" pitchFamily="18" charset="0"/>
                <a:cs typeface="Times New Roman" pitchFamily="18" charset="0"/>
              </a:rPr>
              <a:t>48 </a:t>
            </a:r>
            <a:r>
              <a:rPr lang="uk-UA" sz="1800" b="1" dirty="0" smtClean="0">
                <a:solidFill>
                  <a:srgbClr val="FF0000"/>
                </a:solidFill>
                <a:latin typeface="Times New Roman" pitchFamily="18" charset="0"/>
                <a:cs typeface="Times New Roman" pitchFamily="18" charset="0"/>
              </a:rPr>
              <a:t>(</a:t>
            </a:r>
            <a:r>
              <a:rPr lang="uk-UA" sz="1800" b="1" dirty="0" smtClean="0">
                <a:solidFill>
                  <a:srgbClr val="FF0000"/>
                </a:solidFill>
                <a:latin typeface="Times New Roman" pitchFamily="18" charset="0"/>
                <a:cs typeface="Times New Roman" pitchFamily="18" charset="0"/>
              </a:rPr>
              <a:t>2,63 </a:t>
            </a:r>
            <a:r>
              <a:rPr lang="uk-UA" sz="1800" b="1" dirty="0" smtClean="0">
                <a:solidFill>
                  <a:srgbClr val="FF0000"/>
                </a:solidFill>
                <a:latin typeface="Times New Roman" pitchFamily="18" charset="0"/>
                <a:cs typeface="Times New Roman" pitchFamily="18" charset="0"/>
              </a:rPr>
              <a:t>%)</a:t>
            </a:r>
            <a:r>
              <a:rPr lang="uk-UA" sz="1800" dirty="0" smtClean="0">
                <a:solidFill>
                  <a:schemeClr val="tx2"/>
                </a:solidFill>
                <a:latin typeface="Times New Roman" pitchFamily="18" charset="0"/>
                <a:cs typeface="Times New Roman" pitchFamily="18" charset="0"/>
              </a:rPr>
              <a:t>;</a:t>
            </a:r>
          </a:p>
          <a:p>
            <a:pPr algn="just"/>
            <a:r>
              <a:rPr lang="uk-UA" sz="1800" dirty="0" smtClean="0">
                <a:solidFill>
                  <a:schemeClr val="tx2"/>
                </a:solidFill>
                <a:latin typeface="Times New Roman" pitchFamily="18" charset="0"/>
                <a:cs typeface="Times New Roman" pitchFamily="18" charset="0"/>
              </a:rPr>
              <a:t>відсутність уніфікованого програмного забезпечення (застосування платниками різних ПЗ), проблеми з реєстрацією розрахунків коригування – </a:t>
            </a:r>
            <a:r>
              <a:rPr lang="uk-UA" sz="1800" b="1" dirty="0" smtClean="0">
                <a:solidFill>
                  <a:srgbClr val="FF0000"/>
                </a:solidFill>
                <a:latin typeface="Times New Roman" pitchFamily="18" charset="0"/>
                <a:cs typeface="Times New Roman" pitchFamily="18" charset="0"/>
              </a:rPr>
              <a:t>70 </a:t>
            </a:r>
            <a:r>
              <a:rPr lang="uk-UA" sz="1800" b="1" dirty="0" smtClean="0">
                <a:solidFill>
                  <a:srgbClr val="FF0000"/>
                </a:solidFill>
                <a:latin typeface="Times New Roman" pitchFamily="18" charset="0"/>
                <a:cs typeface="Times New Roman" pitchFamily="18" charset="0"/>
              </a:rPr>
              <a:t>(</a:t>
            </a:r>
            <a:r>
              <a:rPr lang="uk-UA" sz="1800" b="1" dirty="0" smtClean="0">
                <a:solidFill>
                  <a:srgbClr val="FF0000"/>
                </a:solidFill>
                <a:latin typeface="Times New Roman" pitchFamily="18" charset="0"/>
                <a:cs typeface="Times New Roman" pitchFamily="18" charset="0"/>
              </a:rPr>
              <a:t>3,84 </a:t>
            </a:r>
            <a:r>
              <a:rPr lang="uk-UA" sz="1800" b="1" dirty="0" smtClean="0">
                <a:solidFill>
                  <a:srgbClr val="FF0000"/>
                </a:solidFill>
                <a:latin typeface="Times New Roman" pitchFamily="18" charset="0"/>
                <a:cs typeface="Times New Roman" pitchFamily="18" charset="0"/>
              </a:rPr>
              <a:t>%)</a:t>
            </a:r>
            <a:r>
              <a:rPr lang="uk-UA" sz="1800" dirty="0" smtClean="0">
                <a:solidFill>
                  <a:srgbClr val="FF0000"/>
                </a:solidFill>
                <a:latin typeface="Times New Roman" pitchFamily="18" charset="0"/>
                <a:cs typeface="Times New Roman" pitchFamily="18" charset="0"/>
              </a:rPr>
              <a:t>;</a:t>
            </a:r>
          </a:p>
          <a:p>
            <a:pPr algn="just"/>
            <a:r>
              <a:rPr lang="uk-UA" sz="1800" dirty="0" smtClean="0">
                <a:solidFill>
                  <a:srgbClr val="002060"/>
                </a:solidFill>
                <a:latin typeface="Times New Roman" pitchFamily="18" charset="0"/>
                <a:cs typeface="Times New Roman" pitchFamily="18" charset="0"/>
              </a:rPr>
              <a:t>проблеми з отриманням податкових накладних з ЄРПН, відповіді на запити, обробкою інформації, невідповідність даних ЄРПН, проблеми для обробки інформації філій, роботи з великим обсягом інформації – </a:t>
            </a:r>
            <a:r>
              <a:rPr lang="uk-UA" sz="1800" b="1" dirty="0" smtClean="0">
                <a:solidFill>
                  <a:srgbClr val="FF0000"/>
                </a:solidFill>
                <a:latin typeface="Times New Roman" pitchFamily="18" charset="0"/>
                <a:cs typeface="Times New Roman" pitchFamily="18" charset="0"/>
              </a:rPr>
              <a:t>57 (3,13 </a:t>
            </a:r>
            <a:r>
              <a:rPr lang="uk-UA" sz="1800" b="1" dirty="0" smtClean="0">
                <a:solidFill>
                  <a:srgbClr val="FF0000"/>
                </a:solidFill>
                <a:latin typeface="Times New Roman" pitchFamily="18" charset="0"/>
                <a:cs typeface="Times New Roman" pitchFamily="18" charset="0"/>
              </a:rPr>
              <a:t>%)</a:t>
            </a:r>
            <a:r>
              <a:rPr lang="uk-UA" sz="1800" dirty="0" smtClean="0">
                <a:solidFill>
                  <a:srgbClr val="002060"/>
                </a:solidFill>
                <a:latin typeface="Times New Roman" pitchFamily="18" charset="0"/>
                <a:cs typeface="Times New Roman" pitchFamily="18" charset="0"/>
              </a:rPr>
              <a:t>;</a:t>
            </a:r>
            <a:endParaRPr lang="uk-UA" sz="1800" b="1" dirty="0" smtClean="0">
              <a:solidFill>
                <a:srgbClr val="FF0000"/>
              </a:solidFill>
              <a:latin typeface="Times New Roman" pitchFamily="18" charset="0"/>
              <a:cs typeface="Times New Roman" pitchFamily="18" charset="0"/>
            </a:endParaRPr>
          </a:p>
          <a:p>
            <a:pPr algn="just"/>
            <a:r>
              <a:rPr lang="uk-UA" sz="1800" dirty="0" smtClean="0">
                <a:solidFill>
                  <a:schemeClr val="tx2"/>
                </a:solidFill>
                <a:latin typeface="Times New Roman" pitchFamily="18" charset="0"/>
                <a:cs typeface="Times New Roman" pitchFamily="18" charset="0"/>
              </a:rPr>
              <a:t>інше (відсутня інформація, відсутність Інтернету, електропостачання, не реєструються податкові накладні –</a:t>
            </a:r>
            <a:r>
              <a:rPr lang="uk-UA" sz="1800" b="1" dirty="0" smtClean="0">
                <a:solidFill>
                  <a:srgbClr val="FF0000"/>
                </a:solidFill>
                <a:latin typeface="Times New Roman" pitchFamily="18" charset="0"/>
                <a:cs typeface="Times New Roman" pitchFamily="18" charset="0"/>
              </a:rPr>
              <a:t>189 (10,37 </a:t>
            </a:r>
            <a:r>
              <a:rPr lang="uk-UA" sz="1800" b="1" dirty="0" smtClean="0">
                <a:solidFill>
                  <a:srgbClr val="FF0000"/>
                </a:solidFill>
                <a:latin typeface="Times New Roman" pitchFamily="18" charset="0"/>
                <a:cs typeface="Times New Roman" pitchFamily="18" charset="0"/>
              </a:rPr>
              <a:t>%)</a:t>
            </a:r>
            <a:r>
              <a:rPr lang="uk-UA" sz="1800" dirty="0" smtClean="0">
                <a:solidFill>
                  <a:schemeClr val="tx2"/>
                </a:solidFill>
                <a:latin typeface="Times New Roman" pitchFamily="18" charset="0"/>
                <a:cs typeface="Times New Roman" pitchFamily="18"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336704"/>
          </a:xfrm>
        </p:spPr>
        <p:txBody>
          <a:bodyPr>
            <a:noAutofit/>
          </a:bodyPr>
          <a:lstStyle/>
          <a:p>
            <a:pPr algn="just"/>
            <a:r>
              <a:rPr lang="ru-RU" sz="1500" i="1" dirty="0" smtClean="0">
                <a:solidFill>
                  <a:srgbClr val="002060"/>
                </a:solidFill>
                <a:latin typeface="Times New Roman" pitchFamily="18" charset="0"/>
                <a:cs typeface="Times New Roman" pitchFamily="18" charset="0"/>
              </a:rPr>
              <a:t>В периоды массовой регистрации НН мы имеем случаи когда происходит задержка в получении квитанции о регистрации НН. Такие задержки как правило происходят до 2 дней. Когда происходит сбой получения квитанций соответственно мы также не можем получить ответы на наши запросы по поводу входящих зарегистрированных документов, а также ответы на другие запросы.</a:t>
            </a:r>
            <a:endParaRPr lang="uk-UA" sz="1500" dirty="0" smtClean="0">
              <a:solidFill>
                <a:srgbClr val="002060"/>
              </a:solidFill>
              <a:latin typeface="Times New Roman" pitchFamily="18" charset="0"/>
              <a:cs typeface="Times New Roman" pitchFamily="18" charset="0"/>
            </a:endParaRPr>
          </a:p>
          <a:p>
            <a:pPr algn="just"/>
            <a:r>
              <a:rPr lang="ru-RU" sz="1500" i="1" dirty="0" smtClean="0">
                <a:solidFill>
                  <a:srgbClr val="002060"/>
                </a:solidFill>
                <a:latin typeface="Times New Roman" pitchFamily="18" charset="0"/>
                <a:cs typeface="Times New Roman" pitchFamily="18" charset="0"/>
              </a:rPr>
              <a:t>1. Зависание серверов ГФС во время подачи отчетности, регистрации налоговых накладных; 2. Задержки в получении извлечений из ЕРНН, из системы ЭАНДС; 3. Отсутствие информации в нормативно правовых актах Украины о формировании данных системы ЭА НДС. Например, в строках 3 и 6 извлечения из системы ЭА НДС не учитываются данные расчетов корректировок к налоговым накладным, оформленным до 01.02.2015 г. Информация об этом не зафиксирована в НПА Украины. Догадывались самостоятельно.4. Несвоевременное отражение сумм пополнения счета в системе ЭА НДС в извлечении из системы.5. Недоступность информации о контактных лицах в органах ГФС и ГКС Украины, ответственных за ведение счета с системе ЭА НДС.</a:t>
            </a:r>
            <a:endParaRPr lang="uk-UA" sz="1500" dirty="0" smtClean="0">
              <a:solidFill>
                <a:srgbClr val="002060"/>
              </a:solidFill>
              <a:latin typeface="Times New Roman" pitchFamily="18" charset="0"/>
              <a:cs typeface="Times New Roman" pitchFamily="18" charset="0"/>
            </a:endParaRPr>
          </a:p>
          <a:p>
            <a:pPr algn="just"/>
            <a:r>
              <a:rPr lang="ru-RU" sz="1500" i="1" dirty="0" smtClean="0">
                <a:solidFill>
                  <a:srgbClr val="002060"/>
                </a:solidFill>
                <a:latin typeface="Times New Roman" pitchFamily="18" charset="0"/>
                <a:cs typeface="Times New Roman" pitchFamily="18" charset="0"/>
              </a:rPr>
              <a:t>с 15 числа до 20 числа зависает и программа МЕДОК и плохо приходят ответы на запросы с налоговой. Не все контрагенты работают в одной базе, и не точности в реквизитах случаются часто. Предложение чтобы Фискальная служба Украины создала 1 базу с ПРАВИЛЬНЫМИ реквизитами налогоплательщиков, чтобы можно было сверится не с тем как думает контрагент, а как должно быть согласно сведений фискальной службы.</a:t>
            </a:r>
            <a:endParaRPr lang="uk-UA" sz="1500" dirty="0" smtClean="0">
              <a:solidFill>
                <a:srgbClr val="002060"/>
              </a:solidFill>
              <a:latin typeface="Times New Roman" pitchFamily="18" charset="0"/>
              <a:cs typeface="Times New Roman" pitchFamily="18" charset="0"/>
            </a:endParaRPr>
          </a:p>
          <a:p>
            <a:pPr algn="just"/>
            <a:r>
              <a:rPr lang="ru-RU" sz="1500" i="1" dirty="0" smtClean="0">
                <a:solidFill>
                  <a:srgbClr val="002060"/>
                </a:solidFill>
                <a:latin typeface="Times New Roman" pitchFamily="18" charset="0"/>
                <a:cs typeface="Times New Roman" pitchFamily="18" charset="0"/>
              </a:rPr>
              <a:t>не работал сайт ДФС, несоответствие данных в формуле данным первичного учета (из-за корректировок прошлых периодов), необходимость подачи корректировок за прошлые периоды, если случайно пропущен НК от поставщика (опять же по техническим причинам)</a:t>
            </a:r>
            <a:endParaRPr lang="uk-UA" sz="1500" dirty="0" smtClean="0">
              <a:solidFill>
                <a:srgbClr val="002060"/>
              </a:solidFill>
              <a:latin typeface="Times New Roman" pitchFamily="18" charset="0"/>
              <a:cs typeface="Times New Roman" pitchFamily="18" charset="0"/>
            </a:endParaRPr>
          </a:p>
          <a:p>
            <a:pPr algn="just"/>
            <a:r>
              <a:rPr lang="ru-RU" sz="1500" i="1" dirty="0" smtClean="0">
                <a:solidFill>
                  <a:srgbClr val="002060"/>
                </a:solidFill>
                <a:latin typeface="Times New Roman" pitchFamily="18" charset="0"/>
                <a:cs typeface="Times New Roman" pitchFamily="18" charset="0"/>
              </a:rPr>
              <a:t>Отсутствие стандартизации программного обеспечения для регистрации налоговых накладных приводит к тому, что разные компании пользуются разными программами (не все используют Медок). В свою очередь это приводит к трудностям обмена электронными налоговыми документами, особенно корректировок к налоговым накладным на уменьшение обязательства.</a:t>
            </a:r>
            <a:endParaRPr lang="uk-UA" sz="1500" dirty="0" smtClean="0">
              <a:solidFill>
                <a:srgbClr val="002060"/>
              </a:solidFill>
              <a:latin typeface="Times New Roman" pitchFamily="18" charset="0"/>
              <a:cs typeface="Times New Roman" pitchFamily="18" charset="0"/>
            </a:endParaRPr>
          </a:p>
          <a:p>
            <a:pPr algn="just"/>
            <a:endParaRPr lang="uk-UA" sz="15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457200" y="333375"/>
            <a:ext cx="8229600" cy="6191250"/>
          </a:xfrm>
        </p:spPr>
        <p:txBody>
          <a:bodyPr>
            <a:noAutofit/>
          </a:bodyPr>
          <a:lstStyle/>
          <a:p>
            <a:pPr algn="just"/>
            <a:r>
              <a:rPr lang="ru-RU" sz="1300" i="1" dirty="0" smtClean="0">
                <a:solidFill>
                  <a:srgbClr val="002060"/>
                </a:solidFill>
                <a:latin typeface="Times New Roman" pitchFamily="18" charset="0"/>
                <a:cs typeface="Times New Roman" pitchFamily="18" charset="0"/>
              </a:rPr>
              <a:t>Иногда возникают проблемы с отправкой-получением документов, в т.ч. это касается и работы серверов </a:t>
            </a:r>
            <a:r>
              <a:rPr lang="ru-RU" sz="1300" i="1" dirty="0" err="1" smtClean="0">
                <a:solidFill>
                  <a:srgbClr val="002060"/>
                </a:solidFill>
                <a:latin typeface="Times New Roman" pitchFamily="18" charset="0"/>
                <a:cs typeface="Times New Roman" pitchFamily="18" charset="0"/>
              </a:rPr>
              <a:t>гос.служб</a:t>
            </a:r>
            <a:r>
              <a:rPr lang="ru-RU" sz="1300" i="1" dirty="0" smtClean="0">
                <a:solidFill>
                  <a:srgbClr val="002060"/>
                </a:solidFill>
                <a:latin typeface="Times New Roman" pitchFamily="18" charset="0"/>
                <a:cs typeface="Times New Roman" pitchFamily="18" charset="0"/>
              </a:rPr>
              <a:t>, "зависание" программы, очень длительное ожидание ответа на запросы.</a:t>
            </a:r>
          </a:p>
          <a:p>
            <a:pPr algn="just"/>
            <a:r>
              <a:rPr lang="ru-RU" sz="1300" i="1" dirty="0" smtClean="0">
                <a:solidFill>
                  <a:srgbClr val="002060"/>
                </a:solidFill>
                <a:latin typeface="Times New Roman" pitchFamily="18" charset="0"/>
                <a:cs typeface="Times New Roman" pitchFamily="18" charset="0"/>
              </a:rPr>
              <a:t>не у всех есть платное ПО, поиски первичных документов по поставщикам, ошибки при заполнении реквизитов, технические проблемы со связью и техникой. Работа бухгалтера зависит и от работы тех.службы, провайдера. Невозможность получить своевременную консультацию в службе поддержки ГФС в связи с занятостью телефонов. Сложно объяснять руководству тонкости налогового учета НДС - как следствие бухгалтер для согласования получения разрешения для перечисления НДС на лицевой счет вынужден вовлекать в этот процесс руководство практически ежедневно, а не раз в месяц как при подаче декларации.</a:t>
            </a:r>
          </a:p>
          <a:p>
            <a:pPr algn="just"/>
            <a:r>
              <a:rPr lang="ru-RU" sz="1300" i="1" dirty="0" smtClean="0">
                <a:solidFill>
                  <a:srgbClr val="002060"/>
                </a:solidFill>
                <a:latin typeface="Times New Roman" pitchFamily="18" charset="0"/>
                <a:cs typeface="Times New Roman" pitchFamily="18" charset="0"/>
              </a:rPr>
              <a:t>Невозможность получить выписку из реестра НН  за определенный период - за месяц и т.д.  Сейчас выписку можно получить   за 1 день  или указать дату, № НН, № ИНН контрагента. Если таких данных нет, то надо отправлять запрос ЕЖЕДНЕВНО в течение 15 дней после первого события, чтобы узнать, зарегистрирована ли НН.</a:t>
            </a:r>
          </a:p>
          <a:p>
            <a:pPr algn="just"/>
            <a:r>
              <a:rPr lang="ru-RU" sz="1300" i="1" dirty="0" smtClean="0">
                <a:solidFill>
                  <a:srgbClr val="002060"/>
                </a:solidFill>
                <a:latin typeface="Times New Roman" pitchFamily="18" charset="0"/>
                <a:cs typeface="Times New Roman" pitchFamily="18" charset="0"/>
              </a:rPr>
              <a:t>Несовершенство программного обеспечения, которое не учитывает всех возможных ситуаций, и довольно часто неработающее.</a:t>
            </a:r>
          </a:p>
          <a:p>
            <a:pPr algn="just"/>
            <a:r>
              <a:rPr lang="ru-RU" sz="1300" i="1" dirty="0" smtClean="0">
                <a:solidFill>
                  <a:srgbClr val="002060"/>
                </a:solidFill>
                <a:latin typeface="Times New Roman" pitchFamily="18" charset="0"/>
                <a:cs typeface="Times New Roman" pitchFamily="18" charset="0"/>
              </a:rPr>
              <a:t>нет программы от ДФС работающей качественно и полноценно</a:t>
            </a:r>
          </a:p>
          <a:p>
            <a:pPr algn="just"/>
            <a:r>
              <a:rPr lang="ru-RU" sz="1300" i="1" dirty="0" smtClean="0">
                <a:solidFill>
                  <a:srgbClr val="002060"/>
                </a:solidFill>
                <a:latin typeface="Times New Roman" pitchFamily="18" charset="0"/>
                <a:cs typeface="Times New Roman" pitchFamily="18" charset="0"/>
              </a:rPr>
              <a:t>Получение налоговых накладных из реестра только за один день.</a:t>
            </a:r>
          </a:p>
          <a:p>
            <a:pPr algn="just"/>
            <a:r>
              <a:rPr lang="ru-RU" sz="1300" i="1" dirty="0" smtClean="0">
                <a:solidFill>
                  <a:srgbClr val="002060"/>
                </a:solidFill>
                <a:latin typeface="Times New Roman" pitchFamily="18" charset="0"/>
                <a:cs typeface="Times New Roman" pitchFamily="18" charset="0"/>
              </a:rPr>
              <a:t>Потеряно отрицательное значение 24 строки на 01.02.2015 г., которое должно участвовать в расчете налогового кредита следующих отчетных периодов в размере 230 000,00 </a:t>
            </a:r>
            <a:r>
              <a:rPr lang="ru-RU" sz="1300" i="1" dirty="0" err="1" smtClean="0">
                <a:solidFill>
                  <a:srgbClr val="002060"/>
                </a:solidFill>
                <a:latin typeface="Times New Roman" pitchFamily="18" charset="0"/>
                <a:cs typeface="Times New Roman" pitchFamily="18" charset="0"/>
              </a:rPr>
              <a:t>грн</a:t>
            </a:r>
            <a:r>
              <a:rPr lang="ru-RU" sz="1300" i="1" dirty="0" smtClean="0">
                <a:solidFill>
                  <a:srgbClr val="002060"/>
                </a:solidFill>
                <a:latin typeface="Times New Roman" pitchFamily="18" charset="0"/>
                <a:cs typeface="Times New Roman" pitchFamily="18" charset="0"/>
              </a:rPr>
              <a:t>.</a:t>
            </a:r>
          </a:p>
          <a:p>
            <a:pPr algn="just"/>
            <a:r>
              <a:rPr lang="ru-RU" sz="1300" i="1" dirty="0" smtClean="0">
                <a:solidFill>
                  <a:srgbClr val="002060"/>
                </a:solidFill>
                <a:latin typeface="Times New Roman" pitchFamily="18" charset="0"/>
                <a:cs typeface="Times New Roman" pitchFamily="18" charset="0"/>
              </a:rPr>
              <a:t>хотелось бы сверять данные бух. и налогового учета предприятия и данные СЭА за КАЖДЫЙ ОТДЕЛЬНЫЙ месяц, а не в сумме от 01.02.2015 как это показывает СЭА по нашему запросу.</a:t>
            </a:r>
          </a:p>
          <a:p>
            <a:pPr algn="just"/>
            <a:r>
              <a:rPr lang="ru-RU" sz="1300" i="1" dirty="0" smtClean="0">
                <a:solidFill>
                  <a:srgbClr val="002060"/>
                </a:solidFill>
                <a:latin typeface="Times New Roman" pitchFamily="18" charset="0"/>
                <a:cs typeface="Times New Roman" pitchFamily="18" charset="0"/>
              </a:rPr>
              <a:t>я работаю не в Медке! Хочу нормальную бесплатную программу чтобы ЛЮБОЙ пользователь мог с ЛЮБОЙ программы получать-отсылать налоговые накладные!!!Доп.средств для Медка у предприятия НЕТ!!!!</a:t>
            </a:r>
          </a:p>
          <a:p>
            <a:pPr algn="just"/>
            <a:r>
              <a:rPr lang="ru-RU" sz="1300" i="1" dirty="0" smtClean="0">
                <a:solidFill>
                  <a:srgbClr val="002060"/>
                </a:solidFill>
                <a:latin typeface="Times New Roman" pitchFamily="18" charset="0"/>
                <a:cs typeface="Times New Roman" pitchFamily="18" charset="0"/>
              </a:rPr>
              <a:t>технические сбои в </a:t>
            </a:r>
            <a:r>
              <a:rPr lang="ru-RU" sz="1300" i="1" dirty="0" err="1" smtClean="0">
                <a:solidFill>
                  <a:srgbClr val="002060"/>
                </a:solidFill>
                <a:latin typeface="Times New Roman" pitchFamily="18" charset="0"/>
                <a:cs typeface="Times New Roman" pitchFamily="18" charset="0"/>
              </a:rPr>
              <a:t>МЕДок</a:t>
            </a:r>
            <a:r>
              <a:rPr lang="ru-RU" sz="1300" i="1" dirty="0" smtClean="0">
                <a:solidFill>
                  <a:srgbClr val="002060"/>
                </a:solidFill>
                <a:latin typeface="Times New Roman" pitchFamily="18" charset="0"/>
                <a:cs typeface="Times New Roman" pitchFamily="18" charset="0"/>
              </a:rPr>
              <a:t>, невозможность проверить суммы на электронном счете, неадекватное программное обеспечение</a:t>
            </a:r>
            <a:r>
              <a:rPr lang="ru-RU" sz="1300" i="1" dirty="0" smtClean="0">
                <a:solidFill>
                  <a:srgbClr val="002060"/>
                </a:solidFill>
                <a:latin typeface="Times New Roman" pitchFamily="18" charset="0"/>
                <a:cs typeface="Times New Roman" pitchFamily="18" charset="0"/>
              </a:rPr>
              <a:t>.</a:t>
            </a:r>
          </a:p>
          <a:p>
            <a:pPr algn="just"/>
            <a:r>
              <a:rPr lang="uk-UA" sz="1300" i="1" dirty="0" smtClean="0">
                <a:solidFill>
                  <a:srgbClr val="002060"/>
                </a:solidFill>
                <a:latin typeface="Times New Roman" pitchFamily="18" charset="0"/>
                <a:cs typeface="Times New Roman" pitchFamily="18" charset="0"/>
              </a:rPr>
              <a:t>немає чіткої позиції ДФС стосовно періоду віднесення коригування ПН в податковий кредит ( ПН виписана з некоректними обов</a:t>
            </a:r>
            <a:r>
              <a:rPr lang="uk-UA" sz="1300" i="1" dirty="0" smtClean="0">
                <a:solidFill>
                  <a:srgbClr val="002060"/>
                </a:solidFill>
                <a:latin typeface="Times New Roman"/>
                <a:cs typeface="Times New Roman"/>
              </a:rPr>
              <a:t>’</a:t>
            </a:r>
            <a:r>
              <a:rPr lang="uk-UA" sz="1300" i="1" dirty="0" smtClean="0">
                <a:solidFill>
                  <a:srgbClr val="002060"/>
                </a:solidFill>
                <a:latin typeface="Times New Roman" pitchFamily="18" charset="0"/>
                <a:cs typeface="Times New Roman" pitchFamily="18" charset="0"/>
              </a:rPr>
              <a:t>язковими реквізитами, пізніше до неї складено коригування у цьому ж періоді з реєстрацією в наступному, або складено в наступному періоді з реєстрацією ще пізніше - в третьому податковому періоді</a:t>
            </a:r>
            <a:r>
              <a:rPr lang="uk-UA" sz="1300" i="1" dirty="0" smtClean="0">
                <a:solidFill>
                  <a:srgbClr val="002060"/>
                </a:solidFill>
                <a:latin typeface="Times New Roman" pitchFamily="18" charset="0"/>
                <a:cs typeface="Times New Roman" pitchFamily="18" charset="0"/>
              </a:rPr>
              <a:t>.</a:t>
            </a:r>
            <a:endParaRPr lang="uk-UA" sz="1300" i="1" dirty="0" smtClean="0">
              <a:solidFill>
                <a:srgbClr val="002060"/>
              </a:solidFill>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lstStyle/>
          <a:p>
            <a:pPr>
              <a:buNone/>
            </a:pPr>
            <a:r>
              <a:rPr lang="uk-UA" b="1" dirty="0" smtClean="0"/>
              <a:t>	</a:t>
            </a:r>
            <a:r>
              <a:rPr lang="uk-UA" b="1" dirty="0" smtClean="0">
                <a:solidFill>
                  <a:schemeClr val="tx2"/>
                </a:solidFill>
                <a:latin typeface="Times New Roman" pitchFamily="18" charset="0"/>
                <a:cs typeface="Times New Roman" pitchFamily="18" charset="0"/>
              </a:rPr>
              <a:t>Як часто виникали технічні труднощі:</a:t>
            </a:r>
            <a:endParaRPr lang="uk-UA" dirty="0" smtClean="0">
              <a:solidFill>
                <a:schemeClr val="tx2"/>
              </a:solidFill>
              <a:latin typeface="Times New Roman" pitchFamily="18" charset="0"/>
              <a:cs typeface="Times New Roman" pitchFamily="18" charset="0"/>
            </a:endParaRPr>
          </a:p>
          <a:p>
            <a:pPr algn="just"/>
            <a:r>
              <a:rPr lang="uk-UA" dirty="0" smtClean="0">
                <a:solidFill>
                  <a:schemeClr val="tx2"/>
                </a:solidFill>
                <a:latin typeface="Times New Roman" pitchFamily="18" charset="0"/>
                <a:cs typeface="Times New Roman" pitchFamily="18" charset="0"/>
              </a:rPr>
              <a:t>Достатньо часто, в останні дні реєстрації, декілька раз в місяць, система постійно «висить», не працює по декілька днів, неможливо подати уточнюючі розрахунки, сервера ДФС перевантажені, постійно збої, дані реєстраційної суми не сходяться ні за один місяць, .</a:t>
            </a:r>
          </a:p>
          <a:p>
            <a:pPr>
              <a:buNone/>
            </a:pPr>
            <a:endParaRPr lang="uk-U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lstStyle/>
          <a:p>
            <a:pPr>
              <a:buNone/>
            </a:pPr>
            <a:endParaRPr lang="uk-UA" dirty="0" smtClean="0"/>
          </a:p>
          <a:p>
            <a:pPr>
              <a:buNone/>
            </a:pPr>
            <a:endParaRPr lang="uk-UA" dirty="0" smtClean="0"/>
          </a:p>
          <a:p>
            <a:pPr>
              <a:buNone/>
            </a:pPr>
            <a:endParaRPr lang="uk-UA" dirty="0" smtClean="0"/>
          </a:p>
          <a:p>
            <a:pPr>
              <a:buNone/>
            </a:pPr>
            <a:endParaRPr lang="uk-UA" dirty="0" smtClean="0"/>
          </a:p>
          <a:p>
            <a:pPr algn="ctr">
              <a:buNone/>
            </a:pPr>
            <a:r>
              <a:rPr lang="uk-UA" sz="4000" b="1" dirty="0" smtClean="0">
                <a:solidFill>
                  <a:srgbClr val="FF0000"/>
                </a:solidFill>
                <a:latin typeface="Times New Roman" pitchFamily="18" charset="0"/>
                <a:cs typeface="Times New Roman" pitchFamily="18" charset="0"/>
              </a:rPr>
              <a:t>ДЯКУЄМО ЗА УВАГУ!</a:t>
            </a:r>
            <a:endParaRPr lang="uk-UA" sz="4000" b="1" dirty="0">
              <a:solidFill>
                <a:srgbClr val="FF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904656"/>
          </a:xfrm>
        </p:spPr>
        <p:txBody>
          <a:bodyPr>
            <a:normAutofit fontScale="85000" lnSpcReduction="20000"/>
          </a:bodyPr>
          <a:lstStyle/>
          <a:p>
            <a:pPr>
              <a:buNone/>
            </a:pPr>
            <a:r>
              <a:rPr lang="uk-UA" dirty="0" smtClean="0"/>
              <a:t>	</a:t>
            </a:r>
            <a:r>
              <a:rPr lang="uk-UA" b="1" u="sng" dirty="0" smtClean="0">
                <a:solidFill>
                  <a:srgbClr val="002060"/>
                </a:solidFill>
                <a:latin typeface="Times New Roman" pitchFamily="18" charset="0"/>
                <a:cs typeface="Times New Roman" pitchFamily="18" charset="0"/>
              </a:rPr>
              <a:t>В розрізі галузей:</a:t>
            </a:r>
            <a:endParaRPr lang="uk-UA" b="1"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Будівництво, архітектура – </a:t>
            </a:r>
            <a:r>
              <a:rPr lang="uk-UA" b="1" dirty="0" smtClean="0">
                <a:solidFill>
                  <a:srgbClr val="002060"/>
                </a:solidFill>
                <a:latin typeface="Times New Roman" pitchFamily="18" charset="0"/>
                <a:cs typeface="Times New Roman" pitchFamily="18" charset="0"/>
              </a:rPr>
              <a:t>139</a:t>
            </a:r>
          </a:p>
          <a:p>
            <a:r>
              <a:rPr lang="uk-UA" dirty="0" smtClean="0">
                <a:solidFill>
                  <a:srgbClr val="002060"/>
                </a:solidFill>
                <a:latin typeface="Times New Roman" pitchFamily="18" charset="0"/>
                <a:cs typeface="Times New Roman" pitchFamily="18" charset="0"/>
              </a:rPr>
              <a:t>Оптова та роздрібна торгівля – </a:t>
            </a:r>
            <a:r>
              <a:rPr lang="uk-UA" b="1" dirty="0" smtClean="0">
                <a:solidFill>
                  <a:srgbClr val="002060"/>
                </a:solidFill>
                <a:latin typeface="Times New Roman" pitchFamily="18" charset="0"/>
                <a:cs typeface="Times New Roman" pitchFamily="18" charset="0"/>
              </a:rPr>
              <a:t>642</a:t>
            </a:r>
          </a:p>
          <a:p>
            <a:r>
              <a:rPr lang="uk-UA" dirty="0" smtClean="0">
                <a:solidFill>
                  <a:srgbClr val="002060"/>
                </a:solidFill>
                <a:latin typeface="Times New Roman" pitchFamily="18" charset="0"/>
                <a:cs typeface="Times New Roman" pitchFamily="18" charset="0"/>
              </a:rPr>
              <a:t>Виробництво – </a:t>
            </a:r>
            <a:r>
              <a:rPr lang="uk-UA" b="1" dirty="0" smtClean="0">
                <a:solidFill>
                  <a:srgbClr val="002060"/>
                </a:solidFill>
                <a:latin typeface="Times New Roman" pitchFamily="18" charset="0"/>
                <a:cs typeface="Times New Roman" pitchFamily="18" charset="0"/>
              </a:rPr>
              <a:t>201</a:t>
            </a:r>
          </a:p>
          <a:p>
            <a:r>
              <a:rPr lang="uk-UA" dirty="0" smtClean="0">
                <a:solidFill>
                  <a:srgbClr val="002060"/>
                </a:solidFill>
                <a:latin typeface="Times New Roman" pitchFamily="18" charset="0"/>
                <a:cs typeface="Times New Roman" pitchFamily="18" charset="0"/>
              </a:rPr>
              <a:t>Готельний, ресторанний бізнес – </a:t>
            </a:r>
            <a:r>
              <a:rPr lang="uk-UA" b="1" dirty="0" smtClean="0">
                <a:solidFill>
                  <a:srgbClr val="002060"/>
                </a:solidFill>
                <a:latin typeface="Times New Roman" pitchFamily="18" charset="0"/>
                <a:cs typeface="Times New Roman" pitchFamily="18" charset="0"/>
              </a:rPr>
              <a:t>15</a:t>
            </a:r>
          </a:p>
          <a:p>
            <a:r>
              <a:rPr lang="uk-UA" dirty="0" smtClean="0">
                <a:solidFill>
                  <a:srgbClr val="002060"/>
                </a:solidFill>
                <a:latin typeface="Times New Roman" pitchFamily="18" charset="0"/>
                <a:cs typeface="Times New Roman" pitchFamily="18" charset="0"/>
              </a:rPr>
              <a:t>Транспортні послуги </a:t>
            </a:r>
            <a:r>
              <a:rPr lang="uk-UA" b="1" dirty="0" smtClean="0">
                <a:solidFill>
                  <a:srgbClr val="002060"/>
                </a:solidFill>
                <a:latin typeface="Times New Roman" pitchFamily="18" charset="0"/>
                <a:cs typeface="Times New Roman" pitchFamily="18" charset="0"/>
              </a:rPr>
              <a:t>- 69</a:t>
            </a:r>
          </a:p>
          <a:p>
            <a:r>
              <a:rPr lang="uk-UA" dirty="0" smtClean="0">
                <a:solidFill>
                  <a:srgbClr val="002060"/>
                </a:solidFill>
                <a:latin typeface="Times New Roman" pitchFamily="18" charset="0"/>
                <a:cs typeface="Times New Roman" pitchFamily="18" charset="0"/>
              </a:rPr>
              <a:t>Послуги (геодезія, дизайн, бух облік, транспортні послуги, здача в оренду, зв'язок, телекомунікаційні  - </a:t>
            </a:r>
            <a:r>
              <a:rPr lang="uk-UA" b="1" dirty="0" smtClean="0">
                <a:solidFill>
                  <a:srgbClr val="002060"/>
                </a:solidFill>
                <a:latin typeface="Times New Roman" pitchFamily="18" charset="0"/>
                <a:cs typeface="Times New Roman" pitchFamily="18" charset="0"/>
              </a:rPr>
              <a:t>252</a:t>
            </a:r>
          </a:p>
          <a:p>
            <a:r>
              <a:rPr lang="uk-UA" dirty="0" smtClean="0">
                <a:solidFill>
                  <a:srgbClr val="002060"/>
                </a:solidFill>
                <a:latin typeface="Times New Roman" pitchFamily="18" charset="0"/>
                <a:cs typeface="Times New Roman" pitchFamily="18" charset="0"/>
              </a:rPr>
              <a:t>Сільське господарство – </a:t>
            </a:r>
            <a:r>
              <a:rPr lang="uk-UA" b="1" dirty="0" smtClean="0">
                <a:solidFill>
                  <a:srgbClr val="002060"/>
                </a:solidFill>
                <a:latin typeface="Times New Roman" pitchFamily="18" charset="0"/>
                <a:cs typeface="Times New Roman" pitchFamily="18" charset="0"/>
              </a:rPr>
              <a:t>37</a:t>
            </a:r>
          </a:p>
          <a:p>
            <a:r>
              <a:rPr lang="uk-UA" dirty="0" smtClean="0">
                <a:solidFill>
                  <a:srgbClr val="002060"/>
                </a:solidFill>
                <a:latin typeface="Times New Roman" pitchFamily="18" charset="0"/>
                <a:cs typeface="Times New Roman" pitchFamily="18" charset="0"/>
              </a:rPr>
              <a:t>Паливо та енергетика – </a:t>
            </a:r>
            <a:r>
              <a:rPr lang="uk-UA" b="1" dirty="0" smtClean="0">
                <a:solidFill>
                  <a:srgbClr val="002060"/>
                </a:solidFill>
                <a:latin typeface="Times New Roman" pitchFamily="18" charset="0"/>
                <a:cs typeface="Times New Roman" pitchFamily="18" charset="0"/>
              </a:rPr>
              <a:t>10</a:t>
            </a:r>
          </a:p>
          <a:p>
            <a:r>
              <a:rPr lang="uk-UA" dirty="0" smtClean="0">
                <a:solidFill>
                  <a:srgbClr val="002060"/>
                </a:solidFill>
                <a:latin typeface="Times New Roman" pitchFamily="18" charset="0"/>
                <a:cs typeface="Times New Roman" pitchFamily="18" charset="0"/>
              </a:rPr>
              <a:t>Інше (наукові розробки, телекомунікаційні, освіта, фінанси, екологія, добувна промисловість, культура, медицина тощо)  -</a:t>
            </a:r>
            <a:r>
              <a:rPr lang="uk-UA" b="1" dirty="0" smtClean="0">
                <a:solidFill>
                  <a:srgbClr val="002060"/>
                </a:solidFill>
                <a:latin typeface="Times New Roman" pitchFamily="18" charset="0"/>
                <a:cs typeface="Times New Roman" pitchFamily="18" charset="0"/>
              </a:rPr>
              <a:t> 54</a:t>
            </a:r>
          </a:p>
          <a:p>
            <a:r>
              <a:rPr lang="uk-UA" dirty="0" smtClean="0">
                <a:solidFill>
                  <a:srgbClr val="002060"/>
                </a:solidFill>
                <a:latin typeface="Times New Roman" pitchFamily="18" charset="0"/>
                <a:cs typeface="Times New Roman" pitchFamily="18" charset="0"/>
              </a:rPr>
              <a:t>Відсутня інформація - </a:t>
            </a:r>
            <a:r>
              <a:rPr lang="uk-UA" b="1" dirty="0" smtClean="0">
                <a:solidFill>
                  <a:srgbClr val="002060"/>
                </a:solidFill>
                <a:latin typeface="Times New Roman" pitchFamily="18" charset="0"/>
                <a:cs typeface="Times New Roman" pitchFamily="18" charset="0"/>
              </a:rPr>
              <a:t>11</a:t>
            </a:r>
          </a:p>
          <a:p>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354162"/>
          </a:xfrm>
        </p:spPr>
        <p:txBody>
          <a:bodyPr>
            <a:noAutofit/>
          </a:bodyPr>
          <a:lstStyle/>
          <a:p>
            <a:r>
              <a:rPr lang="uk-UA" sz="2800" b="1" u="sng" dirty="0" smtClean="0">
                <a:solidFill>
                  <a:srgbClr val="C00000"/>
                </a:solidFill>
                <a:latin typeface="Times New Roman" pitchFamily="18" charset="0"/>
                <a:cs typeface="Times New Roman" pitchFamily="18" charset="0"/>
              </a:rPr>
              <a:t>Запитання 1.</a:t>
            </a:r>
            <a:r>
              <a:rPr lang="uk-UA" sz="2800" b="1" dirty="0" smtClean="0">
                <a:solidFill>
                  <a:srgbClr val="C00000"/>
                </a:solidFill>
                <a:latin typeface="Times New Roman" pitchFamily="18" charset="0"/>
                <a:cs typeface="Times New Roman" pitchFamily="18" charset="0"/>
              </a:rPr>
              <a:t> Ваші трудовитрати на оформлення податкових накладних і перевірку отриманих від контрагента податкових накладних:</a:t>
            </a:r>
            <a:endParaRPr lang="uk-UA" sz="2800" dirty="0">
              <a:solidFill>
                <a:srgbClr val="C00000"/>
              </a:solidFill>
            </a:endParaRPr>
          </a:p>
        </p:txBody>
      </p:sp>
      <p:sp>
        <p:nvSpPr>
          <p:cNvPr id="3" name="Содержимое 2"/>
          <p:cNvSpPr>
            <a:spLocks noGrp="1"/>
          </p:cNvSpPr>
          <p:nvPr>
            <p:ph idx="1"/>
          </p:nvPr>
        </p:nvSpPr>
        <p:spPr>
          <a:xfrm>
            <a:off x="457200" y="1628800"/>
            <a:ext cx="8229600" cy="4896544"/>
          </a:xfrm>
        </p:spPr>
        <p:txBody>
          <a:bodyPr/>
          <a:lstStyle/>
          <a:p>
            <a:r>
              <a:rPr lang="uk-UA" dirty="0" smtClean="0">
                <a:solidFill>
                  <a:schemeClr val="tx2"/>
                </a:solidFill>
                <a:latin typeface="Times New Roman" pitchFamily="18" charset="0"/>
                <a:cs typeface="Times New Roman" pitchFamily="18" charset="0"/>
              </a:rPr>
              <a:t>Збільшились – </a:t>
            </a:r>
            <a:r>
              <a:rPr lang="uk-UA" b="1" dirty="0" smtClean="0">
                <a:solidFill>
                  <a:srgbClr val="FF0000"/>
                </a:solidFill>
                <a:latin typeface="Times New Roman" pitchFamily="18" charset="0"/>
                <a:cs typeface="Times New Roman" pitchFamily="18" charset="0"/>
              </a:rPr>
              <a:t>1483</a:t>
            </a:r>
            <a:r>
              <a:rPr lang="uk-UA" b="1" dirty="0" smtClean="0">
                <a:solidFill>
                  <a:schemeClr val="tx2"/>
                </a:solidFill>
                <a:latin typeface="Times New Roman" pitchFamily="18" charset="0"/>
                <a:cs typeface="Times New Roman" pitchFamily="18" charset="0"/>
              </a:rPr>
              <a:t> </a:t>
            </a:r>
            <a:r>
              <a:rPr lang="uk-UA" b="1" dirty="0" smtClean="0">
                <a:solidFill>
                  <a:schemeClr val="tx2"/>
                </a:solidFill>
                <a:latin typeface="Times New Roman" pitchFamily="18" charset="0"/>
                <a:cs typeface="Times New Roman" pitchFamily="18" charset="0"/>
              </a:rPr>
              <a:t>(</a:t>
            </a:r>
            <a:r>
              <a:rPr lang="uk-UA" b="1" dirty="0" smtClean="0">
                <a:solidFill>
                  <a:schemeClr val="tx2"/>
                </a:solidFill>
                <a:latin typeface="Times New Roman" pitchFamily="18" charset="0"/>
                <a:cs typeface="Times New Roman" pitchFamily="18" charset="0"/>
              </a:rPr>
              <a:t>81,39 </a:t>
            </a:r>
            <a:r>
              <a:rPr lang="uk-UA" b="1" dirty="0" smtClean="0">
                <a:solidFill>
                  <a:schemeClr val="tx2"/>
                </a:solidFill>
                <a:latin typeface="Times New Roman" pitchFamily="18" charset="0"/>
                <a:cs typeface="Times New Roman" pitchFamily="18" charset="0"/>
              </a:rPr>
              <a:t>%);</a:t>
            </a:r>
            <a:endParaRPr lang="uk-UA" dirty="0" smtClean="0">
              <a:solidFill>
                <a:schemeClr val="tx2"/>
              </a:solidFill>
              <a:latin typeface="Times New Roman" pitchFamily="18" charset="0"/>
              <a:cs typeface="Times New Roman" pitchFamily="18" charset="0"/>
            </a:endParaRPr>
          </a:p>
          <a:p>
            <a:r>
              <a:rPr lang="uk-UA" dirty="0" smtClean="0">
                <a:solidFill>
                  <a:schemeClr val="tx2"/>
                </a:solidFill>
                <a:latin typeface="Times New Roman" pitchFamily="18" charset="0"/>
                <a:cs typeface="Times New Roman" pitchFamily="18" charset="0"/>
              </a:rPr>
              <a:t>Зменшились – </a:t>
            </a:r>
            <a:r>
              <a:rPr lang="uk-UA" b="1" dirty="0" smtClean="0">
                <a:solidFill>
                  <a:srgbClr val="FF0000"/>
                </a:solidFill>
                <a:latin typeface="Times New Roman" pitchFamily="18" charset="0"/>
                <a:cs typeface="Times New Roman" pitchFamily="18" charset="0"/>
              </a:rPr>
              <a:t>141</a:t>
            </a:r>
            <a:r>
              <a:rPr lang="uk-UA" b="1" dirty="0" smtClean="0">
                <a:solidFill>
                  <a:schemeClr val="tx2"/>
                </a:solidFill>
                <a:latin typeface="Times New Roman" pitchFamily="18" charset="0"/>
                <a:cs typeface="Times New Roman" pitchFamily="18" charset="0"/>
              </a:rPr>
              <a:t> </a:t>
            </a:r>
            <a:r>
              <a:rPr lang="uk-UA" b="1" dirty="0" smtClean="0">
                <a:solidFill>
                  <a:schemeClr val="tx2"/>
                </a:solidFill>
                <a:latin typeface="Times New Roman" pitchFamily="18" charset="0"/>
                <a:cs typeface="Times New Roman" pitchFamily="18" charset="0"/>
              </a:rPr>
              <a:t>(</a:t>
            </a:r>
            <a:r>
              <a:rPr lang="uk-UA" b="1" dirty="0" smtClean="0">
                <a:solidFill>
                  <a:schemeClr val="tx2"/>
                </a:solidFill>
                <a:latin typeface="Times New Roman" pitchFamily="18" charset="0"/>
                <a:cs typeface="Times New Roman" pitchFamily="18" charset="0"/>
              </a:rPr>
              <a:t>7,74%);</a:t>
            </a:r>
            <a:endParaRPr lang="uk-UA" dirty="0" smtClean="0">
              <a:solidFill>
                <a:schemeClr val="tx2"/>
              </a:solidFill>
              <a:latin typeface="Times New Roman" pitchFamily="18" charset="0"/>
              <a:cs typeface="Times New Roman" pitchFamily="18" charset="0"/>
            </a:endParaRPr>
          </a:p>
          <a:p>
            <a:r>
              <a:rPr lang="uk-UA" dirty="0" smtClean="0">
                <a:solidFill>
                  <a:schemeClr val="tx2"/>
                </a:solidFill>
                <a:latin typeface="Times New Roman" pitchFamily="18" charset="0"/>
                <a:cs typeface="Times New Roman" pitchFamily="18" charset="0"/>
              </a:rPr>
              <a:t>Залишилися без змін – </a:t>
            </a:r>
            <a:r>
              <a:rPr lang="uk-UA" b="1" dirty="0" smtClean="0">
                <a:solidFill>
                  <a:srgbClr val="FF0000"/>
                </a:solidFill>
                <a:latin typeface="Times New Roman" pitchFamily="18" charset="0"/>
                <a:cs typeface="Times New Roman" pitchFamily="18" charset="0"/>
              </a:rPr>
              <a:t>182</a:t>
            </a:r>
            <a:r>
              <a:rPr lang="uk-UA" b="1" dirty="0" smtClean="0">
                <a:solidFill>
                  <a:schemeClr val="tx2"/>
                </a:solidFill>
                <a:latin typeface="Times New Roman" pitchFamily="18" charset="0"/>
                <a:cs typeface="Times New Roman" pitchFamily="18" charset="0"/>
              </a:rPr>
              <a:t> </a:t>
            </a:r>
            <a:r>
              <a:rPr lang="uk-UA" b="1" dirty="0" smtClean="0">
                <a:solidFill>
                  <a:schemeClr val="tx2"/>
                </a:solidFill>
                <a:latin typeface="Times New Roman" pitchFamily="18" charset="0"/>
                <a:cs typeface="Times New Roman" pitchFamily="18" charset="0"/>
              </a:rPr>
              <a:t>(</a:t>
            </a:r>
            <a:r>
              <a:rPr lang="uk-UA" b="1" dirty="0" smtClean="0">
                <a:solidFill>
                  <a:schemeClr val="tx2"/>
                </a:solidFill>
                <a:latin typeface="Times New Roman" pitchFamily="18" charset="0"/>
                <a:cs typeface="Times New Roman" pitchFamily="18" charset="0"/>
              </a:rPr>
              <a:t>9,99 </a:t>
            </a:r>
            <a:r>
              <a:rPr lang="uk-UA" b="1" dirty="0" smtClean="0">
                <a:solidFill>
                  <a:schemeClr val="tx2"/>
                </a:solidFill>
                <a:latin typeface="Times New Roman" pitchFamily="18" charset="0"/>
                <a:cs typeface="Times New Roman" pitchFamily="18" charset="0"/>
              </a:rPr>
              <a:t>%);</a:t>
            </a:r>
            <a:endParaRPr lang="uk-UA" dirty="0" smtClean="0">
              <a:solidFill>
                <a:schemeClr val="tx2"/>
              </a:solidFill>
              <a:latin typeface="Times New Roman" pitchFamily="18" charset="0"/>
              <a:cs typeface="Times New Roman" pitchFamily="18" charset="0"/>
            </a:endParaRPr>
          </a:p>
          <a:p>
            <a:r>
              <a:rPr lang="uk-UA" dirty="0" smtClean="0">
                <a:solidFill>
                  <a:schemeClr val="tx2"/>
                </a:solidFill>
                <a:latin typeface="Times New Roman" pitchFamily="18" charset="0"/>
                <a:cs typeface="Times New Roman" pitchFamily="18" charset="0"/>
              </a:rPr>
              <a:t>Інше – </a:t>
            </a:r>
            <a:r>
              <a:rPr lang="uk-UA" b="1" dirty="0" smtClean="0">
                <a:solidFill>
                  <a:srgbClr val="FF0000"/>
                </a:solidFill>
                <a:latin typeface="Times New Roman" pitchFamily="18" charset="0"/>
                <a:cs typeface="Times New Roman" pitchFamily="18" charset="0"/>
              </a:rPr>
              <a:t>16</a:t>
            </a:r>
            <a:r>
              <a:rPr lang="uk-UA" dirty="0" smtClean="0">
                <a:solidFill>
                  <a:schemeClr val="tx2"/>
                </a:solidFill>
                <a:latin typeface="Times New Roman" pitchFamily="18" charset="0"/>
                <a:cs typeface="Times New Roman" pitchFamily="18" charset="0"/>
              </a:rPr>
              <a:t> </a:t>
            </a:r>
            <a:r>
              <a:rPr lang="uk-UA" b="1" dirty="0" smtClean="0">
                <a:solidFill>
                  <a:schemeClr val="tx2"/>
                </a:solidFill>
                <a:latin typeface="Times New Roman" pitchFamily="18" charset="0"/>
                <a:cs typeface="Times New Roman" pitchFamily="18" charset="0"/>
              </a:rPr>
              <a:t>(</a:t>
            </a:r>
            <a:r>
              <a:rPr lang="uk-UA" b="1" dirty="0" smtClean="0">
                <a:solidFill>
                  <a:schemeClr val="tx2"/>
                </a:solidFill>
                <a:latin typeface="Times New Roman" pitchFamily="18" charset="0"/>
                <a:cs typeface="Times New Roman" pitchFamily="18" charset="0"/>
              </a:rPr>
              <a:t>0,88 </a:t>
            </a:r>
            <a:r>
              <a:rPr lang="uk-UA" b="1" dirty="0" smtClean="0">
                <a:solidFill>
                  <a:schemeClr val="tx2"/>
                </a:solidFill>
                <a:latin typeface="Times New Roman" pitchFamily="18" charset="0"/>
                <a:cs typeface="Times New Roman" pitchFamily="18" charset="0"/>
              </a:rPr>
              <a:t>%)</a:t>
            </a:r>
            <a:r>
              <a:rPr lang="uk-UA" dirty="0" smtClean="0">
                <a:solidFill>
                  <a:schemeClr val="tx2"/>
                </a:solidFill>
                <a:latin typeface="Times New Roman" pitchFamily="18" charset="0"/>
                <a:cs typeface="Times New Roman" pitchFamily="18" charset="0"/>
              </a:rPr>
              <a:t> </a:t>
            </a:r>
            <a:endParaRPr lang="uk-UA" dirty="0">
              <a:solidFill>
                <a:schemeClr val="tx2"/>
              </a:solidFill>
              <a:latin typeface="Times New Roman" pitchFamily="18" charset="0"/>
              <a:cs typeface="Times New Roman" pitchFamily="18" charset="0"/>
            </a:endParaRPr>
          </a:p>
        </p:txBody>
      </p:sp>
      <p:graphicFrame>
        <p:nvGraphicFramePr>
          <p:cNvPr id="4" name="Содержимое 3"/>
          <p:cNvGraphicFramePr>
            <a:graphicFrameLocks/>
          </p:cNvGraphicFramePr>
          <p:nvPr/>
        </p:nvGraphicFramePr>
        <p:xfrm>
          <a:off x="611560" y="4077072"/>
          <a:ext cx="7704856" cy="24482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400" b="1" dirty="0" smtClean="0">
                <a:solidFill>
                  <a:srgbClr val="C00000"/>
                </a:solidFill>
                <a:latin typeface="Times New Roman" pitchFamily="18" charset="0"/>
                <a:cs typeface="Times New Roman" pitchFamily="18" charset="0"/>
              </a:rPr>
              <a:t>Скільки часу додатково займає реєстрація кожної податкової накладної та перевірка отриманих податкових накладних від контрагента:</a:t>
            </a:r>
            <a:endParaRPr lang="uk-UA" sz="2400" b="1"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600200"/>
            <a:ext cx="8229600" cy="4421088"/>
          </a:xfrm>
        </p:spPr>
        <p:txBody>
          <a:bodyPr numCol="2">
            <a:normAutofit lnSpcReduction="10000"/>
          </a:bodyPr>
          <a:lstStyle/>
          <a:p>
            <a:r>
              <a:rPr lang="uk-UA" dirty="0" smtClean="0">
                <a:solidFill>
                  <a:srgbClr val="002060"/>
                </a:solidFill>
                <a:latin typeface="Times New Roman" pitchFamily="18" charset="0"/>
                <a:cs typeface="Times New Roman" pitchFamily="18" charset="0"/>
              </a:rPr>
              <a:t>1-4 хв. – </a:t>
            </a:r>
            <a:r>
              <a:rPr lang="uk-UA" b="1" dirty="0" smtClean="0">
                <a:solidFill>
                  <a:srgbClr val="002060"/>
                </a:solidFill>
                <a:latin typeface="Times New Roman" pitchFamily="18" charset="0"/>
                <a:cs typeface="Times New Roman" pitchFamily="18" charset="0"/>
              </a:rPr>
              <a:t>123</a:t>
            </a:r>
            <a:endParaRPr lang="uk-UA" b="1"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5-10 хв. – </a:t>
            </a:r>
            <a:r>
              <a:rPr lang="uk-UA" b="1" dirty="0" smtClean="0">
                <a:solidFill>
                  <a:srgbClr val="002060"/>
                </a:solidFill>
                <a:latin typeface="Times New Roman" pitchFamily="18" charset="0"/>
                <a:cs typeface="Times New Roman" pitchFamily="18" charset="0"/>
              </a:rPr>
              <a:t>342</a:t>
            </a:r>
            <a:endParaRPr lang="uk-UA" b="1"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12-15 хв. – </a:t>
            </a:r>
            <a:r>
              <a:rPr lang="uk-UA" b="1" dirty="0" smtClean="0">
                <a:solidFill>
                  <a:srgbClr val="002060"/>
                </a:solidFill>
                <a:latin typeface="Times New Roman" pitchFamily="18" charset="0"/>
                <a:cs typeface="Times New Roman" pitchFamily="18" charset="0"/>
              </a:rPr>
              <a:t>120</a:t>
            </a:r>
            <a:endParaRPr lang="uk-UA" b="1"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20 </a:t>
            </a:r>
            <a:r>
              <a:rPr lang="uk-UA" dirty="0" smtClean="0">
                <a:solidFill>
                  <a:srgbClr val="002060"/>
                </a:solidFill>
                <a:latin typeface="Times New Roman" pitchFamily="18" charset="0"/>
                <a:cs typeface="Times New Roman" pitchFamily="18" charset="0"/>
              </a:rPr>
              <a:t>хв-40 хв</a:t>
            </a:r>
            <a:r>
              <a:rPr lang="uk-UA" dirty="0" smtClean="0">
                <a:solidFill>
                  <a:srgbClr val="002060"/>
                </a:solidFill>
                <a:latin typeface="Times New Roman" pitchFamily="18" charset="0"/>
                <a:cs typeface="Times New Roman" pitchFamily="18" charset="0"/>
              </a:rPr>
              <a:t>. </a:t>
            </a:r>
            <a:r>
              <a:rPr lang="uk-UA" dirty="0" smtClean="0">
                <a:solidFill>
                  <a:srgbClr val="002060"/>
                </a:solidFill>
                <a:latin typeface="Times New Roman" pitchFamily="18" charset="0"/>
                <a:cs typeface="Times New Roman" pitchFamily="18" charset="0"/>
              </a:rPr>
              <a:t>–</a:t>
            </a:r>
            <a:r>
              <a:rPr lang="uk-UA" b="1" dirty="0" smtClean="0">
                <a:solidFill>
                  <a:srgbClr val="002060"/>
                </a:solidFill>
                <a:latin typeface="Times New Roman" pitchFamily="18" charset="0"/>
                <a:cs typeface="Times New Roman" pitchFamily="18" charset="0"/>
              </a:rPr>
              <a:t>178</a:t>
            </a:r>
            <a:endParaRPr lang="uk-UA" b="1"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50 </a:t>
            </a:r>
            <a:r>
              <a:rPr lang="uk-UA" dirty="0" smtClean="0">
                <a:solidFill>
                  <a:srgbClr val="002060"/>
                </a:solidFill>
                <a:latin typeface="Times New Roman" pitchFamily="18" charset="0"/>
                <a:cs typeface="Times New Roman" pitchFamily="18" charset="0"/>
              </a:rPr>
              <a:t>хв</a:t>
            </a:r>
            <a:r>
              <a:rPr lang="uk-UA" dirty="0" smtClean="0">
                <a:solidFill>
                  <a:srgbClr val="002060"/>
                </a:solidFill>
                <a:latin typeface="Times New Roman" pitchFamily="18" charset="0"/>
                <a:cs typeface="Times New Roman" pitchFamily="18" charset="0"/>
              </a:rPr>
              <a:t>.-60 хв. </a:t>
            </a:r>
            <a:r>
              <a:rPr lang="uk-UA" dirty="0" smtClean="0">
                <a:solidFill>
                  <a:srgbClr val="002060"/>
                </a:solidFill>
                <a:latin typeface="Times New Roman" pitchFamily="18" charset="0"/>
                <a:cs typeface="Times New Roman" pitchFamily="18" charset="0"/>
              </a:rPr>
              <a:t>- </a:t>
            </a:r>
            <a:r>
              <a:rPr lang="uk-UA" b="1" dirty="0" smtClean="0">
                <a:solidFill>
                  <a:srgbClr val="002060"/>
                </a:solidFill>
                <a:latin typeface="Times New Roman" pitchFamily="18" charset="0"/>
                <a:cs typeface="Times New Roman" pitchFamily="18" charset="0"/>
              </a:rPr>
              <a:t>165</a:t>
            </a:r>
            <a:endParaRPr lang="uk-UA" b="1"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1 год. і більше – </a:t>
            </a:r>
            <a:r>
              <a:rPr lang="uk-UA" b="1" dirty="0" smtClean="0">
                <a:solidFill>
                  <a:srgbClr val="002060"/>
                </a:solidFill>
                <a:latin typeface="Times New Roman" pitchFamily="18" charset="0"/>
                <a:cs typeface="Times New Roman" pitchFamily="18" charset="0"/>
              </a:rPr>
              <a:t>36</a:t>
            </a:r>
            <a:endParaRPr lang="uk-UA" b="1" dirty="0" smtClean="0">
              <a:solidFill>
                <a:srgbClr val="002060"/>
              </a:solidFill>
              <a:latin typeface="Times New Roman" pitchFamily="18" charset="0"/>
              <a:cs typeface="Times New Roman" pitchFamily="18" charset="0"/>
            </a:endParaRPr>
          </a:p>
          <a:p>
            <a:pPr>
              <a:buNone/>
            </a:pPr>
            <a:endParaRPr lang="uk-UA" b="1" dirty="0" smtClean="0">
              <a:solidFill>
                <a:srgbClr val="002060"/>
              </a:solidFill>
              <a:latin typeface="Times New Roman" pitchFamily="18" charset="0"/>
              <a:cs typeface="Times New Roman" pitchFamily="18" charset="0"/>
            </a:endParaRPr>
          </a:p>
          <a:p>
            <a:pPr>
              <a:buNone/>
            </a:pPr>
            <a:endParaRPr lang="uk-UA" b="1"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На 0,1-4 % - </a:t>
            </a:r>
            <a:r>
              <a:rPr lang="uk-UA" b="1" dirty="0" smtClean="0">
                <a:solidFill>
                  <a:srgbClr val="002060"/>
                </a:solidFill>
                <a:latin typeface="Times New Roman" pitchFamily="18" charset="0"/>
                <a:cs typeface="Times New Roman" pitchFamily="18" charset="0"/>
              </a:rPr>
              <a:t>12</a:t>
            </a:r>
            <a:endParaRPr lang="uk-UA"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На 5-9% - </a:t>
            </a:r>
            <a:r>
              <a:rPr lang="uk-UA" b="1" dirty="0" smtClean="0">
                <a:solidFill>
                  <a:srgbClr val="002060"/>
                </a:solidFill>
                <a:latin typeface="Times New Roman" pitchFamily="18" charset="0"/>
                <a:cs typeface="Times New Roman" pitchFamily="18" charset="0"/>
              </a:rPr>
              <a:t>15</a:t>
            </a:r>
            <a:endParaRPr lang="uk-UA" b="1"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На 10-15 % - </a:t>
            </a:r>
            <a:r>
              <a:rPr lang="uk-UA" b="1" dirty="0" smtClean="0">
                <a:solidFill>
                  <a:srgbClr val="002060"/>
                </a:solidFill>
                <a:latin typeface="Times New Roman" pitchFamily="18" charset="0"/>
                <a:cs typeface="Times New Roman" pitchFamily="18" charset="0"/>
              </a:rPr>
              <a:t>65</a:t>
            </a:r>
            <a:endParaRPr lang="uk-UA" b="1"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На 20-30 % - </a:t>
            </a:r>
            <a:r>
              <a:rPr lang="uk-UA" b="1" dirty="0" smtClean="0">
                <a:solidFill>
                  <a:srgbClr val="002060"/>
                </a:solidFill>
                <a:latin typeface="Times New Roman" pitchFamily="18" charset="0"/>
                <a:cs typeface="Times New Roman" pitchFamily="18" charset="0"/>
              </a:rPr>
              <a:t>148</a:t>
            </a:r>
            <a:endParaRPr lang="uk-UA" b="1"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На 40 % і більше </a:t>
            </a:r>
            <a:r>
              <a:rPr lang="uk-UA" dirty="0" smtClean="0">
                <a:solidFill>
                  <a:srgbClr val="002060"/>
                </a:solidFill>
                <a:latin typeface="Times New Roman" pitchFamily="18" charset="0"/>
                <a:cs typeface="Times New Roman" pitchFamily="18" charset="0"/>
              </a:rPr>
              <a:t>– </a:t>
            </a:r>
            <a:r>
              <a:rPr lang="uk-UA" b="1" dirty="0" smtClean="0">
                <a:solidFill>
                  <a:srgbClr val="002060"/>
                </a:solidFill>
                <a:latin typeface="Times New Roman" pitchFamily="18" charset="0"/>
                <a:cs typeface="Times New Roman" pitchFamily="18" charset="0"/>
              </a:rPr>
              <a:t>119</a:t>
            </a:r>
            <a:endParaRPr lang="uk-UA" b="1" dirty="0" smtClean="0">
              <a:solidFill>
                <a:srgbClr val="002060"/>
              </a:solidFill>
              <a:latin typeface="Times New Roman" pitchFamily="18" charset="0"/>
              <a:cs typeface="Times New Roman" pitchFamily="18" charset="0"/>
            </a:endParaRPr>
          </a:p>
          <a:p>
            <a:r>
              <a:rPr lang="uk-UA" dirty="0" smtClean="0">
                <a:solidFill>
                  <a:srgbClr val="002060"/>
                </a:solidFill>
                <a:latin typeface="Times New Roman" pitchFamily="18" charset="0"/>
                <a:cs typeface="Times New Roman" pitchFamily="18" charset="0"/>
              </a:rPr>
              <a:t>В </a:t>
            </a:r>
            <a:r>
              <a:rPr lang="uk-UA" dirty="0" smtClean="0">
                <a:solidFill>
                  <a:srgbClr val="002060"/>
                </a:solidFill>
                <a:latin typeface="Times New Roman" pitchFamily="18" charset="0"/>
                <a:cs typeface="Times New Roman" pitchFamily="18" charset="0"/>
              </a:rPr>
              <a:t>2-3-4 разів - </a:t>
            </a:r>
            <a:r>
              <a:rPr lang="uk-UA" b="1" dirty="0" smtClean="0">
                <a:solidFill>
                  <a:srgbClr val="002060"/>
                </a:solidFill>
                <a:latin typeface="Times New Roman" pitchFamily="18" charset="0"/>
                <a:cs typeface="Times New Roman" pitchFamily="18" charset="0"/>
              </a:rPr>
              <a:t>35</a:t>
            </a:r>
            <a:endParaRPr lang="uk-UA" b="1" dirty="0" smtClean="0">
              <a:solidFill>
                <a:srgbClr val="002060"/>
              </a:solidFill>
              <a:latin typeface="Times New Roman" pitchFamily="18" charset="0"/>
              <a:cs typeface="Times New Roman" pitchFamily="18" charset="0"/>
            </a:endParaRPr>
          </a:p>
          <a:p>
            <a:endParaRPr lang="uk-UA" b="1" dirty="0" smtClean="0">
              <a:solidFill>
                <a:srgbClr val="00206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363272" cy="6264696"/>
          </a:xfrm>
        </p:spPr>
        <p:txBody>
          <a:bodyPr>
            <a:noAutofit/>
          </a:bodyPr>
          <a:lstStyle/>
          <a:p>
            <a:pPr lvl="0" algn="just"/>
            <a:r>
              <a:rPr lang="ru-RU" sz="1600" i="1" dirty="0" smtClean="0">
                <a:solidFill>
                  <a:srgbClr val="002060"/>
                </a:solidFill>
                <a:latin typeface="Times New Roman" pitchFamily="18" charset="0"/>
                <a:cs typeface="Times New Roman" pitchFamily="18" charset="0"/>
              </a:rPr>
              <a:t>     Увеличились, т.к. не всегда с первого раза возможно зарегистрировать НН в ЕРНН, приходится дополнительно посылать НН на регистрацию или запросы на получение копий документов и выписок. В среднем обработка одной НН занимает дополнительно от 3-х до 30-ти мин.</a:t>
            </a:r>
          </a:p>
          <a:p>
            <a:pPr lvl="0" algn="just">
              <a:buNone/>
            </a:pPr>
            <a:endParaRPr lang="ru-RU" sz="1600" i="1" dirty="0" smtClean="0">
              <a:solidFill>
                <a:srgbClr val="002060"/>
              </a:solidFill>
              <a:latin typeface="Times New Roman" pitchFamily="18" charset="0"/>
              <a:cs typeface="Times New Roman" pitchFamily="18" charset="0"/>
            </a:endParaRPr>
          </a:p>
          <a:p>
            <a:pPr lvl="0" algn="just"/>
            <a:r>
              <a:rPr lang="ru-RU" sz="1600" i="1" dirty="0" smtClean="0">
                <a:solidFill>
                  <a:srgbClr val="002060"/>
                </a:solidFill>
                <a:latin typeface="Times New Roman" pitchFamily="18" charset="0"/>
                <a:cs typeface="Times New Roman" pitchFamily="18" charset="0"/>
              </a:rPr>
              <a:t>     Обработка 1-й налоговой накладной занимает до 20 и больше минут рабочего времени (с учетом очень медленной работы программы Медок и очень частой перегрузкой сервера налоговой), что занимает 50 % и больше рабочего времени</a:t>
            </a:r>
          </a:p>
          <a:p>
            <a:pPr lvl="0" algn="just">
              <a:buNone/>
            </a:pPr>
            <a:endParaRPr lang="ru-RU" sz="1600" i="1" dirty="0" smtClean="0">
              <a:solidFill>
                <a:srgbClr val="002060"/>
              </a:solidFill>
              <a:latin typeface="Times New Roman" pitchFamily="18" charset="0"/>
              <a:cs typeface="Times New Roman" pitchFamily="18" charset="0"/>
            </a:endParaRPr>
          </a:p>
          <a:p>
            <a:pPr lvl="0" algn="just"/>
            <a:r>
              <a:rPr lang="ru-RU" sz="1600" i="1" dirty="0" smtClean="0">
                <a:solidFill>
                  <a:srgbClr val="002060"/>
                </a:solidFill>
                <a:latin typeface="Times New Roman" pitchFamily="18" charset="0"/>
                <a:cs typeface="Times New Roman" pitchFamily="18" charset="0"/>
              </a:rPr>
              <a:t>     Сложно сказать в минутах т.к. регистрация 60 накладных последний раз длилась неделю из за сбоев в СЭА.</a:t>
            </a:r>
          </a:p>
          <a:p>
            <a:pPr lvl="0" algn="just">
              <a:buNone/>
            </a:pPr>
            <a:endParaRPr lang="ru-RU" sz="1600" i="1" dirty="0" smtClean="0">
              <a:solidFill>
                <a:srgbClr val="002060"/>
              </a:solidFill>
              <a:latin typeface="Times New Roman" pitchFamily="18" charset="0"/>
              <a:cs typeface="Times New Roman" pitchFamily="18" charset="0"/>
            </a:endParaRPr>
          </a:p>
          <a:p>
            <a:pPr lvl="0" algn="just"/>
            <a:r>
              <a:rPr lang="ru-RU" sz="1600" i="1" dirty="0" smtClean="0">
                <a:solidFill>
                  <a:srgbClr val="002060"/>
                </a:solidFill>
                <a:latin typeface="Times New Roman" pitchFamily="18" charset="0"/>
                <a:cs typeface="Times New Roman" pitchFamily="18" charset="0"/>
              </a:rPr>
              <a:t>     В среднем конечно время на обработку увеличилось, потому как сформированную </a:t>
            </a:r>
            <a:r>
              <a:rPr lang="ru-RU" sz="1600" i="1" dirty="0" err="1" smtClean="0">
                <a:solidFill>
                  <a:srgbClr val="002060"/>
                </a:solidFill>
                <a:latin typeface="Times New Roman" pitchFamily="18" charset="0"/>
                <a:cs typeface="Times New Roman" pitchFamily="18" charset="0"/>
              </a:rPr>
              <a:t>нн</a:t>
            </a:r>
            <a:r>
              <a:rPr lang="ru-RU" sz="1600" i="1" dirty="0" smtClean="0">
                <a:solidFill>
                  <a:srgbClr val="002060"/>
                </a:solidFill>
                <a:latin typeface="Times New Roman" pitchFamily="18" charset="0"/>
                <a:cs typeface="Times New Roman" pitchFamily="18" charset="0"/>
              </a:rPr>
              <a:t> необходимо выгрузить, проверить (потому как у </a:t>
            </a:r>
            <a:r>
              <a:rPr lang="ru-RU" sz="1600" i="1" dirty="0" err="1" smtClean="0">
                <a:solidFill>
                  <a:srgbClr val="002060"/>
                </a:solidFill>
                <a:latin typeface="Times New Roman" pitchFamily="18" charset="0"/>
                <a:cs typeface="Times New Roman" pitchFamily="18" charset="0"/>
              </a:rPr>
              <a:t>МедКа</a:t>
            </a:r>
            <a:r>
              <a:rPr lang="ru-RU" sz="1600" i="1" dirty="0" smtClean="0">
                <a:solidFill>
                  <a:srgbClr val="002060"/>
                </a:solidFill>
                <a:latin typeface="Times New Roman" pitchFamily="18" charset="0"/>
                <a:cs typeface="Times New Roman" pitchFamily="18" charset="0"/>
              </a:rPr>
              <a:t> бывают варианты), отправить контрагенту на проверку, перезвонить несколько раз с просьбой подтвердить, отправить, проверить ответ, сформировать ежедневную ведомость регистрации. А не дай Бог что-то неверно.....</a:t>
            </a:r>
          </a:p>
          <a:p>
            <a:pPr lvl="0" algn="just">
              <a:buNone/>
            </a:pPr>
            <a:endParaRPr lang="ru-RU" sz="1600" i="1" dirty="0" smtClean="0">
              <a:solidFill>
                <a:srgbClr val="002060"/>
              </a:solidFill>
              <a:latin typeface="Times New Roman" pitchFamily="18" charset="0"/>
              <a:cs typeface="Times New Roman" pitchFamily="18" charset="0"/>
            </a:endParaRPr>
          </a:p>
          <a:p>
            <a:pPr lvl="0" algn="just"/>
            <a:r>
              <a:rPr lang="ru-RU" sz="1600" i="1" dirty="0" smtClean="0">
                <a:solidFill>
                  <a:srgbClr val="002060"/>
                </a:solidFill>
                <a:latin typeface="Times New Roman" pitchFamily="18" charset="0"/>
                <a:cs typeface="Times New Roman" pitchFamily="18" charset="0"/>
              </a:rPr>
              <a:t>     Формирование, регистрация исходящих НН и процесс получения зарегистрированных входящих НН занимает практически целый рабочий день, не оставляя времени и сил на основную работу бухгалтера. Бухгалтер находится постоянно в стрессовом состоянии!!!В среднем обработка одной налоговой накладной занимает дополнительно 15 мин.</a:t>
            </a:r>
          </a:p>
          <a:p>
            <a:pPr>
              <a:buNone/>
            </a:pPr>
            <a:endParaRPr lang="uk-UA" sz="1600"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120680"/>
          </a:xfrm>
        </p:spPr>
        <p:txBody>
          <a:bodyPr>
            <a:noAutofit/>
          </a:bodyPr>
          <a:lstStyle/>
          <a:p>
            <a:pPr algn="just"/>
            <a:r>
              <a:rPr lang="ru-RU" sz="1550" i="1" dirty="0" smtClean="0">
                <a:solidFill>
                  <a:srgbClr val="002060"/>
                </a:solidFill>
                <a:latin typeface="Times New Roman" pitchFamily="18" charset="0"/>
                <a:cs typeface="Times New Roman" pitchFamily="18" charset="0"/>
              </a:rPr>
              <a:t>  2 мин, на 70%. Мы регистрируем в месяц в среднем 2000 (две тысячи) налоговых накладных. Также ежемесячно мы получаем 1300 (одна тысяча триста) налоговых накладных. Также наше предприятие оплатило доработку программного обеспечения, для возможности оптимизации и ускорения процессов регистрации (выгрузка в программу Медок и создание НН) и проверки зарегистрированных и выгруженных НН методом сопоставления с полученными актами выполненных работ, накладными и оплаченными авансами. Информация о затратах по времени дана с учетом оптимизации процессов</a:t>
            </a:r>
            <a:r>
              <a:rPr lang="ru-RU" sz="1550" i="1" dirty="0" smtClean="0">
                <a:solidFill>
                  <a:srgbClr val="002060"/>
                </a:solidFill>
                <a:latin typeface="Times New Roman" pitchFamily="18" charset="0"/>
                <a:cs typeface="Times New Roman" pitchFamily="18" charset="0"/>
              </a:rPr>
              <a:t>.</a:t>
            </a:r>
          </a:p>
          <a:p>
            <a:pPr algn="just">
              <a:buNone/>
            </a:pPr>
            <a:endParaRPr lang="ru-RU" sz="1550" i="1" dirty="0" smtClean="0">
              <a:solidFill>
                <a:srgbClr val="002060"/>
              </a:solidFill>
              <a:latin typeface="Times New Roman" pitchFamily="18" charset="0"/>
              <a:cs typeface="Times New Roman" pitchFamily="18" charset="0"/>
            </a:endParaRPr>
          </a:p>
          <a:p>
            <a:pPr algn="just"/>
            <a:r>
              <a:rPr lang="ru-RU" sz="1550" i="1" dirty="0" smtClean="0">
                <a:solidFill>
                  <a:srgbClr val="002060"/>
                </a:solidFill>
                <a:latin typeface="Times New Roman" pitchFamily="18" charset="0"/>
                <a:cs typeface="Times New Roman" pitchFamily="18" charset="0"/>
              </a:rPr>
              <a:t>введение </a:t>
            </a:r>
            <a:r>
              <a:rPr lang="ru-RU" sz="1550" i="1" dirty="0" smtClean="0">
                <a:solidFill>
                  <a:srgbClr val="002060"/>
                </a:solidFill>
                <a:latin typeface="Times New Roman" pitchFamily="18" charset="0"/>
                <a:cs typeface="Times New Roman" pitchFamily="18" charset="0"/>
              </a:rPr>
              <a:t>с 1 февраля тестового режима электронного администрирования НДС отнимает  полдня работы каждый день, бухгалтер теперь не бухгалтер а программист, статист, кто угодно, но не бухгалтер и вообще сама Налоговая Накладная это просто бред, отвлечение внимания руководства компаний и работников бухгалтерии и финансовых служб от реальных проблем и задач предприятия.  И это политика руководства страны, куда мы движемся, в никуда, в пропасть. Задумайтесь фискалы страны</a:t>
            </a:r>
            <a:r>
              <a:rPr lang="ru-RU" sz="1550" i="1" dirty="0" smtClean="0">
                <a:solidFill>
                  <a:srgbClr val="002060"/>
                </a:solidFill>
                <a:latin typeface="Times New Roman" pitchFamily="18" charset="0"/>
                <a:cs typeface="Times New Roman" pitchFamily="18" charset="0"/>
              </a:rPr>
              <a:t>!!!</a:t>
            </a:r>
          </a:p>
          <a:p>
            <a:pPr algn="just">
              <a:buNone/>
            </a:pPr>
            <a:endParaRPr lang="ru-RU" sz="1550" i="1" dirty="0" smtClean="0">
              <a:solidFill>
                <a:srgbClr val="002060"/>
              </a:solidFill>
              <a:latin typeface="Times New Roman" pitchFamily="18" charset="0"/>
              <a:cs typeface="Times New Roman" pitchFamily="18" charset="0"/>
            </a:endParaRPr>
          </a:p>
          <a:p>
            <a:pPr algn="just"/>
            <a:r>
              <a:rPr lang="ru-RU" sz="1550" i="1" dirty="0" smtClean="0">
                <a:solidFill>
                  <a:srgbClr val="002060"/>
                </a:solidFill>
                <a:latin typeface="Times New Roman" pitchFamily="18" charset="0"/>
                <a:cs typeface="Times New Roman" pitchFamily="18" charset="0"/>
              </a:rPr>
              <a:t>Розничная </a:t>
            </a:r>
            <a:r>
              <a:rPr lang="ru-RU" sz="1550" i="1" dirty="0" smtClean="0">
                <a:solidFill>
                  <a:srgbClr val="002060"/>
                </a:solidFill>
                <a:latin typeface="Times New Roman" pitchFamily="18" charset="0"/>
                <a:cs typeface="Times New Roman" pitchFamily="18" charset="0"/>
              </a:rPr>
              <a:t>торговля. Обработка и регистрация 100 документов, последующее получение квитанций занимает дополнительных 2-3 часа в зависимости от исправности сервера. При документообороте свыше 1000 документов в месяц были вынуждены нанять сотрудника для регистрации налоговых накладных. Проверка регистрации занимает в месяц 6-8 часов. В случае возникновения несоответствий или несогласия, затраченное время существенно увеличивается. Отдельным по </a:t>
            </a:r>
            <a:r>
              <a:rPr lang="ru-RU" sz="1550" i="1" dirty="0" err="1" smtClean="0">
                <a:solidFill>
                  <a:srgbClr val="002060"/>
                </a:solidFill>
                <a:latin typeface="Times New Roman" pitchFamily="18" charset="0"/>
                <a:cs typeface="Times New Roman" pitchFamily="18" charset="0"/>
              </a:rPr>
              <a:t>трудозатратности</a:t>
            </a:r>
            <a:r>
              <a:rPr lang="ru-RU" sz="1550" i="1" dirty="0" smtClean="0">
                <a:solidFill>
                  <a:srgbClr val="002060"/>
                </a:solidFill>
                <a:latin typeface="Times New Roman" pitchFamily="18" charset="0"/>
                <a:cs typeface="Times New Roman" pitchFamily="18" charset="0"/>
              </a:rPr>
              <a:t> является процесс регистрации РК на уменьшение НО (их регистрирует покупатель). Объективно оценить затраченное время на регистрацию таких РК невозможно, потому как зависит от контактности бухгалтерии контрагента.</a:t>
            </a:r>
            <a:endParaRPr lang="uk-UA" sz="1550" i="1" dirty="0">
              <a:solidFill>
                <a:srgbClr val="00206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100" b="1" u="sng" dirty="0" smtClean="0">
                <a:solidFill>
                  <a:srgbClr val="C00000"/>
                </a:solidFill>
                <a:latin typeface="Times New Roman" pitchFamily="18" charset="0"/>
                <a:cs typeface="Times New Roman" pitchFamily="18" charset="0"/>
              </a:rPr>
              <a:t>Запитання 2.</a:t>
            </a:r>
            <a:r>
              <a:rPr lang="uk-UA" sz="3100" b="1" dirty="0" smtClean="0">
                <a:solidFill>
                  <a:srgbClr val="C00000"/>
                </a:solidFill>
                <a:latin typeface="Times New Roman" pitchFamily="18" charset="0"/>
                <a:cs typeface="Times New Roman" pitchFamily="18" charset="0"/>
              </a:rPr>
              <a:t> Фінансові втрати від введення нового порядку:</a:t>
            </a:r>
            <a:endParaRPr lang="uk-UA" dirty="0">
              <a:solidFill>
                <a:srgbClr val="C00000"/>
              </a:solidFill>
            </a:endParaRPr>
          </a:p>
        </p:txBody>
      </p:sp>
      <p:sp>
        <p:nvSpPr>
          <p:cNvPr id="3" name="Содержимое 2"/>
          <p:cNvSpPr>
            <a:spLocks noGrp="1"/>
          </p:cNvSpPr>
          <p:nvPr>
            <p:ph idx="1"/>
          </p:nvPr>
        </p:nvSpPr>
        <p:spPr>
          <a:xfrm>
            <a:off x="457200" y="1412776"/>
            <a:ext cx="8229600" cy="5040560"/>
          </a:xfrm>
        </p:spPr>
        <p:txBody>
          <a:bodyPr>
            <a:normAutofit/>
          </a:bodyPr>
          <a:lstStyle/>
          <a:p>
            <a:r>
              <a:rPr lang="uk-UA" sz="2600" dirty="0" smtClean="0">
                <a:solidFill>
                  <a:srgbClr val="002060"/>
                </a:solidFill>
                <a:latin typeface="Times New Roman" pitchFamily="18" charset="0"/>
                <a:cs typeface="Times New Roman" pitchFamily="18" charset="0"/>
              </a:rPr>
              <a:t>Відсутні фінансові втрати – </a:t>
            </a:r>
            <a:r>
              <a:rPr lang="uk-UA" sz="2600" b="1" dirty="0" smtClean="0">
                <a:solidFill>
                  <a:srgbClr val="FF0000"/>
                </a:solidFill>
                <a:latin typeface="Times New Roman" pitchFamily="18" charset="0"/>
                <a:cs typeface="Times New Roman" pitchFamily="18" charset="0"/>
              </a:rPr>
              <a:t>377</a:t>
            </a:r>
            <a:r>
              <a:rPr lang="uk-UA" sz="2600" b="1" dirty="0" smtClean="0">
                <a:solidFill>
                  <a:srgbClr val="002060"/>
                </a:solidFill>
                <a:latin typeface="Times New Roman" pitchFamily="18" charset="0"/>
                <a:cs typeface="Times New Roman" pitchFamily="18" charset="0"/>
              </a:rPr>
              <a:t> </a:t>
            </a:r>
            <a:r>
              <a:rPr lang="uk-UA" sz="2600" b="1" dirty="0" smtClean="0">
                <a:solidFill>
                  <a:srgbClr val="FF0000"/>
                </a:solidFill>
                <a:latin typeface="Times New Roman" pitchFamily="18" charset="0"/>
                <a:cs typeface="Times New Roman" pitchFamily="18" charset="0"/>
              </a:rPr>
              <a:t>(</a:t>
            </a:r>
            <a:r>
              <a:rPr lang="uk-UA" sz="2600" b="1" dirty="0" smtClean="0">
                <a:solidFill>
                  <a:srgbClr val="FF0000"/>
                </a:solidFill>
                <a:latin typeface="Times New Roman" pitchFamily="18" charset="0"/>
                <a:cs typeface="Times New Roman" pitchFamily="18" charset="0"/>
              </a:rPr>
              <a:t>20,69 </a:t>
            </a:r>
            <a:r>
              <a:rPr lang="uk-UA" sz="2600" b="1" dirty="0" smtClean="0">
                <a:solidFill>
                  <a:srgbClr val="FF0000"/>
                </a:solidFill>
                <a:latin typeface="Times New Roman" pitchFamily="18" charset="0"/>
                <a:cs typeface="Times New Roman" pitchFamily="18" charset="0"/>
              </a:rPr>
              <a:t>%)</a:t>
            </a:r>
            <a:r>
              <a:rPr lang="uk-UA" sz="2600" b="1" dirty="0" smtClean="0">
                <a:solidFill>
                  <a:srgbClr val="002060"/>
                </a:solidFill>
                <a:latin typeface="Times New Roman" pitchFamily="18" charset="0"/>
                <a:cs typeface="Times New Roman" pitchFamily="18" charset="0"/>
              </a:rPr>
              <a:t>;</a:t>
            </a:r>
          </a:p>
          <a:p>
            <a:r>
              <a:rPr lang="uk-UA" sz="2600" dirty="0" smtClean="0">
                <a:solidFill>
                  <a:srgbClr val="002060"/>
                </a:solidFill>
                <a:latin typeface="Times New Roman" pitchFamily="18" charset="0"/>
                <a:cs typeface="Times New Roman" pitchFamily="18" charset="0"/>
              </a:rPr>
              <a:t>Є фінансові втрати – </a:t>
            </a:r>
            <a:r>
              <a:rPr lang="uk-UA" sz="2600" b="1" dirty="0" smtClean="0">
                <a:solidFill>
                  <a:srgbClr val="FF0000"/>
                </a:solidFill>
                <a:latin typeface="Times New Roman" pitchFamily="18" charset="0"/>
                <a:cs typeface="Times New Roman" pitchFamily="18" charset="0"/>
              </a:rPr>
              <a:t>1445 </a:t>
            </a:r>
            <a:r>
              <a:rPr lang="uk-UA" sz="2600" b="1" dirty="0" smtClean="0">
                <a:solidFill>
                  <a:srgbClr val="FF0000"/>
                </a:solidFill>
                <a:latin typeface="Times New Roman" pitchFamily="18" charset="0"/>
                <a:cs typeface="Times New Roman" pitchFamily="18" charset="0"/>
              </a:rPr>
              <a:t>(</a:t>
            </a:r>
            <a:r>
              <a:rPr lang="uk-UA" sz="2600" b="1" dirty="0" smtClean="0">
                <a:solidFill>
                  <a:srgbClr val="FF0000"/>
                </a:solidFill>
                <a:latin typeface="Times New Roman" pitchFamily="18" charset="0"/>
                <a:cs typeface="Times New Roman" pitchFamily="18" charset="0"/>
              </a:rPr>
              <a:t>79,31 </a:t>
            </a:r>
            <a:r>
              <a:rPr lang="uk-UA" sz="2600" b="1" dirty="0" smtClean="0">
                <a:solidFill>
                  <a:srgbClr val="FF0000"/>
                </a:solidFill>
                <a:latin typeface="Times New Roman" pitchFamily="18" charset="0"/>
                <a:cs typeface="Times New Roman" pitchFamily="18" charset="0"/>
              </a:rPr>
              <a:t>%)</a:t>
            </a:r>
            <a:r>
              <a:rPr lang="uk-UA" sz="2600" b="1" dirty="0" smtClean="0">
                <a:solidFill>
                  <a:srgbClr val="002060"/>
                </a:solidFill>
                <a:latin typeface="Times New Roman" pitchFamily="18" charset="0"/>
                <a:cs typeface="Times New Roman" pitchFamily="18" charset="0"/>
              </a:rPr>
              <a:t>:</a:t>
            </a:r>
            <a:endParaRPr lang="uk-UA" sz="2600" dirty="0" smtClean="0">
              <a:solidFill>
                <a:srgbClr val="002060"/>
              </a:solidFill>
              <a:latin typeface="Times New Roman" pitchFamily="18" charset="0"/>
              <a:cs typeface="Times New Roman" pitchFamily="18" charset="0"/>
            </a:endParaRPr>
          </a:p>
          <a:p>
            <a:pPr lvl="2"/>
            <a:r>
              <a:rPr lang="uk-UA" dirty="0" smtClean="0">
                <a:solidFill>
                  <a:srgbClr val="002060"/>
                </a:solidFill>
                <a:latin typeface="Times New Roman" pitchFamily="18" charset="0"/>
                <a:cs typeface="Times New Roman" pitchFamily="18" charset="0"/>
              </a:rPr>
              <a:t>Штрафи ДФСУ за несвоєчасну реєстрацію податкових накладних – </a:t>
            </a:r>
            <a:r>
              <a:rPr lang="uk-UA" b="1" dirty="0" smtClean="0">
                <a:solidFill>
                  <a:srgbClr val="FF0000"/>
                </a:solidFill>
                <a:latin typeface="Times New Roman" pitchFamily="18" charset="0"/>
                <a:cs typeface="Times New Roman" pitchFamily="18" charset="0"/>
              </a:rPr>
              <a:t>180 (</a:t>
            </a:r>
            <a:r>
              <a:rPr lang="uk-UA" b="1" dirty="0" smtClean="0">
                <a:solidFill>
                  <a:srgbClr val="FF0000"/>
                </a:solidFill>
                <a:latin typeface="Times New Roman" pitchFamily="18" charset="0"/>
                <a:cs typeface="Times New Roman" pitchFamily="18" charset="0"/>
              </a:rPr>
              <a:t>9,88</a:t>
            </a:r>
            <a:r>
              <a:rPr lang="uk-UA" b="1" dirty="0" smtClean="0">
                <a:solidFill>
                  <a:srgbClr val="FF0000"/>
                </a:solidFill>
                <a:latin typeface="Times New Roman" pitchFamily="18" charset="0"/>
                <a:cs typeface="Times New Roman" pitchFamily="18" charset="0"/>
              </a:rPr>
              <a:t>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endParaRPr lang="uk-UA" sz="1800" dirty="0" smtClean="0">
              <a:solidFill>
                <a:srgbClr val="002060"/>
              </a:solidFill>
              <a:latin typeface="Times New Roman" pitchFamily="18" charset="0"/>
              <a:cs typeface="Times New Roman" pitchFamily="18" charset="0"/>
            </a:endParaRPr>
          </a:p>
          <a:p>
            <a:pPr lvl="2"/>
            <a:r>
              <a:rPr lang="uk-UA" dirty="0" smtClean="0">
                <a:solidFill>
                  <a:srgbClr val="002060"/>
                </a:solidFill>
                <a:latin typeface="Times New Roman" pitchFamily="18" charset="0"/>
                <a:cs typeface="Times New Roman" pitchFamily="18" charset="0"/>
              </a:rPr>
              <a:t>Штрафи, що стягуються покупцями за умовами договорів поставки за несвоєчасну реєстрацію для них наших податкових накладних, - </a:t>
            </a:r>
            <a:r>
              <a:rPr lang="uk-UA" b="1" dirty="0" smtClean="0">
                <a:solidFill>
                  <a:srgbClr val="FF0000"/>
                </a:solidFill>
                <a:latin typeface="Times New Roman" pitchFamily="18" charset="0"/>
                <a:cs typeface="Times New Roman" pitchFamily="18" charset="0"/>
              </a:rPr>
              <a:t>140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7,68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endParaRPr lang="uk-UA" sz="1800" dirty="0" smtClean="0">
              <a:solidFill>
                <a:srgbClr val="002060"/>
              </a:solidFill>
              <a:latin typeface="Times New Roman" pitchFamily="18" charset="0"/>
              <a:cs typeface="Times New Roman" pitchFamily="18" charset="0"/>
            </a:endParaRPr>
          </a:p>
          <a:p>
            <a:pPr lvl="2"/>
            <a:r>
              <a:rPr lang="uk-UA" dirty="0" smtClean="0">
                <a:solidFill>
                  <a:srgbClr val="002060"/>
                </a:solidFill>
                <a:latin typeface="Times New Roman" pitchFamily="18" charset="0"/>
                <a:cs typeface="Times New Roman" pitchFamily="18" charset="0"/>
              </a:rPr>
              <a:t>Втрати за рахунок порушення режиму реєстрації податкових накладних / розрахунків коригування нашими контрагентами – </a:t>
            </a:r>
            <a:r>
              <a:rPr lang="uk-UA" b="1" dirty="0" smtClean="0">
                <a:solidFill>
                  <a:srgbClr val="FF0000"/>
                </a:solidFill>
                <a:latin typeface="Times New Roman" pitchFamily="18" charset="0"/>
                <a:cs typeface="Times New Roman" pitchFamily="18" charset="0"/>
              </a:rPr>
              <a:t>754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41,38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endParaRPr lang="uk-UA" sz="1800" dirty="0" smtClean="0">
              <a:solidFill>
                <a:srgbClr val="002060"/>
              </a:solidFill>
              <a:latin typeface="Times New Roman" pitchFamily="18" charset="0"/>
              <a:cs typeface="Times New Roman" pitchFamily="18" charset="0"/>
            </a:endParaRPr>
          </a:p>
          <a:p>
            <a:pPr lvl="2"/>
            <a:r>
              <a:rPr lang="uk-UA" dirty="0" smtClean="0">
                <a:solidFill>
                  <a:srgbClr val="002060"/>
                </a:solidFill>
                <a:latin typeface="Times New Roman" pitchFamily="18" charset="0"/>
                <a:cs typeface="Times New Roman" pitchFamily="18" charset="0"/>
              </a:rPr>
              <a:t>Інше – </a:t>
            </a:r>
            <a:r>
              <a:rPr lang="uk-UA" b="1" dirty="0" smtClean="0">
                <a:solidFill>
                  <a:srgbClr val="FF0000"/>
                </a:solidFill>
                <a:latin typeface="Times New Roman" pitchFamily="18" charset="0"/>
                <a:cs typeface="Times New Roman" pitchFamily="18" charset="0"/>
              </a:rPr>
              <a:t>371 </a:t>
            </a:r>
            <a:r>
              <a:rPr lang="uk-UA" b="1" dirty="0" smtClean="0">
                <a:solidFill>
                  <a:srgbClr val="FF0000"/>
                </a:solidFill>
                <a:latin typeface="Times New Roman" pitchFamily="18" charset="0"/>
                <a:cs typeface="Times New Roman" pitchFamily="18" charset="0"/>
              </a:rPr>
              <a:t>(</a:t>
            </a:r>
            <a:r>
              <a:rPr lang="uk-UA" b="1" dirty="0" smtClean="0">
                <a:solidFill>
                  <a:srgbClr val="FF0000"/>
                </a:solidFill>
                <a:latin typeface="Times New Roman" pitchFamily="18" charset="0"/>
                <a:cs typeface="Times New Roman" pitchFamily="18" charset="0"/>
              </a:rPr>
              <a:t>20,36 </a:t>
            </a:r>
            <a:r>
              <a:rPr lang="uk-UA" b="1" dirty="0" smtClean="0">
                <a:solidFill>
                  <a:srgbClr val="FF0000"/>
                </a:solidFill>
                <a:latin typeface="Times New Roman" pitchFamily="18" charset="0"/>
                <a:cs typeface="Times New Roman" pitchFamily="18" charset="0"/>
              </a:rPr>
              <a:t>%)</a:t>
            </a:r>
            <a:r>
              <a:rPr lang="uk-UA" dirty="0" smtClean="0">
                <a:solidFill>
                  <a:srgbClr val="002060"/>
                </a:solidFill>
                <a:latin typeface="Times New Roman" pitchFamily="18" charset="0"/>
                <a:cs typeface="Times New Roman" pitchFamily="18" charset="0"/>
              </a:rPr>
              <a:t>.</a:t>
            </a:r>
            <a:endParaRPr lang="uk-UA" sz="1800" dirty="0" smtClean="0">
              <a:solidFill>
                <a:srgbClr val="002060"/>
              </a:solidFill>
              <a:latin typeface="Times New Roman" pitchFamily="18" charset="0"/>
              <a:cs typeface="Times New Roman" pitchFamily="18" charset="0"/>
            </a:endParaRPr>
          </a:p>
          <a:p>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404813"/>
          <a:ext cx="8229600" cy="59769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1128</TotalTime>
  <Words>2868</Words>
  <Application>Microsoft Office PowerPoint</Application>
  <PresentationFormat>Экран (4:3)</PresentationFormat>
  <Paragraphs>180</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 РЕЗУЛЬТАТИ ЗАПРОВАДЖЕННЯ СЕА ПДВ  (за наслідками тестового режиму)</vt:lpstr>
      <vt:lpstr>Кількість респондентів - 1822</vt:lpstr>
      <vt:lpstr>Слайд 3</vt:lpstr>
      <vt:lpstr>Запитання 1. Ваші трудовитрати на оформлення податкових накладних і перевірку отриманих від контрагента податкових накладних:</vt:lpstr>
      <vt:lpstr>Скільки часу додатково займає реєстрація кожної податкової накладної та перевірка отриманих податкових накладних від контрагента:</vt:lpstr>
      <vt:lpstr>Слайд 6</vt:lpstr>
      <vt:lpstr>Слайд 7</vt:lpstr>
      <vt:lpstr>Запитання 2. Фінансові втрати від введення нового порядку:</vt:lpstr>
      <vt:lpstr>Слайд 9</vt:lpstr>
      <vt:lpstr>Деталізація інших варіантів відповідей - 44:</vt:lpstr>
      <vt:lpstr>Слайд 11</vt:lpstr>
      <vt:lpstr>Слайд 12</vt:lpstr>
      <vt:lpstr>Запитання 3. Ваша оцінка, яка сума коштів з вашого обороту буде відволікатись з 1 липня на електронний рахунок з ПДВ за умови введення повної системи електронного адміністрування:</vt:lpstr>
      <vt:lpstr>Запитання 4. Чи плануєте ви прийняти будь-які контрзаходи:</vt:lpstr>
      <vt:lpstr>Слайд 15</vt:lpstr>
      <vt:lpstr>Деталізація інших заходів:</vt:lpstr>
      <vt:lpstr>Запитання 5. За вашою думкою, яких змін потребує система електронного адміністрування:</vt:lpstr>
      <vt:lpstr>Слайд 18</vt:lpstr>
      <vt:lpstr>Запитання 6. Які технічні труднощі ви відчували протягом тестового режиму:</vt:lpstr>
      <vt:lpstr>Деталізація інших проблем: </vt:lpstr>
      <vt:lpstr>Слайд 21</vt:lpstr>
      <vt:lpstr>Слайд 22</vt:lpstr>
      <vt:lpstr>Слайд 23</vt:lpstr>
      <vt:lpstr>Слайд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РЕЗУЛЬТАТИ ЗАПРОВАДЖЕННЯ СЕА ПДВ  (за наслідками тестового режиму)</dc:title>
  <dc:creator>Финклуб</dc:creator>
  <cp:lastModifiedBy>Финклуб</cp:lastModifiedBy>
  <cp:revision>115</cp:revision>
  <dcterms:created xsi:type="dcterms:W3CDTF">2015-06-21T13:55:58Z</dcterms:created>
  <dcterms:modified xsi:type="dcterms:W3CDTF">2015-06-24T01:36:56Z</dcterms:modified>
</cp:coreProperties>
</file>