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66" r:id="rId3"/>
    <p:sldId id="267" r:id="rId4"/>
    <p:sldId id="257" r:id="rId5"/>
    <p:sldId id="258" r:id="rId6"/>
    <p:sldId id="259" r:id="rId7"/>
    <p:sldId id="260" r:id="rId8"/>
    <p:sldId id="268" r:id="rId9"/>
    <p:sldId id="277" r:id="rId10"/>
    <p:sldId id="271" r:id="rId11"/>
    <p:sldId id="276" r:id="rId12"/>
    <p:sldId id="262" r:id="rId13"/>
    <p:sldId id="261" r:id="rId14"/>
    <p:sldId id="264" r:id="rId15"/>
    <p:sldId id="263" r:id="rId16"/>
    <p:sldId id="265" r:id="rId17"/>
    <p:sldId id="269" r:id="rId18"/>
    <p:sldId id="270" r:id="rId19"/>
    <p:sldId id="274" r:id="rId20"/>
    <p:sldId id="273" r:id="rId21"/>
    <p:sldId id="275" r:id="rId22"/>
    <p:sldId id="278" r:id="rId23"/>
    <p:sldId id="280" r:id="rId24"/>
    <p:sldId id="282" r:id="rId25"/>
    <p:sldId id="281" r:id="rId26"/>
    <p:sldId id="279" r:id="rId27"/>
    <p:sldId id="283"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5494D"/>
    <a:srgbClr val="FB798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24" autoAdjust="0"/>
  </p:normalViewPr>
  <p:slideViewPr>
    <p:cSldViewPr>
      <p:cViewPr varScale="1">
        <p:scale>
          <a:sx n="86" d="100"/>
          <a:sy n="86" d="100"/>
        </p:scale>
        <p:origin x="-1464" y="-90"/>
      </p:cViewPr>
      <p:guideLst>
        <p:guide orient="horz" pos="2160"/>
        <p:guide pos="2880"/>
      </p:guideLst>
    </p:cSldViewPr>
  </p:slideViewPr>
  <p:outlineViewPr>
    <p:cViewPr>
      <p:scale>
        <a:sx n="33" d="100"/>
        <a:sy n="33" d="100"/>
      </p:scale>
      <p:origin x="0" y="7688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Office_Excel8.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barChart>
        <c:barDir val="col"/>
        <c:grouping val="clustered"/>
        <c:ser>
          <c:idx val="0"/>
          <c:order val="0"/>
          <c:tx>
            <c:strRef>
              <c:f>Лист1!$B$1</c:f>
              <c:strCache>
                <c:ptCount val="1"/>
                <c:pt idx="0">
                  <c:v>Населення </c:v>
                </c:pt>
              </c:strCache>
            </c:strRef>
          </c:tx>
          <c:dLbls>
            <c:txPr>
              <a:bodyPr/>
              <a:lstStyle/>
              <a:p>
                <a:pPr>
                  <a:defRPr lang="uk-UA"/>
                </a:pPr>
                <a:endParaRPr lang="ru-RU"/>
              </a:p>
            </c:txPr>
            <c:showVal val="1"/>
          </c:dLbls>
          <c:cat>
            <c:strRef>
              <c:f>Лист1!$A$2:$A$5</c:f>
              <c:strCache>
                <c:ptCount val="4"/>
                <c:pt idx="0">
                  <c:v>Польща</c:v>
                </c:pt>
                <c:pt idx="1">
                  <c:v>Франція</c:v>
                </c:pt>
                <c:pt idx="2">
                  <c:v>Угорщина</c:v>
                </c:pt>
                <c:pt idx="3">
                  <c:v>Україна</c:v>
                </c:pt>
              </c:strCache>
            </c:strRef>
          </c:cat>
          <c:val>
            <c:numRef>
              <c:f>Лист1!$B$2:$B$5</c:f>
              <c:numCache>
                <c:formatCode>General</c:formatCode>
                <c:ptCount val="4"/>
                <c:pt idx="0">
                  <c:v>38.5</c:v>
                </c:pt>
                <c:pt idx="1">
                  <c:v>60.9</c:v>
                </c:pt>
                <c:pt idx="2">
                  <c:v>10</c:v>
                </c:pt>
                <c:pt idx="3">
                  <c:v>43</c:v>
                </c:pt>
              </c:numCache>
            </c:numRef>
          </c:val>
        </c:ser>
        <c:ser>
          <c:idx val="1"/>
          <c:order val="1"/>
          <c:tx>
            <c:strRef>
              <c:f>Лист1!$C$1</c:f>
              <c:strCache>
                <c:ptCount val="1"/>
                <c:pt idx="0">
                  <c:v>Кількість митників</c:v>
                </c:pt>
              </c:strCache>
            </c:strRef>
          </c:tx>
          <c:spPr>
            <a:solidFill>
              <a:srgbClr val="FFFF00"/>
            </a:solidFill>
          </c:spPr>
          <c:dLbls>
            <c:txPr>
              <a:bodyPr/>
              <a:lstStyle/>
              <a:p>
                <a:pPr>
                  <a:defRPr lang="uk-UA"/>
                </a:pPr>
                <a:endParaRPr lang="ru-RU"/>
              </a:p>
            </c:txPr>
            <c:showVal val="1"/>
          </c:dLbls>
          <c:cat>
            <c:strRef>
              <c:f>Лист1!$A$2:$A$5</c:f>
              <c:strCache>
                <c:ptCount val="4"/>
                <c:pt idx="0">
                  <c:v>Польща</c:v>
                </c:pt>
                <c:pt idx="1">
                  <c:v>Франція</c:v>
                </c:pt>
                <c:pt idx="2">
                  <c:v>Угорщина</c:v>
                </c:pt>
                <c:pt idx="3">
                  <c:v>Україна</c:v>
                </c:pt>
              </c:strCache>
            </c:strRef>
          </c:cat>
          <c:val>
            <c:numRef>
              <c:f>Лист1!$C$2:$C$5</c:f>
              <c:numCache>
                <c:formatCode>General</c:formatCode>
                <c:ptCount val="4"/>
                <c:pt idx="0">
                  <c:v>14.6</c:v>
                </c:pt>
                <c:pt idx="1">
                  <c:v>18.3</c:v>
                </c:pt>
                <c:pt idx="2">
                  <c:v>5.9</c:v>
                </c:pt>
                <c:pt idx="3">
                  <c:v>11.2</c:v>
                </c:pt>
              </c:numCache>
            </c:numRef>
          </c:val>
        </c:ser>
        <c:axId val="62993920"/>
        <c:axId val="62995456"/>
      </c:barChart>
      <c:catAx>
        <c:axId val="62993920"/>
        <c:scaling>
          <c:orientation val="minMax"/>
        </c:scaling>
        <c:axPos val="b"/>
        <c:tickLblPos val="nextTo"/>
        <c:txPr>
          <a:bodyPr/>
          <a:lstStyle/>
          <a:p>
            <a:pPr>
              <a:defRPr lang="uk-UA"/>
            </a:pPr>
            <a:endParaRPr lang="ru-RU"/>
          </a:p>
        </c:txPr>
        <c:crossAx val="62995456"/>
        <c:crosses val="autoZero"/>
        <c:auto val="1"/>
        <c:lblAlgn val="ctr"/>
        <c:lblOffset val="100"/>
      </c:catAx>
      <c:valAx>
        <c:axId val="62995456"/>
        <c:scaling>
          <c:orientation val="minMax"/>
        </c:scaling>
        <c:axPos val="l"/>
        <c:majorGridlines/>
        <c:numFmt formatCode="General" sourceLinked="1"/>
        <c:tickLblPos val="nextTo"/>
        <c:txPr>
          <a:bodyPr/>
          <a:lstStyle/>
          <a:p>
            <a:pPr>
              <a:defRPr lang="uk-UA"/>
            </a:pPr>
            <a:endParaRPr lang="ru-RU"/>
          </a:p>
        </c:txPr>
        <c:crossAx val="62993920"/>
        <c:crosses val="autoZero"/>
        <c:crossBetween val="between"/>
      </c:valAx>
    </c:plotArea>
    <c:legend>
      <c:legendPos val="r"/>
      <c:layout/>
      <c:txPr>
        <a:bodyPr/>
        <a:lstStyle/>
        <a:p>
          <a:pPr>
            <a:defRPr lang="uk-UA"/>
          </a:pPr>
          <a:endParaRPr lang="ru-RU"/>
        </a:p>
      </c:txPr>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0.10536630577427822"/>
          <c:y val="3.2297568788653218E-2"/>
          <c:w val="0.72884727690288886"/>
          <c:h val="0.83571455023515961"/>
        </c:manualLayout>
      </c:layout>
      <c:barChart>
        <c:barDir val="col"/>
        <c:grouping val="clustered"/>
        <c:ser>
          <c:idx val="0"/>
          <c:order val="0"/>
          <c:tx>
            <c:strRef>
              <c:f>Лист1!$B$1</c:f>
              <c:strCache>
                <c:ptCount val="1"/>
                <c:pt idx="0">
                  <c:v>план</c:v>
                </c:pt>
              </c:strCache>
            </c:strRef>
          </c:tx>
          <c:dLbls>
            <c:txPr>
              <a:bodyPr/>
              <a:lstStyle/>
              <a:p>
                <a:pPr>
                  <a:defRPr lang="uk-UA" baseline="0">
                    <a:solidFill>
                      <a:schemeClr val="tx2"/>
                    </a:solidFill>
                  </a:defRPr>
                </a:pPr>
                <a:endParaRPr lang="ru-RU"/>
              </a:p>
            </c:txPr>
            <c:showVal val="1"/>
          </c:dLbls>
          <c:cat>
            <c:strRef>
              <c:f>Лист1!$A$2:$A$3</c:f>
              <c:strCache>
                <c:ptCount val="2"/>
                <c:pt idx="0">
                  <c:v>2014  рік</c:v>
                </c:pt>
                <c:pt idx="1">
                  <c:v>Січень-лютий 2015 р.</c:v>
                </c:pt>
              </c:strCache>
            </c:strRef>
          </c:cat>
          <c:val>
            <c:numRef>
              <c:f>Лист1!$B$2:$B$3</c:f>
              <c:numCache>
                <c:formatCode>General</c:formatCode>
                <c:ptCount val="2"/>
                <c:pt idx="0">
                  <c:v>334.8</c:v>
                </c:pt>
                <c:pt idx="1">
                  <c:v>54.6</c:v>
                </c:pt>
              </c:numCache>
            </c:numRef>
          </c:val>
        </c:ser>
        <c:ser>
          <c:idx val="1"/>
          <c:order val="1"/>
          <c:tx>
            <c:strRef>
              <c:f>Лист1!$C$1</c:f>
              <c:strCache>
                <c:ptCount val="1"/>
                <c:pt idx="0">
                  <c:v>факт</c:v>
                </c:pt>
              </c:strCache>
            </c:strRef>
          </c:tx>
          <c:spPr>
            <a:solidFill>
              <a:srgbClr val="FFFF00"/>
            </a:solidFill>
          </c:spPr>
          <c:dLbls>
            <c:txPr>
              <a:bodyPr/>
              <a:lstStyle/>
              <a:p>
                <a:pPr>
                  <a:defRPr lang="uk-UA" baseline="0">
                    <a:solidFill>
                      <a:schemeClr val="tx2"/>
                    </a:solidFill>
                  </a:defRPr>
                </a:pPr>
                <a:endParaRPr lang="ru-RU"/>
              </a:p>
            </c:txPr>
            <c:showVal val="1"/>
          </c:dLbls>
          <c:cat>
            <c:strRef>
              <c:f>Лист1!$A$2:$A$3</c:f>
              <c:strCache>
                <c:ptCount val="2"/>
                <c:pt idx="0">
                  <c:v>2014  рік</c:v>
                </c:pt>
                <c:pt idx="1">
                  <c:v>Січень-лютий 2015 р.</c:v>
                </c:pt>
              </c:strCache>
            </c:strRef>
          </c:cat>
          <c:val>
            <c:numRef>
              <c:f>Лист1!$C$2:$C$3</c:f>
              <c:numCache>
                <c:formatCode>General</c:formatCode>
                <c:ptCount val="2"/>
                <c:pt idx="0">
                  <c:v>315.10000000000002</c:v>
                </c:pt>
                <c:pt idx="1">
                  <c:v>58.7</c:v>
                </c:pt>
              </c:numCache>
            </c:numRef>
          </c:val>
        </c:ser>
        <c:gapWidth val="154"/>
        <c:axId val="73274496"/>
        <c:axId val="73276032"/>
      </c:barChart>
      <c:catAx>
        <c:axId val="73274496"/>
        <c:scaling>
          <c:orientation val="minMax"/>
        </c:scaling>
        <c:axPos val="b"/>
        <c:tickLblPos val="nextTo"/>
        <c:txPr>
          <a:bodyPr/>
          <a:lstStyle/>
          <a:p>
            <a:pPr>
              <a:defRPr lang="uk-UA" baseline="0">
                <a:solidFill>
                  <a:schemeClr val="tx2"/>
                </a:solidFill>
              </a:defRPr>
            </a:pPr>
            <a:endParaRPr lang="ru-RU"/>
          </a:p>
        </c:txPr>
        <c:crossAx val="73276032"/>
        <c:crossesAt val="0"/>
        <c:auto val="1"/>
        <c:lblAlgn val="ctr"/>
        <c:lblOffset val="100"/>
      </c:catAx>
      <c:valAx>
        <c:axId val="73276032"/>
        <c:scaling>
          <c:orientation val="minMax"/>
        </c:scaling>
        <c:axPos val="l"/>
        <c:majorGridlines/>
        <c:numFmt formatCode="General" sourceLinked="1"/>
        <c:tickLblPos val="nextTo"/>
        <c:txPr>
          <a:bodyPr/>
          <a:lstStyle/>
          <a:p>
            <a:pPr>
              <a:defRPr lang="uk-UA" baseline="0">
                <a:solidFill>
                  <a:schemeClr val="tx2"/>
                </a:solidFill>
              </a:defRPr>
            </a:pPr>
            <a:endParaRPr lang="ru-RU"/>
          </a:p>
        </c:txPr>
        <c:crossAx val="73274496"/>
        <c:crosses val="autoZero"/>
        <c:crossBetween val="between"/>
      </c:valAx>
    </c:plotArea>
    <c:legend>
      <c:legendPos val="r"/>
      <c:layout/>
      <c:txPr>
        <a:bodyPr/>
        <a:lstStyle/>
        <a:p>
          <a:pPr>
            <a:defRPr lang="uk-UA" baseline="0">
              <a:solidFill>
                <a:schemeClr val="tx2"/>
              </a:solidFill>
            </a:defRPr>
          </a:pPr>
          <a:endParaRPr lang="ru-RU"/>
        </a:p>
      </c:txPr>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plotArea>
      <c:layout/>
      <c:barChart>
        <c:barDir val="col"/>
        <c:grouping val="clustered"/>
        <c:ser>
          <c:idx val="0"/>
          <c:order val="0"/>
          <c:tx>
            <c:strRef>
              <c:f>Лист1!$B$1</c:f>
              <c:strCache>
                <c:ptCount val="1"/>
                <c:pt idx="0">
                  <c:v>план</c:v>
                </c:pt>
              </c:strCache>
            </c:strRef>
          </c:tx>
          <c:dLbls>
            <c:numFmt formatCode="#,##0.0" sourceLinked="0"/>
            <c:txPr>
              <a:bodyPr/>
              <a:lstStyle/>
              <a:p>
                <a:pPr>
                  <a:defRPr lang="uk-UA" baseline="0">
                    <a:solidFill>
                      <a:schemeClr val="tx2"/>
                    </a:solidFill>
                  </a:defRPr>
                </a:pPr>
                <a:endParaRPr lang="ru-RU"/>
              </a:p>
            </c:txPr>
            <c:showVal val="1"/>
          </c:dLbls>
          <c:cat>
            <c:strRef>
              <c:f>Лист1!$A$2:$A$3</c:f>
              <c:strCache>
                <c:ptCount val="2"/>
                <c:pt idx="0">
                  <c:v>2014  рік</c:v>
                </c:pt>
                <c:pt idx="1">
                  <c:v>Січень-лютий 2015 р.</c:v>
                </c:pt>
              </c:strCache>
            </c:strRef>
          </c:cat>
          <c:val>
            <c:numRef>
              <c:f>Лист1!$B$2:$B$3</c:f>
              <c:numCache>
                <c:formatCode>#,##0.00</c:formatCode>
                <c:ptCount val="2"/>
                <c:pt idx="0" formatCode="General">
                  <c:v>51.6</c:v>
                </c:pt>
                <c:pt idx="1">
                  <c:v>9.1</c:v>
                </c:pt>
              </c:numCache>
            </c:numRef>
          </c:val>
        </c:ser>
        <c:ser>
          <c:idx val="1"/>
          <c:order val="1"/>
          <c:tx>
            <c:strRef>
              <c:f>Лист1!$C$1</c:f>
              <c:strCache>
                <c:ptCount val="1"/>
                <c:pt idx="0">
                  <c:v>факт</c:v>
                </c:pt>
              </c:strCache>
            </c:strRef>
          </c:tx>
          <c:spPr>
            <a:solidFill>
              <a:srgbClr val="FFFF00"/>
            </a:solidFill>
          </c:spPr>
          <c:dLbls>
            <c:numFmt formatCode="#,##0.0" sourceLinked="0"/>
            <c:txPr>
              <a:bodyPr/>
              <a:lstStyle/>
              <a:p>
                <a:pPr>
                  <a:defRPr lang="uk-UA" baseline="0">
                    <a:solidFill>
                      <a:schemeClr val="tx2"/>
                    </a:solidFill>
                  </a:defRPr>
                </a:pPr>
                <a:endParaRPr lang="ru-RU"/>
              </a:p>
            </c:txPr>
            <c:showVal val="1"/>
          </c:dLbls>
          <c:cat>
            <c:strRef>
              <c:f>Лист1!$A$2:$A$3</c:f>
              <c:strCache>
                <c:ptCount val="2"/>
                <c:pt idx="0">
                  <c:v>2014  рік</c:v>
                </c:pt>
                <c:pt idx="1">
                  <c:v>Січень-лютий 2015 р.</c:v>
                </c:pt>
              </c:strCache>
            </c:strRef>
          </c:cat>
          <c:val>
            <c:numRef>
              <c:f>Лист1!$C$2:$C$3</c:f>
              <c:numCache>
                <c:formatCode>#,##0.00</c:formatCode>
                <c:ptCount val="2"/>
                <c:pt idx="0">
                  <c:v>43.3</c:v>
                </c:pt>
                <c:pt idx="1">
                  <c:v>9.1</c:v>
                </c:pt>
              </c:numCache>
            </c:numRef>
          </c:val>
        </c:ser>
        <c:gapWidth val="154"/>
        <c:axId val="88917504"/>
        <c:axId val="88919040"/>
      </c:barChart>
      <c:catAx>
        <c:axId val="88917504"/>
        <c:scaling>
          <c:orientation val="minMax"/>
        </c:scaling>
        <c:axPos val="b"/>
        <c:tickLblPos val="nextTo"/>
        <c:txPr>
          <a:bodyPr/>
          <a:lstStyle/>
          <a:p>
            <a:pPr>
              <a:defRPr lang="uk-UA" baseline="0">
                <a:solidFill>
                  <a:schemeClr val="tx2"/>
                </a:solidFill>
              </a:defRPr>
            </a:pPr>
            <a:endParaRPr lang="ru-RU"/>
          </a:p>
        </c:txPr>
        <c:crossAx val="88919040"/>
        <c:crossesAt val="0"/>
        <c:auto val="1"/>
        <c:lblAlgn val="ctr"/>
        <c:lblOffset val="100"/>
      </c:catAx>
      <c:valAx>
        <c:axId val="88919040"/>
        <c:scaling>
          <c:orientation val="minMax"/>
        </c:scaling>
        <c:axPos val="l"/>
        <c:majorGridlines/>
        <c:numFmt formatCode="General" sourceLinked="1"/>
        <c:tickLblPos val="nextTo"/>
        <c:txPr>
          <a:bodyPr/>
          <a:lstStyle/>
          <a:p>
            <a:pPr>
              <a:defRPr lang="uk-UA" baseline="0">
                <a:solidFill>
                  <a:schemeClr val="tx2"/>
                </a:solidFill>
              </a:defRPr>
            </a:pPr>
            <a:endParaRPr lang="ru-RU"/>
          </a:p>
        </c:txPr>
        <c:crossAx val="88917504"/>
        <c:crosses val="autoZero"/>
        <c:crossBetween val="between"/>
      </c:valAx>
    </c:plotArea>
    <c:legend>
      <c:legendPos val="r"/>
      <c:layout/>
      <c:txPr>
        <a:bodyPr/>
        <a:lstStyle/>
        <a:p>
          <a:pPr>
            <a:defRPr lang="uk-UA" baseline="0">
              <a:solidFill>
                <a:schemeClr val="tx2"/>
              </a:solidFill>
              <a:latin typeface="Times New Roman" pitchFamily="18" charset="0"/>
            </a:defRPr>
          </a:pPr>
          <a:endParaRPr lang="ru-RU"/>
        </a:p>
      </c:txPr>
    </c:legend>
    <c:plotVisOnly val="1"/>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stacked"/>
        <c:ser>
          <c:idx val="0"/>
          <c:order val="0"/>
          <c:tx>
            <c:strRef>
              <c:f>Лист1!$B$1</c:f>
              <c:strCache>
                <c:ptCount val="1"/>
                <c:pt idx="0">
                  <c:v>січень-лютий 2014 факт</c:v>
                </c:pt>
              </c:strCache>
            </c:strRef>
          </c:tx>
          <c:spPr>
            <a:solidFill>
              <a:srgbClr val="92D050"/>
            </a:solidFill>
          </c:spPr>
          <c:dLbls>
            <c:dLbl>
              <c:idx val="3"/>
              <c:numFmt formatCode="#,##0.0" sourceLinked="0"/>
              <c:spPr>
                <a:noFill/>
              </c:spPr>
              <c:txPr>
                <a:bodyPr anchor="t" anchorCtr="0"/>
                <a:lstStyle/>
                <a:p>
                  <a:pPr>
                    <a:defRPr lang="uk-UA" baseline="0">
                      <a:solidFill>
                        <a:schemeClr val="tx1"/>
                      </a:solidFill>
                    </a:defRPr>
                  </a:pPr>
                  <a:endParaRPr lang="ru-RU"/>
                </a:p>
              </c:txPr>
            </c:dLbl>
            <c:numFmt formatCode="#,##0.0" sourceLinked="0"/>
            <c:txPr>
              <a:bodyPr anchor="t" anchorCtr="0"/>
              <a:lstStyle/>
              <a:p>
                <a:pPr>
                  <a:defRPr lang="uk-UA" baseline="0">
                    <a:solidFill>
                      <a:schemeClr val="tx1"/>
                    </a:solidFill>
                  </a:defRPr>
                </a:pPr>
                <a:endParaRPr lang="ru-RU"/>
              </a:p>
            </c:txPr>
            <c:showVal val="1"/>
          </c:dLbls>
          <c:cat>
            <c:strRef>
              <c:f>Лист1!$A$2:$A$8</c:f>
              <c:strCache>
                <c:ptCount val="7"/>
                <c:pt idx="0">
                  <c:v>ПДФО</c:v>
                </c:pt>
                <c:pt idx="1">
                  <c:v>Податок на прибуток</c:v>
                </c:pt>
                <c:pt idx="2">
                  <c:v>Рентна плата за надра</c:v>
                </c:pt>
                <c:pt idx="3">
                  <c:v>ПДВ збір</c:v>
                </c:pt>
                <c:pt idx="4">
                  <c:v>ПДВ сальдо</c:v>
                </c:pt>
                <c:pt idx="5">
                  <c:v>Акциз вітч.</c:v>
                </c:pt>
                <c:pt idx="6">
                  <c:v>Акциз імп.</c:v>
                </c:pt>
              </c:strCache>
            </c:strRef>
          </c:cat>
          <c:val>
            <c:numRef>
              <c:f>Лист1!$B$2:$B$8</c:f>
              <c:numCache>
                <c:formatCode>General</c:formatCode>
                <c:ptCount val="7"/>
                <c:pt idx="0">
                  <c:v>1.1000000000000001</c:v>
                </c:pt>
                <c:pt idx="1">
                  <c:v>7.6</c:v>
                </c:pt>
                <c:pt idx="2">
                  <c:v>2.2999999999999998</c:v>
                </c:pt>
                <c:pt idx="3">
                  <c:v>13.5</c:v>
                </c:pt>
                <c:pt idx="4">
                  <c:v>6.8</c:v>
                </c:pt>
                <c:pt idx="5">
                  <c:v>4.4000000000000004</c:v>
                </c:pt>
                <c:pt idx="6">
                  <c:v>0.5</c:v>
                </c:pt>
              </c:numCache>
            </c:numRef>
          </c:val>
        </c:ser>
        <c:ser>
          <c:idx val="1"/>
          <c:order val="1"/>
          <c:tx>
            <c:strRef>
              <c:f>Лист1!$C$1</c:f>
              <c:strCache>
                <c:ptCount val="1"/>
                <c:pt idx="0">
                  <c:v>січень-лютий 2015 розпис</c:v>
                </c:pt>
              </c:strCache>
            </c:strRef>
          </c:tx>
          <c:spPr>
            <a:solidFill>
              <a:srgbClr val="FFFF00"/>
            </a:solidFill>
          </c:spPr>
          <c:dLbls>
            <c:txPr>
              <a:bodyPr/>
              <a:lstStyle/>
              <a:p>
                <a:pPr>
                  <a:defRPr lang="uk-UA"/>
                </a:pPr>
                <a:endParaRPr lang="ru-RU"/>
              </a:p>
            </c:txPr>
            <c:showVal val="1"/>
          </c:dLbls>
          <c:cat>
            <c:strRef>
              <c:f>Лист1!$A$2:$A$8</c:f>
              <c:strCache>
                <c:ptCount val="7"/>
                <c:pt idx="0">
                  <c:v>ПДФО</c:v>
                </c:pt>
                <c:pt idx="1">
                  <c:v>Податок на прибуток</c:v>
                </c:pt>
                <c:pt idx="2">
                  <c:v>Рентна плата за надра</c:v>
                </c:pt>
                <c:pt idx="3">
                  <c:v>ПДВ збір</c:v>
                </c:pt>
                <c:pt idx="4">
                  <c:v>ПДВ сальдо</c:v>
                </c:pt>
                <c:pt idx="5">
                  <c:v>Акциз вітч.</c:v>
                </c:pt>
                <c:pt idx="6">
                  <c:v>Акциз імп.</c:v>
                </c:pt>
              </c:strCache>
            </c:strRef>
          </c:cat>
          <c:val>
            <c:numRef>
              <c:f>Лист1!$C$2:$C$8</c:f>
              <c:numCache>
                <c:formatCode>General</c:formatCode>
                <c:ptCount val="7"/>
                <c:pt idx="0">
                  <c:v>5.9</c:v>
                </c:pt>
                <c:pt idx="1">
                  <c:v>4.9000000000000004</c:v>
                </c:pt>
                <c:pt idx="2">
                  <c:v>3.6</c:v>
                </c:pt>
                <c:pt idx="3">
                  <c:v>12.6</c:v>
                </c:pt>
                <c:pt idx="4">
                  <c:v>3.5</c:v>
                </c:pt>
                <c:pt idx="5">
                  <c:v>5.2</c:v>
                </c:pt>
                <c:pt idx="6">
                  <c:v>0.5</c:v>
                </c:pt>
              </c:numCache>
            </c:numRef>
          </c:val>
        </c:ser>
        <c:ser>
          <c:idx val="2"/>
          <c:order val="2"/>
          <c:tx>
            <c:strRef>
              <c:f>Лист1!$D$1</c:f>
              <c:strCache>
                <c:ptCount val="1"/>
                <c:pt idx="0">
                  <c:v>січень-лютий 2015 факт</c:v>
                </c:pt>
              </c:strCache>
            </c:strRef>
          </c:tx>
          <c:spPr>
            <a:solidFill>
              <a:schemeClr val="tx2">
                <a:lumMod val="60000"/>
                <a:lumOff val="40000"/>
              </a:schemeClr>
            </a:solidFill>
          </c:spPr>
          <c:dLbls>
            <c:txPr>
              <a:bodyPr/>
              <a:lstStyle/>
              <a:p>
                <a:pPr>
                  <a:defRPr lang="uk-UA"/>
                </a:pPr>
                <a:endParaRPr lang="ru-RU"/>
              </a:p>
            </c:txPr>
            <c:showVal val="1"/>
          </c:dLbls>
          <c:cat>
            <c:strRef>
              <c:f>Лист1!$A$2:$A$8</c:f>
              <c:strCache>
                <c:ptCount val="7"/>
                <c:pt idx="0">
                  <c:v>ПДФО</c:v>
                </c:pt>
                <c:pt idx="1">
                  <c:v>Податок на прибуток</c:v>
                </c:pt>
                <c:pt idx="2">
                  <c:v>Рентна плата за надра</c:v>
                </c:pt>
                <c:pt idx="3">
                  <c:v>ПДВ збір</c:v>
                </c:pt>
                <c:pt idx="4">
                  <c:v>ПДВ сальдо</c:v>
                </c:pt>
                <c:pt idx="5">
                  <c:v>Акциз вітч.</c:v>
                </c:pt>
                <c:pt idx="6">
                  <c:v>Акциз імп.</c:v>
                </c:pt>
              </c:strCache>
            </c:strRef>
          </c:cat>
          <c:val>
            <c:numRef>
              <c:f>Лист1!$D$2:$D$8</c:f>
              <c:numCache>
                <c:formatCode>General</c:formatCode>
                <c:ptCount val="7"/>
                <c:pt idx="0">
                  <c:v>5.9</c:v>
                </c:pt>
                <c:pt idx="1">
                  <c:v>4.8</c:v>
                </c:pt>
                <c:pt idx="2">
                  <c:v>2.2999999999999998</c:v>
                </c:pt>
                <c:pt idx="3">
                  <c:v>14.8</c:v>
                </c:pt>
                <c:pt idx="4">
                  <c:v>5.7</c:v>
                </c:pt>
                <c:pt idx="5">
                  <c:v>4.7</c:v>
                </c:pt>
                <c:pt idx="6">
                  <c:v>0.30000000000000032</c:v>
                </c:pt>
              </c:numCache>
            </c:numRef>
          </c:val>
        </c:ser>
        <c:shape val="box"/>
        <c:axId val="89346048"/>
        <c:axId val="89347584"/>
        <c:axId val="0"/>
      </c:bar3DChart>
      <c:catAx>
        <c:axId val="89346048"/>
        <c:scaling>
          <c:orientation val="minMax"/>
        </c:scaling>
        <c:axPos val="b"/>
        <c:tickLblPos val="nextTo"/>
        <c:txPr>
          <a:bodyPr/>
          <a:lstStyle/>
          <a:p>
            <a:pPr>
              <a:defRPr lang="uk-UA" sz="1400" b="1" i="0" baseline="0">
                <a:solidFill>
                  <a:schemeClr val="tx2">
                    <a:lumMod val="75000"/>
                  </a:schemeClr>
                </a:solidFill>
                <a:latin typeface="Times New Roman" pitchFamily="18" charset="0"/>
              </a:defRPr>
            </a:pPr>
            <a:endParaRPr lang="ru-RU"/>
          </a:p>
        </c:txPr>
        <c:crossAx val="89347584"/>
        <c:crosses val="autoZero"/>
        <c:auto val="1"/>
        <c:lblAlgn val="ctr"/>
        <c:lblOffset val="100"/>
      </c:catAx>
      <c:valAx>
        <c:axId val="89347584"/>
        <c:scaling>
          <c:orientation val="minMax"/>
        </c:scaling>
        <c:axPos val="l"/>
        <c:majorGridlines/>
        <c:numFmt formatCode="General" sourceLinked="1"/>
        <c:tickLblPos val="nextTo"/>
        <c:txPr>
          <a:bodyPr/>
          <a:lstStyle/>
          <a:p>
            <a:pPr>
              <a:defRPr lang="uk-UA"/>
            </a:pPr>
            <a:endParaRPr lang="ru-RU"/>
          </a:p>
        </c:txPr>
        <c:crossAx val="89346048"/>
        <c:crosses val="autoZero"/>
        <c:crossBetween val="between"/>
      </c:valAx>
    </c:plotArea>
    <c:legend>
      <c:legendPos val="r"/>
      <c:layout/>
      <c:txPr>
        <a:bodyPr/>
        <a:lstStyle/>
        <a:p>
          <a:pPr>
            <a:defRPr lang="uk-UA" baseline="0">
              <a:solidFill>
                <a:schemeClr val="tx2"/>
              </a:solidFill>
              <a:latin typeface="Times New Roman" pitchFamily="18" charset="0"/>
              <a:cs typeface="Times New Roman" pitchFamily="18" charset="0"/>
            </a:defRPr>
          </a:pPr>
          <a:endParaRPr lang="ru-RU"/>
        </a:p>
      </c:txPr>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6.7584085484754558E-2"/>
          <c:y val="5.9283397330277703E-2"/>
          <c:w val="0.60522046879848701"/>
          <c:h val="0.67232289334989515"/>
        </c:manualLayout>
      </c:layout>
      <c:lineChart>
        <c:grouping val="stacked"/>
        <c:ser>
          <c:idx val="0"/>
          <c:order val="0"/>
          <c:tx>
            <c:strRef>
              <c:f>Лист1!$B$1</c:f>
              <c:strCache>
                <c:ptCount val="1"/>
                <c:pt idx="0">
                  <c:v>надміру сплачені податки і збори</c:v>
                </c:pt>
              </c:strCache>
            </c:strRef>
          </c:tx>
          <c:spPr>
            <a:ln>
              <a:solidFill>
                <a:srgbClr val="00B050"/>
              </a:solidFill>
            </a:ln>
          </c:spPr>
          <c:marker>
            <c:spPr>
              <a:solidFill>
                <a:srgbClr val="00B050"/>
              </a:solidFill>
              <a:ln>
                <a:solidFill>
                  <a:srgbClr val="00B050"/>
                </a:solidFill>
              </a:ln>
            </c:spPr>
          </c:marker>
          <c:dLbls>
            <c:dLbl>
              <c:idx val="0"/>
              <c:layout>
                <c:manualLayout>
                  <c:x val="-1.9765643855663553E-2"/>
                  <c:y val="2.239610060963244E-2"/>
                </c:manualLayout>
              </c:layout>
              <c:showVal val="1"/>
            </c:dLbl>
            <c:dLbl>
              <c:idx val="3"/>
              <c:layout/>
              <c:showVal val="1"/>
            </c:dLbl>
            <c:dLbl>
              <c:idx val="5"/>
              <c:layout/>
              <c:showVal val="1"/>
            </c:dLbl>
            <c:dLbl>
              <c:idx val="14"/>
              <c:layout/>
              <c:showVal val="1"/>
            </c:dLbl>
            <c:delete val="1"/>
          </c:dLbls>
          <c:cat>
            <c:numRef>
              <c:f>Лист1!$A$2:$A$16</c:f>
              <c:numCache>
                <c:formatCode>dd/mm/yyyy</c:formatCode>
                <c:ptCount val="15"/>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numCache>
            </c:numRef>
          </c:cat>
          <c:val>
            <c:numRef>
              <c:f>Лист1!$B$2:$B$16</c:f>
              <c:numCache>
                <c:formatCode>General</c:formatCode>
                <c:ptCount val="15"/>
                <c:pt idx="0">
                  <c:v>13.1</c:v>
                </c:pt>
                <c:pt idx="1">
                  <c:v>13.3</c:v>
                </c:pt>
                <c:pt idx="2">
                  <c:v>13.4</c:v>
                </c:pt>
                <c:pt idx="3">
                  <c:v>22.8</c:v>
                </c:pt>
                <c:pt idx="4">
                  <c:v>25.3</c:v>
                </c:pt>
                <c:pt idx="5">
                  <c:v>26.2</c:v>
                </c:pt>
                <c:pt idx="6">
                  <c:v>23.9</c:v>
                </c:pt>
                <c:pt idx="7">
                  <c:v>22.6</c:v>
                </c:pt>
                <c:pt idx="8">
                  <c:v>24</c:v>
                </c:pt>
                <c:pt idx="9">
                  <c:v>23.3</c:v>
                </c:pt>
                <c:pt idx="10">
                  <c:v>22</c:v>
                </c:pt>
                <c:pt idx="11">
                  <c:v>21.1</c:v>
                </c:pt>
                <c:pt idx="12">
                  <c:v>20.8</c:v>
                </c:pt>
                <c:pt idx="13">
                  <c:v>19.7</c:v>
                </c:pt>
                <c:pt idx="14">
                  <c:v>18.600000000000001</c:v>
                </c:pt>
              </c:numCache>
            </c:numRef>
          </c:val>
        </c:ser>
        <c:ser>
          <c:idx val="1"/>
          <c:order val="1"/>
          <c:tx>
            <c:strRef>
              <c:f>Лист1!$C$1</c:f>
              <c:strCache>
                <c:ptCount val="1"/>
                <c:pt idx="0">
                  <c:v>сума податків і зборів, сплачені авансом</c:v>
                </c:pt>
              </c:strCache>
            </c:strRef>
          </c:tx>
          <c:spPr>
            <a:ln>
              <a:solidFill>
                <a:srgbClr val="0066FF"/>
              </a:solidFill>
            </a:ln>
          </c:spPr>
          <c:marker>
            <c:spPr>
              <a:solidFill>
                <a:srgbClr val="0066FF"/>
              </a:solidFill>
              <a:ln>
                <a:solidFill>
                  <a:srgbClr val="0066FF"/>
                </a:solidFill>
              </a:ln>
            </c:spPr>
          </c:marker>
          <c:dLbls>
            <c:dLbl>
              <c:idx val="0"/>
              <c:layout/>
              <c:showVal val="1"/>
            </c:dLbl>
            <c:dLbl>
              <c:idx val="2"/>
              <c:layout/>
              <c:showVal val="1"/>
            </c:dLbl>
            <c:dLbl>
              <c:idx val="13"/>
              <c:layout/>
              <c:showVal val="1"/>
            </c:dLbl>
            <c:dLbl>
              <c:idx val="14"/>
              <c:layout/>
              <c:showVal val="1"/>
            </c:dLbl>
            <c:delete val="1"/>
          </c:dLbls>
          <c:cat>
            <c:numRef>
              <c:f>Лист1!$A$2:$A$16</c:f>
              <c:numCache>
                <c:formatCode>dd/mm/yyyy</c:formatCode>
                <c:ptCount val="15"/>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numCache>
            </c:numRef>
          </c:cat>
          <c:val>
            <c:numRef>
              <c:f>Лист1!$C$2:$C$16</c:f>
              <c:numCache>
                <c:formatCode>General</c:formatCode>
                <c:ptCount val="15"/>
                <c:pt idx="0">
                  <c:v>13.9</c:v>
                </c:pt>
                <c:pt idx="1">
                  <c:v>14.6</c:v>
                </c:pt>
                <c:pt idx="2">
                  <c:v>23.6</c:v>
                </c:pt>
                <c:pt idx="3">
                  <c:v>10.8</c:v>
                </c:pt>
                <c:pt idx="4">
                  <c:v>9.4</c:v>
                </c:pt>
                <c:pt idx="5">
                  <c:v>10.9</c:v>
                </c:pt>
                <c:pt idx="6">
                  <c:v>11.7</c:v>
                </c:pt>
                <c:pt idx="7">
                  <c:v>12.8</c:v>
                </c:pt>
                <c:pt idx="8">
                  <c:v>12</c:v>
                </c:pt>
                <c:pt idx="9">
                  <c:v>12.4</c:v>
                </c:pt>
                <c:pt idx="10">
                  <c:v>14.3</c:v>
                </c:pt>
                <c:pt idx="11">
                  <c:v>13.5</c:v>
                </c:pt>
                <c:pt idx="12">
                  <c:v>14.6</c:v>
                </c:pt>
                <c:pt idx="13">
                  <c:v>14</c:v>
                </c:pt>
                <c:pt idx="14">
                  <c:v>23.7</c:v>
                </c:pt>
              </c:numCache>
            </c:numRef>
          </c:val>
        </c:ser>
        <c:marker val="1"/>
        <c:axId val="89451520"/>
        <c:axId val="89457408"/>
      </c:lineChart>
      <c:dateAx>
        <c:axId val="89451520"/>
        <c:scaling>
          <c:orientation val="minMax"/>
        </c:scaling>
        <c:axPos val="b"/>
        <c:numFmt formatCode="dd/mm/yyyy" sourceLinked="1"/>
        <c:tickLblPos val="nextTo"/>
        <c:txPr>
          <a:bodyPr/>
          <a:lstStyle/>
          <a:p>
            <a:pPr>
              <a:defRPr lang="uk-UA" sz="1400" baseline="0">
                <a:solidFill>
                  <a:schemeClr val="tx2"/>
                </a:solidFill>
                <a:latin typeface="Times New Roman" pitchFamily="18" charset="0"/>
                <a:cs typeface="Times New Roman" pitchFamily="18" charset="0"/>
              </a:defRPr>
            </a:pPr>
            <a:endParaRPr lang="ru-RU"/>
          </a:p>
        </c:txPr>
        <c:crossAx val="89457408"/>
        <c:crosses val="autoZero"/>
        <c:auto val="1"/>
        <c:lblOffset val="100"/>
      </c:dateAx>
      <c:valAx>
        <c:axId val="89457408"/>
        <c:scaling>
          <c:orientation val="minMax"/>
        </c:scaling>
        <c:axPos val="l"/>
        <c:majorGridlines/>
        <c:numFmt formatCode="General" sourceLinked="1"/>
        <c:tickLblPos val="nextTo"/>
        <c:txPr>
          <a:bodyPr/>
          <a:lstStyle/>
          <a:p>
            <a:pPr>
              <a:defRPr lang="uk-UA" sz="1600" baseline="0">
                <a:solidFill>
                  <a:schemeClr val="tx2"/>
                </a:solidFill>
                <a:latin typeface="Times New Roman" pitchFamily="18" charset="0"/>
                <a:cs typeface="Times New Roman" pitchFamily="18" charset="0"/>
              </a:defRPr>
            </a:pPr>
            <a:endParaRPr lang="ru-RU"/>
          </a:p>
        </c:txPr>
        <c:crossAx val="89451520"/>
        <c:crosses val="autoZero"/>
        <c:crossBetween val="between"/>
      </c:valAx>
    </c:plotArea>
    <c:legend>
      <c:legendPos val="r"/>
      <c:layout>
        <c:manualLayout>
          <c:xMode val="edge"/>
          <c:yMode val="edge"/>
          <c:x val="0.68832354355263159"/>
          <c:y val="0.1611511245513518"/>
          <c:w val="0.30239384321282375"/>
          <c:h val="0.49635971214371188"/>
        </c:manualLayout>
      </c:layout>
      <c:txPr>
        <a:bodyPr/>
        <a:lstStyle/>
        <a:p>
          <a:pPr>
            <a:defRPr lang="uk-UA" baseline="0">
              <a:solidFill>
                <a:schemeClr val="tx2"/>
              </a:solidFill>
              <a:latin typeface="Times New Roman" pitchFamily="18" charset="0"/>
              <a:cs typeface="Times New Roman" pitchFamily="18" charset="0"/>
            </a:defRPr>
          </a:pPr>
          <a:endParaRPr lang="ru-RU"/>
        </a:p>
      </c:txPr>
    </c:legend>
    <c:plotVisOnly val="1"/>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plotArea>
      <c:layout>
        <c:manualLayout>
          <c:layoutTarget val="inner"/>
          <c:xMode val="edge"/>
          <c:yMode val="edge"/>
          <c:x val="9.5730807086614245E-2"/>
          <c:y val="3.9153643137050234E-2"/>
          <c:w val="0.64412860892388546"/>
          <c:h val="0.48316074315629881"/>
        </c:manualLayout>
      </c:layout>
      <c:barChart>
        <c:barDir val="col"/>
        <c:grouping val="clustered"/>
        <c:ser>
          <c:idx val="0"/>
          <c:order val="0"/>
          <c:tx>
            <c:strRef>
              <c:f>Лист1!$B$1</c:f>
              <c:strCache>
                <c:ptCount val="1"/>
                <c:pt idx="0">
                  <c:v>станом на 01.07.2014</c:v>
                </c:pt>
              </c:strCache>
            </c:strRef>
          </c:tx>
          <c:cat>
            <c:strRef>
              <c:f>Лист1!$A$2:$A$8</c:f>
              <c:strCache>
                <c:ptCount val="7"/>
                <c:pt idx="0">
                  <c:v>податок на прибуток</c:v>
                </c:pt>
                <c:pt idx="1">
                  <c:v>плата за користування надрами</c:v>
                </c:pt>
                <c:pt idx="2">
                  <c:v>плата за землю</c:v>
                </c:pt>
                <c:pt idx="3">
                  <c:v>ПДВ</c:v>
                </c:pt>
                <c:pt idx="4">
                  <c:v>акцизний збір (вітч.)</c:v>
                </c:pt>
                <c:pt idx="5">
                  <c:v>екологічнний податок</c:v>
                </c:pt>
                <c:pt idx="6">
                  <c:v>держдивіденди</c:v>
                </c:pt>
              </c:strCache>
            </c:strRef>
          </c:cat>
          <c:val>
            <c:numRef>
              <c:f>Лист1!$B$2:$B$8</c:f>
              <c:numCache>
                <c:formatCode>General</c:formatCode>
                <c:ptCount val="7"/>
                <c:pt idx="0">
                  <c:v>8.8000000000000007</c:v>
                </c:pt>
                <c:pt idx="1">
                  <c:v>0.2</c:v>
                </c:pt>
                <c:pt idx="2">
                  <c:v>2.8</c:v>
                </c:pt>
                <c:pt idx="3">
                  <c:v>14.3</c:v>
                </c:pt>
                <c:pt idx="4">
                  <c:v>0.7000000000000004</c:v>
                </c:pt>
                <c:pt idx="5">
                  <c:v>0.1</c:v>
                </c:pt>
                <c:pt idx="6">
                  <c:v>0.1</c:v>
                </c:pt>
              </c:numCache>
            </c:numRef>
          </c:val>
        </c:ser>
        <c:ser>
          <c:idx val="1"/>
          <c:order val="1"/>
          <c:tx>
            <c:strRef>
              <c:f>Лист1!$C$1</c:f>
              <c:strCache>
                <c:ptCount val="1"/>
                <c:pt idx="0">
                  <c:v>станом на 01.01.2015</c:v>
                </c:pt>
              </c:strCache>
            </c:strRef>
          </c:tx>
          <c:cat>
            <c:strRef>
              <c:f>Лист1!$A$2:$A$8</c:f>
              <c:strCache>
                <c:ptCount val="7"/>
                <c:pt idx="0">
                  <c:v>податок на прибуток</c:v>
                </c:pt>
                <c:pt idx="1">
                  <c:v>плата за користування надрами</c:v>
                </c:pt>
                <c:pt idx="2">
                  <c:v>плата за землю</c:v>
                </c:pt>
                <c:pt idx="3">
                  <c:v>ПДВ</c:v>
                </c:pt>
                <c:pt idx="4">
                  <c:v>акцизний збір (вітч.)</c:v>
                </c:pt>
                <c:pt idx="5">
                  <c:v>екологічнний податок</c:v>
                </c:pt>
                <c:pt idx="6">
                  <c:v>держдивіденди</c:v>
                </c:pt>
              </c:strCache>
            </c:strRef>
          </c:cat>
          <c:val>
            <c:numRef>
              <c:f>Лист1!$C$2:$C$8</c:f>
              <c:numCache>
                <c:formatCode>General</c:formatCode>
                <c:ptCount val="7"/>
                <c:pt idx="0">
                  <c:v>9</c:v>
                </c:pt>
                <c:pt idx="1">
                  <c:v>1.9000000000000001</c:v>
                </c:pt>
                <c:pt idx="2">
                  <c:v>3.8</c:v>
                </c:pt>
                <c:pt idx="3">
                  <c:v>16.600000000000001</c:v>
                </c:pt>
                <c:pt idx="4">
                  <c:v>0.7000000000000004</c:v>
                </c:pt>
                <c:pt idx="5">
                  <c:v>0.30000000000000021</c:v>
                </c:pt>
                <c:pt idx="6">
                  <c:v>0.1</c:v>
                </c:pt>
              </c:numCache>
            </c:numRef>
          </c:val>
        </c:ser>
        <c:ser>
          <c:idx val="2"/>
          <c:order val="2"/>
          <c:tx>
            <c:strRef>
              <c:f>Лист1!$D$1</c:f>
              <c:strCache>
                <c:ptCount val="1"/>
                <c:pt idx="0">
                  <c:v>станом на 01.03.2015</c:v>
                </c:pt>
              </c:strCache>
            </c:strRef>
          </c:tx>
          <c:cat>
            <c:strRef>
              <c:f>Лист1!$A$2:$A$8</c:f>
              <c:strCache>
                <c:ptCount val="7"/>
                <c:pt idx="0">
                  <c:v>податок на прибуток</c:v>
                </c:pt>
                <c:pt idx="1">
                  <c:v>плата за користування надрами</c:v>
                </c:pt>
                <c:pt idx="2">
                  <c:v>плата за землю</c:v>
                </c:pt>
                <c:pt idx="3">
                  <c:v>ПДВ</c:v>
                </c:pt>
                <c:pt idx="4">
                  <c:v>акцизний збір (вітч.)</c:v>
                </c:pt>
                <c:pt idx="5">
                  <c:v>екологічнний податок</c:v>
                </c:pt>
                <c:pt idx="6">
                  <c:v>держдивіденди</c:v>
                </c:pt>
              </c:strCache>
            </c:strRef>
          </c:cat>
          <c:val>
            <c:numRef>
              <c:f>Лист1!$D$2:$D$8</c:f>
              <c:numCache>
                <c:formatCode>General</c:formatCode>
                <c:ptCount val="7"/>
                <c:pt idx="0">
                  <c:v>9.3000000000000007</c:v>
                </c:pt>
                <c:pt idx="1">
                  <c:v>2.7</c:v>
                </c:pt>
                <c:pt idx="2">
                  <c:v>3.7</c:v>
                </c:pt>
                <c:pt idx="3">
                  <c:v>19.100000000000001</c:v>
                </c:pt>
                <c:pt idx="4">
                  <c:v>0.60000000000000042</c:v>
                </c:pt>
                <c:pt idx="5">
                  <c:v>0</c:v>
                </c:pt>
                <c:pt idx="6">
                  <c:v>0.2</c:v>
                </c:pt>
              </c:numCache>
            </c:numRef>
          </c:val>
        </c:ser>
        <c:axId val="112177536"/>
        <c:axId val="112179072"/>
      </c:barChart>
      <c:catAx>
        <c:axId val="112177536"/>
        <c:scaling>
          <c:orientation val="minMax"/>
        </c:scaling>
        <c:axPos val="b"/>
        <c:tickLblPos val="nextTo"/>
        <c:txPr>
          <a:bodyPr/>
          <a:lstStyle/>
          <a:p>
            <a:pPr>
              <a:defRPr lang="uk-UA" sz="1600" baseline="0">
                <a:solidFill>
                  <a:srgbClr val="002060"/>
                </a:solidFill>
                <a:latin typeface="Times New Roman" pitchFamily="18" charset="0"/>
              </a:defRPr>
            </a:pPr>
            <a:endParaRPr lang="ru-RU"/>
          </a:p>
        </c:txPr>
        <c:crossAx val="112179072"/>
        <c:crosses val="autoZero"/>
        <c:auto val="1"/>
        <c:lblAlgn val="ctr"/>
        <c:lblOffset val="100"/>
      </c:catAx>
      <c:valAx>
        <c:axId val="112179072"/>
        <c:scaling>
          <c:orientation val="minMax"/>
        </c:scaling>
        <c:axPos val="l"/>
        <c:majorGridlines/>
        <c:numFmt formatCode="General" sourceLinked="1"/>
        <c:tickLblPos val="nextTo"/>
        <c:txPr>
          <a:bodyPr/>
          <a:lstStyle/>
          <a:p>
            <a:pPr>
              <a:defRPr lang="uk-UA" sz="1600" baseline="0">
                <a:solidFill>
                  <a:srgbClr val="002060"/>
                </a:solidFill>
                <a:latin typeface="Times New Roman" pitchFamily="18" charset="0"/>
              </a:defRPr>
            </a:pPr>
            <a:endParaRPr lang="ru-RU"/>
          </a:p>
        </c:txPr>
        <c:crossAx val="112177536"/>
        <c:crosses val="autoZero"/>
        <c:crossBetween val="between"/>
      </c:valAx>
    </c:plotArea>
    <c:legend>
      <c:legendPos val="r"/>
      <c:layout>
        <c:manualLayout>
          <c:xMode val="edge"/>
          <c:yMode val="edge"/>
          <c:x val="0.71045845025379795"/>
          <c:y val="0.69843577350197861"/>
          <c:w val="0.28270399076552666"/>
          <c:h val="0.25168142844396085"/>
        </c:manualLayout>
      </c:layout>
      <c:txPr>
        <a:bodyPr/>
        <a:lstStyle/>
        <a:p>
          <a:pPr>
            <a:defRPr lang="uk-UA" sz="1600" baseline="0">
              <a:solidFill>
                <a:srgbClr val="002060"/>
              </a:solidFill>
              <a:latin typeface="Times New Roman" pitchFamily="18" charset="0"/>
            </a:defRPr>
          </a:pPr>
          <a:endParaRPr lang="ru-RU"/>
        </a:p>
      </c:txPr>
    </c:legend>
    <c:plotVisOnly val="1"/>
  </c:chart>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lang="uk-UA"/>
            </a:pPr>
            <a:r>
              <a:rPr lang="uk-UA" dirty="0">
                <a:solidFill>
                  <a:schemeClr val="tx2"/>
                </a:solidFill>
                <a:latin typeface="Times New Roman" pitchFamily="18" charset="0"/>
                <a:cs typeface="Times New Roman" pitchFamily="18" charset="0"/>
              </a:rPr>
              <a:t>рядок 24 декларації</a:t>
            </a:r>
          </a:p>
        </c:rich>
      </c:tx>
      <c:layout/>
    </c:title>
    <c:plotArea>
      <c:layout/>
      <c:lineChart>
        <c:grouping val="standard"/>
        <c:ser>
          <c:idx val="0"/>
          <c:order val="0"/>
          <c:tx>
            <c:strRef>
              <c:f>Лист1!$B$1</c:f>
              <c:strCache>
                <c:ptCount val="1"/>
                <c:pt idx="0">
                  <c:v>рядок 24 декларації</c:v>
                </c:pt>
              </c:strCache>
            </c:strRef>
          </c:tx>
          <c:spPr>
            <a:ln>
              <a:solidFill>
                <a:srgbClr val="FF0000"/>
              </a:solidFill>
            </a:ln>
          </c:spPr>
          <c:marker>
            <c:spPr>
              <a:solidFill>
                <a:srgbClr val="FF0000"/>
              </a:solidFill>
              <a:ln>
                <a:solidFill>
                  <a:srgbClr val="FF0000"/>
                </a:solidFill>
              </a:ln>
            </c:spPr>
          </c:marker>
          <c:dLbls>
            <c:dLbl>
              <c:idx val="0"/>
              <c:layout/>
              <c:showVal val="1"/>
            </c:dLbl>
            <c:dLbl>
              <c:idx val="1"/>
              <c:layout/>
              <c:showVal val="1"/>
            </c:dLbl>
            <c:dLbl>
              <c:idx val="10"/>
              <c:layout>
                <c:manualLayout>
                  <c:x val="-2.2862686038999786E-2"/>
                  <c:y val="7.1874999999999994E-2"/>
                </c:manualLayout>
              </c:layout>
              <c:showVal val="1"/>
            </c:dLbl>
            <c:dLbl>
              <c:idx val="11"/>
              <c:layout/>
              <c:showVal val="1"/>
            </c:dLbl>
            <c:dLbl>
              <c:idx val="12"/>
              <c:layout/>
              <c:showVal val="1"/>
            </c:dLbl>
            <c:delete val="1"/>
          </c:dLbls>
          <c:cat>
            <c:strRef>
              <c:f>Лист1!$A$2:$A$14</c:f>
              <c:strCache>
                <c:ptCount val="13"/>
                <c:pt idx="0">
                  <c:v>січень 2014</c:v>
                </c:pt>
                <c:pt idx="1">
                  <c:v>лютий 2014</c:v>
                </c:pt>
                <c:pt idx="2">
                  <c:v>березень 2014</c:v>
                </c:pt>
                <c:pt idx="3">
                  <c:v>квітень 2014</c:v>
                </c:pt>
                <c:pt idx="4">
                  <c:v>травень 2014</c:v>
                </c:pt>
                <c:pt idx="5">
                  <c:v>червень 2014</c:v>
                </c:pt>
                <c:pt idx="6">
                  <c:v>липень 2014</c:v>
                </c:pt>
                <c:pt idx="7">
                  <c:v>серпень 2014</c:v>
                </c:pt>
                <c:pt idx="8">
                  <c:v>вересень 2014</c:v>
                </c:pt>
                <c:pt idx="9">
                  <c:v>жовтень 2014</c:v>
                </c:pt>
                <c:pt idx="10">
                  <c:v>листопад 2014</c:v>
                </c:pt>
                <c:pt idx="11">
                  <c:v>грудень 2014</c:v>
                </c:pt>
                <c:pt idx="12">
                  <c:v>січень 2015</c:v>
                </c:pt>
              </c:strCache>
            </c:strRef>
          </c:cat>
          <c:val>
            <c:numRef>
              <c:f>Лист1!$B$2:$B$14</c:f>
              <c:numCache>
                <c:formatCode>General</c:formatCode>
                <c:ptCount val="13"/>
                <c:pt idx="0">
                  <c:v>11</c:v>
                </c:pt>
                <c:pt idx="1">
                  <c:v>13.5</c:v>
                </c:pt>
                <c:pt idx="2">
                  <c:v>12.4</c:v>
                </c:pt>
                <c:pt idx="3">
                  <c:v>12.7</c:v>
                </c:pt>
                <c:pt idx="4">
                  <c:v>12.7</c:v>
                </c:pt>
                <c:pt idx="5">
                  <c:v>12.8</c:v>
                </c:pt>
                <c:pt idx="6">
                  <c:v>12.6</c:v>
                </c:pt>
                <c:pt idx="7">
                  <c:v>13.2</c:v>
                </c:pt>
                <c:pt idx="8">
                  <c:v>13.5</c:v>
                </c:pt>
                <c:pt idx="9">
                  <c:v>13.9</c:v>
                </c:pt>
                <c:pt idx="10">
                  <c:v>14.2</c:v>
                </c:pt>
                <c:pt idx="11">
                  <c:v>14.5</c:v>
                </c:pt>
                <c:pt idx="12">
                  <c:v>18.600000000000001</c:v>
                </c:pt>
              </c:numCache>
            </c:numRef>
          </c:val>
        </c:ser>
        <c:marker val="1"/>
        <c:axId val="92705920"/>
        <c:axId val="92707456"/>
      </c:lineChart>
      <c:catAx>
        <c:axId val="92705920"/>
        <c:scaling>
          <c:orientation val="minMax"/>
        </c:scaling>
        <c:axPos val="b"/>
        <c:numFmt formatCode="dd/mm/yyyy" sourceLinked="1"/>
        <c:tickLblPos val="nextTo"/>
        <c:txPr>
          <a:bodyPr/>
          <a:lstStyle/>
          <a:p>
            <a:pPr>
              <a:defRPr lang="uk-UA" baseline="0">
                <a:solidFill>
                  <a:schemeClr val="tx2"/>
                </a:solidFill>
                <a:latin typeface="Times New Roman" pitchFamily="18" charset="0"/>
                <a:cs typeface="Times New Roman" pitchFamily="18" charset="0"/>
              </a:defRPr>
            </a:pPr>
            <a:endParaRPr lang="ru-RU"/>
          </a:p>
        </c:txPr>
        <c:crossAx val="92707456"/>
        <c:crosses val="autoZero"/>
        <c:auto val="1"/>
        <c:lblAlgn val="ctr"/>
        <c:lblOffset val="100"/>
      </c:catAx>
      <c:valAx>
        <c:axId val="92707456"/>
        <c:scaling>
          <c:orientation val="minMax"/>
        </c:scaling>
        <c:axPos val="l"/>
        <c:majorGridlines/>
        <c:numFmt formatCode="General" sourceLinked="1"/>
        <c:tickLblPos val="nextTo"/>
        <c:txPr>
          <a:bodyPr/>
          <a:lstStyle/>
          <a:p>
            <a:pPr>
              <a:defRPr lang="uk-UA" baseline="0">
                <a:solidFill>
                  <a:schemeClr val="tx2"/>
                </a:solidFill>
                <a:latin typeface="Times New Roman" pitchFamily="18" charset="0"/>
                <a:cs typeface="Times New Roman" pitchFamily="18" charset="0"/>
              </a:defRPr>
            </a:pPr>
            <a:endParaRPr lang="ru-RU"/>
          </a:p>
        </c:txPr>
        <c:crossAx val="92705920"/>
        <c:crosses val="autoZero"/>
        <c:crossBetween val="between"/>
      </c:valAx>
    </c:plotArea>
    <c:legend>
      <c:legendPos val="r"/>
      <c:layout/>
      <c:txPr>
        <a:bodyPr/>
        <a:lstStyle/>
        <a:p>
          <a:pPr>
            <a:defRPr lang="uk-UA" baseline="0">
              <a:solidFill>
                <a:schemeClr val="tx2"/>
              </a:solidFill>
              <a:latin typeface="Times New Roman" pitchFamily="18" charset="0"/>
              <a:cs typeface="Times New Roman" pitchFamily="18" charset="0"/>
            </a:defRPr>
          </a:pPr>
          <a:endParaRPr lang="ru-RU"/>
        </a:p>
      </c:txPr>
    </c:legend>
    <c:plotVisOnly val="1"/>
  </c:chart>
  <c:txPr>
    <a:bodyPr/>
    <a:lstStyle/>
    <a:p>
      <a:pPr>
        <a:defRPr sz="1800"/>
      </a:pPr>
      <a:endParaRPr lang="ru-RU"/>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ru-RU"/>
  <c:chart>
    <c:plotArea>
      <c:layout/>
      <c:lineChart>
        <c:grouping val="standard"/>
        <c:ser>
          <c:idx val="0"/>
          <c:order val="0"/>
          <c:tx>
            <c:strRef>
              <c:f>Лист1!$B$1</c:f>
              <c:strCache>
                <c:ptCount val="1"/>
                <c:pt idx="0">
                  <c:v>кількість перевірок</c:v>
                </c:pt>
              </c:strCache>
            </c:strRef>
          </c:tx>
          <c:dLbls>
            <c:dLbl>
              <c:idx val="0"/>
              <c:layout>
                <c:manualLayout>
                  <c:x val="-4.1666666666666692E-2"/>
                  <c:y val="-6.5625000000000031E-2"/>
                </c:manualLayout>
              </c:layout>
              <c:showVal val="1"/>
            </c:dLbl>
            <c:dLbl>
              <c:idx val="11"/>
              <c:layout>
                <c:manualLayout>
                  <c:x val="6.5843160554658669E-3"/>
                  <c:y val="3.125E-2"/>
                </c:manualLayout>
              </c:layout>
              <c:showVal val="1"/>
            </c:dLbl>
            <c:dLbl>
              <c:idx val="12"/>
              <c:layout>
                <c:manualLayout>
                  <c:x val="2.0833333333332587E-3"/>
                  <c:y val="-4.0624999999999988E-2"/>
                </c:manualLayout>
              </c:layout>
              <c:showVal val="1"/>
            </c:dLbl>
            <c:delete val="1"/>
          </c:dLbls>
          <c:cat>
            <c:strRef>
              <c:f>Лист1!$A$2:$A$14</c:f>
              <c:strCache>
                <c:ptCount val="13"/>
                <c:pt idx="0">
                  <c:v>на 01.02.2014</c:v>
                </c:pt>
                <c:pt idx="1">
                  <c:v>на 01.03.2014</c:v>
                </c:pt>
                <c:pt idx="2">
                  <c:v>на 01.04.2014</c:v>
                </c:pt>
                <c:pt idx="3">
                  <c:v>на 01.05.2014</c:v>
                </c:pt>
                <c:pt idx="4">
                  <c:v>на 01.06.2014</c:v>
                </c:pt>
                <c:pt idx="5">
                  <c:v>на 01.07.2014</c:v>
                </c:pt>
                <c:pt idx="6">
                  <c:v>на 01.08.2014</c:v>
                </c:pt>
                <c:pt idx="7">
                  <c:v>на 01.09.2014</c:v>
                </c:pt>
                <c:pt idx="8">
                  <c:v>на 01.10.2014</c:v>
                </c:pt>
                <c:pt idx="9">
                  <c:v>на 01.11.2014</c:v>
                </c:pt>
                <c:pt idx="10">
                  <c:v>на 01.12.2014</c:v>
                </c:pt>
                <c:pt idx="11">
                  <c:v>на 01.01.2015</c:v>
                </c:pt>
                <c:pt idx="12">
                  <c:v>на 01.02.2015</c:v>
                </c:pt>
              </c:strCache>
            </c:strRef>
          </c:cat>
          <c:val>
            <c:numRef>
              <c:f>Лист1!$B$2:$B$14</c:f>
              <c:numCache>
                <c:formatCode>#,##0</c:formatCode>
                <c:ptCount val="13"/>
                <c:pt idx="0">
                  <c:v>3031</c:v>
                </c:pt>
                <c:pt idx="1">
                  <c:v>3674</c:v>
                </c:pt>
                <c:pt idx="2">
                  <c:v>3219</c:v>
                </c:pt>
                <c:pt idx="3">
                  <c:v>3943</c:v>
                </c:pt>
                <c:pt idx="4">
                  <c:v>3016</c:v>
                </c:pt>
                <c:pt idx="5">
                  <c:v>3101</c:v>
                </c:pt>
                <c:pt idx="6">
                  <c:v>2510</c:v>
                </c:pt>
                <c:pt idx="7">
                  <c:v>2422</c:v>
                </c:pt>
                <c:pt idx="8">
                  <c:v>3627</c:v>
                </c:pt>
                <c:pt idx="9">
                  <c:v>3362</c:v>
                </c:pt>
                <c:pt idx="10">
                  <c:v>2820</c:v>
                </c:pt>
                <c:pt idx="11">
                  <c:v>4602</c:v>
                </c:pt>
                <c:pt idx="12">
                  <c:v>2367</c:v>
                </c:pt>
              </c:numCache>
            </c:numRef>
          </c:val>
        </c:ser>
        <c:ser>
          <c:idx val="1"/>
          <c:order val="1"/>
          <c:tx>
            <c:strRef>
              <c:f>Лист1!$C$1</c:f>
              <c:strCache>
                <c:ptCount val="1"/>
                <c:pt idx="0">
                  <c:v>донарахування</c:v>
                </c:pt>
              </c:strCache>
            </c:strRef>
          </c:tx>
          <c:spPr>
            <a:ln>
              <a:solidFill>
                <a:srgbClr val="00B050"/>
              </a:solidFill>
            </a:ln>
          </c:spPr>
          <c:marker>
            <c:spPr>
              <a:solidFill>
                <a:srgbClr val="00B050"/>
              </a:solidFill>
              <a:ln>
                <a:solidFill>
                  <a:srgbClr val="00B050"/>
                </a:solidFill>
              </a:ln>
            </c:spPr>
          </c:marker>
          <c:dLbls>
            <c:dLbl>
              <c:idx val="0"/>
              <c:layout>
                <c:manualLayout>
                  <c:x val="-1.1522553097065286E-2"/>
                  <c:y val="1.8749999999999999E-2"/>
                </c:manualLayout>
              </c:layout>
              <c:showVal val="1"/>
            </c:dLbl>
            <c:dLbl>
              <c:idx val="4"/>
              <c:layout>
                <c:manualLayout>
                  <c:x val="-4.2412716336258496E-2"/>
                  <c:y val="-3.437500000000001E-2"/>
                </c:manualLayout>
              </c:layout>
              <c:showVal val="1"/>
            </c:dLbl>
            <c:dLbl>
              <c:idx val="5"/>
              <c:layout/>
              <c:showVal val="1"/>
            </c:dLbl>
            <c:dLbl>
              <c:idx val="6"/>
              <c:layout>
                <c:manualLayout>
                  <c:x val="-3.0272559577691302E-2"/>
                  <c:y val="-4.062524606299206E-2"/>
                </c:manualLayout>
              </c:layout>
              <c:showVal val="1"/>
            </c:dLbl>
            <c:dLbl>
              <c:idx val="12"/>
              <c:layout>
                <c:manualLayout>
                  <c:x val="2.0831692913385849E-3"/>
                  <c:y val="4.6874999999999986E-2"/>
                </c:manualLayout>
              </c:layout>
              <c:showVal val="1"/>
            </c:dLbl>
            <c:delete val="1"/>
          </c:dLbls>
          <c:cat>
            <c:strRef>
              <c:f>Лист1!$A$2:$A$14</c:f>
              <c:strCache>
                <c:ptCount val="13"/>
                <c:pt idx="0">
                  <c:v>на 01.02.2014</c:v>
                </c:pt>
                <c:pt idx="1">
                  <c:v>на 01.03.2014</c:v>
                </c:pt>
                <c:pt idx="2">
                  <c:v>на 01.04.2014</c:v>
                </c:pt>
                <c:pt idx="3">
                  <c:v>на 01.05.2014</c:v>
                </c:pt>
                <c:pt idx="4">
                  <c:v>на 01.06.2014</c:v>
                </c:pt>
                <c:pt idx="5">
                  <c:v>на 01.07.2014</c:v>
                </c:pt>
                <c:pt idx="6">
                  <c:v>на 01.08.2014</c:v>
                </c:pt>
                <c:pt idx="7">
                  <c:v>на 01.09.2014</c:v>
                </c:pt>
                <c:pt idx="8">
                  <c:v>на 01.10.2014</c:v>
                </c:pt>
                <c:pt idx="9">
                  <c:v>на 01.11.2014</c:v>
                </c:pt>
                <c:pt idx="10">
                  <c:v>на 01.12.2014</c:v>
                </c:pt>
                <c:pt idx="11">
                  <c:v>на 01.01.2015</c:v>
                </c:pt>
                <c:pt idx="12">
                  <c:v>на 01.02.2015</c:v>
                </c:pt>
              </c:strCache>
            </c:strRef>
          </c:cat>
          <c:val>
            <c:numRef>
              <c:f>Лист1!$C$2:$C$14</c:f>
              <c:numCache>
                <c:formatCode>#,##0.0</c:formatCode>
                <c:ptCount val="13"/>
                <c:pt idx="0">
                  <c:v>1287.5</c:v>
                </c:pt>
                <c:pt idx="1">
                  <c:v>1746.7</c:v>
                </c:pt>
                <c:pt idx="2">
                  <c:v>841.6</c:v>
                </c:pt>
                <c:pt idx="3">
                  <c:v>2425.4</c:v>
                </c:pt>
                <c:pt idx="4">
                  <c:v>3640.8</c:v>
                </c:pt>
                <c:pt idx="5">
                  <c:v>515.9</c:v>
                </c:pt>
                <c:pt idx="6">
                  <c:v>3255.4</c:v>
                </c:pt>
                <c:pt idx="7">
                  <c:v>1933.6</c:v>
                </c:pt>
                <c:pt idx="8">
                  <c:v>1501.2</c:v>
                </c:pt>
                <c:pt idx="9">
                  <c:v>1829.8</c:v>
                </c:pt>
                <c:pt idx="10">
                  <c:v>2198.3000000000002</c:v>
                </c:pt>
                <c:pt idx="11">
                  <c:v>2022.4</c:v>
                </c:pt>
                <c:pt idx="12">
                  <c:v>1090.4000000000001</c:v>
                </c:pt>
              </c:numCache>
            </c:numRef>
          </c:val>
        </c:ser>
        <c:marker val="1"/>
        <c:axId val="111667456"/>
        <c:axId val="111731072"/>
      </c:lineChart>
      <c:catAx>
        <c:axId val="111667456"/>
        <c:scaling>
          <c:orientation val="minMax"/>
        </c:scaling>
        <c:axPos val="b"/>
        <c:tickLblPos val="nextTo"/>
        <c:txPr>
          <a:bodyPr/>
          <a:lstStyle/>
          <a:p>
            <a:pPr>
              <a:defRPr lang="uk-UA" baseline="0">
                <a:solidFill>
                  <a:srgbClr val="002060"/>
                </a:solidFill>
                <a:latin typeface="Times New Roman" pitchFamily="18" charset="0"/>
              </a:defRPr>
            </a:pPr>
            <a:endParaRPr lang="ru-RU"/>
          </a:p>
        </c:txPr>
        <c:crossAx val="111731072"/>
        <c:crosses val="autoZero"/>
        <c:auto val="1"/>
        <c:lblAlgn val="ctr"/>
        <c:lblOffset val="100"/>
      </c:catAx>
      <c:valAx>
        <c:axId val="111731072"/>
        <c:scaling>
          <c:orientation val="minMax"/>
        </c:scaling>
        <c:axPos val="l"/>
        <c:majorGridlines/>
        <c:numFmt formatCode="#,##0" sourceLinked="1"/>
        <c:tickLblPos val="nextTo"/>
        <c:txPr>
          <a:bodyPr/>
          <a:lstStyle/>
          <a:p>
            <a:pPr>
              <a:defRPr lang="uk-UA" sz="1600" baseline="0">
                <a:solidFill>
                  <a:srgbClr val="002060"/>
                </a:solidFill>
                <a:latin typeface="Times New Roman" pitchFamily="18" charset="0"/>
              </a:defRPr>
            </a:pPr>
            <a:endParaRPr lang="ru-RU"/>
          </a:p>
        </c:txPr>
        <c:crossAx val="111667456"/>
        <c:crosses val="autoZero"/>
        <c:crossBetween val="between"/>
      </c:valAx>
    </c:plotArea>
    <c:legend>
      <c:legendPos val="r"/>
      <c:layout>
        <c:manualLayout>
          <c:xMode val="edge"/>
          <c:yMode val="edge"/>
          <c:x val="0.6918853346456697"/>
          <c:y val="0.66727755905511854"/>
          <c:w val="0.2931749675709478"/>
          <c:h val="0.16339943127507181"/>
        </c:manualLayout>
      </c:layout>
      <c:txPr>
        <a:bodyPr/>
        <a:lstStyle/>
        <a:p>
          <a:pPr>
            <a:defRPr lang="uk-UA" baseline="0">
              <a:solidFill>
                <a:srgbClr val="002060"/>
              </a:solidFill>
              <a:latin typeface="Times New Roman" pitchFamily="18" charset="0"/>
            </a:defRPr>
          </a:pPr>
          <a:endParaRPr lang="ru-RU"/>
        </a:p>
      </c:txPr>
    </c:legend>
    <c:plotVisOnly val="1"/>
  </c:chart>
  <c:txPr>
    <a:bodyPr/>
    <a:lstStyle/>
    <a:p>
      <a:pPr>
        <a:defRPr sz="1800"/>
      </a:pPr>
      <a:endParaRPr lang="ru-RU"/>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4C22AD-5AFE-4C80-8EE8-FCF06395B742}" type="datetimeFigureOut">
              <a:rPr lang="uk-UA" smtClean="0"/>
              <a:pPr/>
              <a:t>20.04.2015</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5CCCC8-E861-4A6C-8AB4-6C2576411986}"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595CCCC8-E861-4A6C-8AB4-6C2576411986}" type="slidenum">
              <a:rPr lang="uk-UA" smtClean="0"/>
              <a:pPr/>
              <a:t>2</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457200" indent="-457200" algn="just">
              <a:buNone/>
            </a:pPr>
            <a:endParaRPr lang="uk-UA" dirty="0"/>
          </a:p>
        </p:txBody>
      </p:sp>
      <p:sp>
        <p:nvSpPr>
          <p:cNvPr id="4" name="Номер слайда 3"/>
          <p:cNvSpPr>
            <a:spLocks noGrp="1"/>
          </p:cNvSpPr>
          <p:nvPr>
            <p:ph type="sldNum" sz="quarter" idx="10"/>
          </p:nvPr>
        </p:nvSpPr>
        <p:spPr/>
        <p:txBody>
          <a:bodyPr/>
          <a:lstStyle/>
          <a:p>
            <a:fld id="{595CCCC8-E861-4A6C-8AB4-6C2576411986}" type="slidenum">
              <a:rPr lang="uk-UA" smtClean="0"/>
              <a:pPr/>
              <a:t>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a/url?sa=i&amp;rct=j&amp;q=&amp;esrc=s&amp;source=images&amp;cd=&amp;cad=rja&amp;uact=8&amp;ved=0CAcQjRw&amp;url=http://yak.in.ua/radaold/info.php?id=47&amp;ei=CSIZVaSNCcn_UNWXg_AB&amp;bvm=bv.89381419,d.d2s&amp;psig=AFQjCNETphvuHnRIjWwJcY_eAxFN2HnTwA&amp;ust=142779619836934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ua/url?sa=i&amp;rct=j&amp;q=&amp;esrc=s&amp;source=images&amp;cd=&amp;cad=rja&amp;uact=8&amp;ved=0CAcQjRw&amp;url=http://uk.wikipedia.org/wiki/%D0%9C%D0%B8%D1%82%D0%BD%D0%B8%D1%86%D1%8F&amp;ei=yUAZVYTTA4H1Uuy2gJAH&amp;bvm=bv.89381419,d.d2s&amp;psig=AFQjCNEOfG8fCshRriMaWB4TNfvCrzvirQ&amp;ust=1427797002288738"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a/url?sa=i&amp;rct=j&amp;q=&amp;esrc=s&amp;source=images&amp;cd=&amp;cad=rja&amp;uact=8&amp;ved=0CAcQjRw&amp;url=http://xn--80aafh5ax4a.org.ua/?page_id=511&amp;ei=nSAZVcvlOMivU6_-grgG&amp;bvm=bv.89381419,d.d2s&amp;psig=AFQjCNFU78y1CfTQ6AbXpySvtZ_Cqtpk2A&amp;ust=142779644492374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2924944"/>
            <a:ext cx="7772400" cy="1470025"/>
          </a:xfrm>
        </p:spPr>
        <p:txBody>
          <a:bodyPr>
            <a:normAutofit fontScale="90000"/>
          </a:bodyPr>
          <a:lstStyle/>
          <a:p>
            <a:r>
              <a:rPr lang="uk-UA" sz="3600" b="1" dirty="0" smtClean="0">
                <a:solidFill>
                  <a:srgbClr val="002060"/>
                </a:solidFill>
                <a:latin typeface="Times New Roman" pitchFamily="18" charset="0"/>
                <a:cs typeface="Times New Roman" pitchFamily="18" charset="0"/>
              </a:rPr>
              <a:t>АНАЛІЗ ДІЯЛЬНОСТІ </a:t>
            </a:r>
            <a:br>
              <a:rPr lang="uk-UA" sz="3600" b="1" dirty="0" smtClean="0">
                <a:solidFill>
                  <a:srgbClr val="002060"/>
                </a:solidFill>
                <a:latin typeface="Times New Roman" pitchFamily="18" charset="0"/>
                <a:cs typeface="Times New Roman" pitchFamily="18" charset="0"/>
              </a:rPr>
            </a:br>
            <a:r>
              <a:rPr lang="uk-UA" sz="3600" b="1" dirty="0" smtClean="0">
                <a:solidFill>
                  <a:srgbClr val="002060"/>
                </a:solidFill>
                <a:latin typeface="Times New Roman" pitchFamily="18" charset="0"/>
                <a:cs typeface="Times New Roman" pitchFamily="18" charset="0"/>
              </a:rPr>
              <a:t>ТА ПРОГРАМА ДІЙ </a:t>
            </a:r>
            <a:br>
              <a:rPr lang="uk-UA" sz="3600" b="1" dirty="0" smtClean="0">
                <a:solidFill>
                  <a:srgbClr val="002060"/>
                </a:solidFill>
                <a:latin typeface="Times New Roman" pitchFamily="18" charset="0"/>
                <a:cs typeface="Times New Roman" pitchFamily="18" charset="0"/>
              </a:rPr>
            </a:br>
            <a:r>
              <a:rPr lang="uk-UA" sz="3600" b="1" dirty="0" smtClean="0">
                <a:solidFill>
                  <a:srgbClr val="002060"/>
                </a:solidFill>
                <a:latin typeface="Times New Roman" pitchFamily="18" charset="0"/>
                <a:cs typeface="Times New Roman" pitchFamily="18" charset="0"/>
              </a:rPr>
              <a:t>З РЕФОРМУВАННЯ ДФС УКРАЇНИ</a:t>
            </a:r>
            <a:endParaRPr lang="uk-UA" sz="3600" b="1" dirty="0">
              <a:solidFill>
                <a:srgbClr val="002060"/>
              </a:solidFill>
              <a:latin typeface="Times New Roman" pitchFamily="18" charset="0"/>
              <a:cs typeface="Times New Roman" pitchFamily="18" charset="0"/>
            </a:endParaRPr>
          </a:p>
        </p:txBody>
      </p:sp>
      <p:pic>
        <p:nvPicPr>
          <p:cNvPr id="18436" name="Picture 4" descr="https://encrypted-tbn2.gstatic.com/images?q=tbn:ANd9GcSE10OPeAPrlIhixuIhzyAV68Xoenc4zoL_kzqK41hIBQqe4jSD7w">
            <a:hlinkClick r:id="rId2"/>
          </p:cNvPr>
          <p:cNvPicPr>
            <a:picLocks noChangeAspect="1" noChangeArrowheads="1"/>
          </p:cNvPicPr>
          <p:nvPr/>
        </p:nvPicPr>
        <p:blipFill>
          <a:blip r:embed="rId3" cstate="print"/>
          <a:srcRect/>
          <a:stretch>
            <a:fillRect/>
          </a:stretch>
        </p:blipFill>
        <p:spPr bwMode="auto">
          <a:xfrm>
            <a:off x="683568" y="260648"/>
            <a:ext cx="3860982" cy="244827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200" b="1" dirty="0" smtClean="0">
                <a:solidFill>
                  <a:schemeClr val="accent1"/>
                </a:solidFill>
                <a:latin typeface="Times New Roman" pitchFamily="18" charset="0"/>
                <a:cs typeface="Times New Roman" pitchFamily="18" charset="0"/>
              </a:rPr>
              <a:t>7. ДИНАМІКА ЗАЛИШКІВ ВІД</a:t>
            </a:r>
            <a:r>
              <a:rPr lang="uk-UA" sz="2200" b="1" dirty="0" smtClean="0">
                <a:solidFill>
                  <a:schemeClr val="accent1"/>
                </a:solidFill>
                <a:latin typeface="Times New Roman"/>
                <a:cs typeface="Times New Roman"/>
              </a:rPr>
              <a:t>’</a:t>
            </a:r>
            <a:r>
              <a:rPr lang="uk-UA" sz="2200" b="1" dirty="0" smtClean="0">
                <a:solidFill>
                  <a:schemeClr val="accent1"/>
                </a:solidFill>
                <a:latin typeface="Times New Roman" pitchFamily="18" charset="0"/>
                <a:cs typeface="Times New Roman" pitchFamily="18" charset="0"/>
              </a:rPr>
              <a:t>ЄМНОГО ЗНАЧЕННЯ ПДВ</a:t>
            </a:r>
            <a:endParaRPr lang="uk-UA" sz="2200" b="1" dirty="0">
              <a:solidFill>
                <a:schemeClr val="accent1"/>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08720"/>
            <a:ext cx="8229600" cy="5544616"/>
          </a:xfrm>
        </p:spPr>
        <p:txBody>
          <a:bodyPr/>
          <a:lstStyle/>
          <a:p>
            <a:pPr algn="just">
              <a:buNone/>
            </a:pPr>
            <a:r>
              <a:rPr lang="uk-UA" dirty="0" smtClean="0"/>
              <a:t>		</a:t>
            </a:r>
            <a:r>
              <a:rPr lang="uk-UA" sz="2000" dirty="0" smtClean="0">
                <a:solidFill>
                  <a:srgbClr val="002060"/>
                </a:solidFill>
                <a:latin typeface="Times New Roman" pitchFamily="18" charset="0"/>
                <a:cs typeface="Times New Roman" pitchFamily="18" charset="0"/>
              </a:rPr>
              <a:t>Станом на 01.02.2015 р. залишок від</a:t>
            </a:r>
            <a:r>
              <a:rPr lang="uk-UA" sz="2000" dirty="0" smtClean="0">
                <a:solidFill>
                  <a:srgbClr val="002060"/>
                </a:solidFill>
                <a:latin typeface="Times New Roman"/>
                <a:cs typeface="Times New Roman"/>
              </a:rPr>
              <a:t>’</a:t>
            </a:r>
            <a:r>
              <a:rPr lang="uk-UA" sz="2000" dirty="0" smtClean="0">
                <a:solidFill>
                  <a:srgbClr val="002060"/>
                </a:solidFill>
                <a:latin typeface="Times New Roman" pitchFamily="18" charset="0"/>
                <a:cs typeface="Times New Roman" pitchFamily="18" charset="0"/>
              </a:rPr>
              <a:t>ємних значень ПДВ становить </a:t>
            </a:r>
            <a:r>
              <a:rPr lang="uk-UA" sz="2000" dirty="0" smtClean="0">
                <a:solidFill>
                  <a:srgbClr val="FF0000"/>
                </a:solidFill>
                <a:latin typeface="Times New Roman" pitchFamily="18" charset="0"/>
                <a:cs typeface="Times New Roman" pitchFamily="18" charset="0"/>
              </a:rPr>
              <a:t>18,6</a:t>
            </a:r>
            <a:r>
              <a:rPr lang="uk-UA" sz="2000" dirty="0" smtClean="0">
                <a:solidFill>
                  <a:srgbClr val="002060"/>
                </a:solidFill>
                <a:latin typeface="Times New Roman" pitchFamily="18" charset="0"/>
                <a:cs typeface="Times New Roman" pitchFamily="18" charset="0"/>
              </a:rPr>
              <a:t> млрд. грн.</a:t>
            </a:r>
          </a:p>
          <a:p>
            <a:pPr algn="just">
              <a:buNone/>
            </a:pPr>
            <a:r>
              <a:rPr lang="uk-UA" sz="2000" dirty="0" smtClean="0">
                <a:solidFill>
                  <a:srgbClr val="002060"/>
                </a:solidFill>
                <a:latin typeface="Times New Roman" pitchFamily="18" charset="0"/>
                <a:cs typeface="Times New Roman" pitchFamily="18" charset="0"/>
              </a:rPr>
              <a:t> </a:t>
            </a:r>
            <a:endParaRPr lang="uk-UA" sz="2000" dirty="0">
              <a:solidFill>
                <a:srgbClr val="002060"/>
              </a:solidFill>
              <a:latin typeface="Times New Roman" pitchFamily="18" charset="0"/>
              <a:cs typeface="Times New Roman" pitchFamily="18" charset="0"/>
            </a:endParaRPr>
          </a:p>
        </p:txBody>
      </p:sp>
      <p:graphicFrame>
        <p:nvGraphicFramePr>
          <p:cNvPr id="4" name="Диаграмма 3"/>
          <p:cNvGraphicFramePr/>
          <p:nvPr/>
        </p:nvGraphicFramePr>
        <p:xfrm>
          <a:off x="827584" y="1857364"/>
          <a:ext cx="7776864" cy="4000528"/>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1000100" y="5786454"/>
            <a:ext cx="7500990" cy="307777"/>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Графік 4. Залишки від’ємного значення ПДВ (рядок 24 податкової декларації)</a:t>
            </a:r>
            <a:endParaRPr lang="ru-RU"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a:bodyPr>
          <a:lstStyle/>
          <a:p>
            <a:r>
              <a:rPr lang="uk-UA" sz="2200" b="1" dirty="0" smtClean="0">
                <a:solidFill>
                  <a:srgbClr val="0070C0"/>
                </a:solidFill>
                <a:latin typeface="Times New Roman" pitchFamily="18" charset="0"/>
                <a:cs typeface="Times New Roman" pitchFamily="18" charset="0"/>
              </a:rPr>
              <a:t>8. СТАН КОНТРОЛЬНО-ПЕРЕВІРОЧНОЇ РОБОТИ</a:t>
            </a:r>
            <a:endParaRPr lang="ru-RU"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785794"/>
            <a:ext cx="8229600" cy="5572164"/>
          </a:xfrm>
        </p:spPr>
        <p:txBody>
          <a:bodyPr>
            <a:normAutofit/>
          </a:bodyPr>
          <a:lstStyle/>
          <a:p>
            <a:pPr algn="just">
              <a:buNone/>
            </a:pPr>
            <a:r>
              <a:rPr lang="uk-UA" sz="1800" dirty="0" smtClean="0">
                <a:latin typeface="Times New Roman" pitchFamily="18" charset="0"/>
                <a:cs typeface="Times New Roman" pitchFamily="18" charset="0"/>
              </a:rPr>
              <a:t>		</a:t>
            </a:r>
            <a:r>
              <a:rPr lang="uk-UA" sz="1800" dirty="0" smtClean="0">
                <a:solidFill>
                  <a:srgbClr val="002060"/>
                </a:solidFill>
                <a:latin typeface="Times New Roman" pitchFamily="18" charset="0"/>
                <a:cs typeface="Times New Roman" pitchFamily="18" charset="0"/>
              </a:rPr>
              <a:t>Загальна сума донарахованих зобов'язань за результатами проведених документальних перевірок (планових та позапланових) за 2014 р. становить 23,2 млрд. грн., за січень 2015 р. –1,1 млрд. грн. (динаміка представлена на графіку 5).</a:t>
            </a:r>
            <a:endParaRPr lang="uk-UA" sz="1800" dirty="0">
              <a:solidFill>
                <a:srgbClr val="002060"/>
              </a:solidFill>
              <a:latin typeface="Times New Roman" pitchFamily="18" charset="0"/>
              <a:cs typeface="Times New Roman" pitchFamily="18" charset="0"/>
            </a:endParaRPr>
          </a:p>
        </p:txBody>
      </p:sp>
      <p:graphicFrame>
        <p:nvGraphicFramePr>
          <p:cNvPr id="4" name="Диаграмма 3"/>
          <p:cNvGraphicFramePr/>
          <p:nvPr/>
        </p:nvGraphicFramePr>
        <p:xfrm>
          <a:off x="857224" y="2000240"/>
          <a:ext cx="7715304" cy="4000528"/>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928662" y="6143644"/>
            <a:ext cx="7500990" cy="523220"/>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Графік 5. Динаміка здійснення податковими органами документальних перевірок платників податків </a:t>
            </a:r>
            <a:endParaRPr lang="ru-RU"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k-UA" sz="2400" b="1" dirty="0" smtClean="0">
                <a:solidFill>
                  <a:srgbClr val="FF0000"/>
                </a:solidFill>
                <a:latin typeface="Times New Roman" pitchFamily="18" charset="0"/>
                <a:cs typeface="Times New Roman" pitchFamily="18" charset="0"/>
              </a:rPr>
              <a:t>ВИСНОВКИ ЩОДО ПОДАТКОВИХ НАДХОДЖЕНЬ ДО ЗАГАЛЬНОГО ФОНДУ ДЕРЖАВНОГО БЮДЖЕТУ:</a:t>
            </a:r>
            <a:endParaRPr lang="uk-UA" dirty="0"/>
          </a:p>
        </p:txBody>
      </p:sp>
      <p:sp>
        <p:nvSpPr>
          <p:cNvPr id="3" name="Содержимое 2"/>
          <p:cNvSpPr>
            <a:spLocks noGrp="1"/>
          </p:cNvSpPr>
          <p:nvPr>
            <p:ph idx="1"/>
          </p:nvPr>
        </p:nvSpPr>
        <p:spPr>
          <a:xfrm>
            <a:off x="457200" y="1196752"/>
            <a:ext cx="8229600" cy="5184576"/>
          </a:xfrm>
        </p:spPr>
        <p:txBody>
          <a:bodyPr>
            <a:normAutofit fontScale="62500" lnSpcReduction="20000"/>
          </a:bodyPr>
          <a:lstStyle/>
          <a:p>
            <a:pPr algn="just">
              <a:buNone/>
            </a:pPr>
            <a:r>
              <a:rPr lang="uk-UA" b="1" dirty="0" smtClean="0">
                <a:solidFill>
                  <a:schemeClr val="tx2"/>
                </a:solidFill>
                <a:latin typeface="Times New Roman" pitchFamily="18" charset="0"/>
                <a:cs typeface="Times New Roman" pitchFamily="18" charset="0"/>
              </a:rPr>
              <a:t>		</a:t>
            </a:r>
            <a:r>
              <a:rPr lang="uk-UA" dirty="0" smtClean="0">
                <a:solidFill>
                  <a:schemeClr val="tx2"/>
                </a:solidFill>
                <a:latin typeface="Times New Roman" pitchFamily="18" charset="0"/>
                <a:cs typeface="Times New Roman" pitchFamily="18" charset="0"/>
              </a:rPr>
              <a:t>1. Збір податків за січень-лютий 2015 року показав неефективність податкової політики та вплив на надходження платежів до бюджету загальної економічної ситуації.</a:t>
            </a:r>
          </a:p>
          <a:p>
            <a:pPr algn="just">
              <a:buNone/>
            </a:pPr>
            <a:endParaRPr lang="uk-UA" dirty="0" smtClean="0">
              <a:solidFill>
                <a:schemeClr val="tx2"/>
              </a:solidFill>
              <a:latin typeface="Times New Roman" pitchFamily="18" charset="0"/>
              <a:cs typeface="Times New Roman" pitchFamily="18" charset="0"/>
            </a:endParaRPr>
          </a:p>
          <a:p>
            <a:pPr algn="just">
              <a:buNone/>
            </a:pPr>
            <a:r>
              <a:rPr lang="uk-UA" dirty="0" smtClean="0">
                <a:solidFill>
                  <a:schemeClr val="tx2"/>
                </a:solidFill>
                <a:latin typeface="Times New Roman" pitchFamily="18" charset="0"/>
                <a:cs typeface="Times New Roman" pitchFamily="18" charset="0"/>
              </a:rPr>
              <a:t>		2. Збільшення збору ПДВ з урахуванням інфляції та падіння національної валюти свідчить про поступове скорочення обсягів внутрішнього споживання.</a:t>
            </a:r>
          </a:p>
          <a:p>
            <a:pPr algn="just">
              <a:buNone/>
            </a:pPr>
            <a:endParaRPr lang="uk-UA" dirty="0" smtClean="0">
              <a:solidFill>
                <a:schemeClr val="tx2"/>
              </a:solidFill>
              <a:latin typeface="Times New Roman" pitchFamily="18" charset="0"/>
              <a:cs typeface="Times New Roman" pitchFamily="18" charset="0"/>
            </a:endParaRPr>
          </a:p>
          <a:p>
            <a:pPr algn="just">
              <a:buNone/>
            </a:pPr>
            <a:r>
              <a:rPr lang="uk-UA" dirty="0" smtClean="0">
                <a:solidFill>
                  <a:schemeClr val="tx2"/>
                </a:solidFill>
                <a:latin typeface="Times New Roman" pitchFamily="18" charset="0"/>
                <a:cs typeface="Times New Roman" pitchFamily="18" charset="0"/>
              </a:rPr>
              <a:t>		3. Недонадходження податку на прибуток свідчить про  збільшення збиткових підприємств.</a:t>
            </a:r>
          </a:p>
          <a:p>
            <a:pPr algn="just">
              <a:buNone/>
            </a:pPr>
            <a:endParaRPr lang="uk-UA" dirty="0" smtClean="0">
              <a:solidFill>
                <a:schemeClr val="tx2"/>
              </a:solidFill>
              <a:latin typeface="Times New Roman" pitchFamily="18" charset="0"/>
              <a:cs typeface="Times New Roman" pitchFamily="18" charset="0"/>
            </a:endParaRPr>
          </a:p>
          <a:p>
            <a:pPr algn="just">
              <a:buNone/>
            </a:pPr>
            <a:r>
              <a:rPr lang="uk-UA" dirty="0" smtClean="0">
                <a:solidFill>
                  <a:schemeClr val="tx2"/>
                </a:solidFill>
                <a:latin typeface="Times New Roman" pitchFamily="18" charset="0"/>
                <a:cs typeface="Times New Roman" pitchFamily="18" charset="0"/>
              </a:rPr>
              <a:t>		4. Недонадходження в Держбюджет рентних платежів та акцизного податку (крім податку з роздрібного продажу) свідчить про незбалансованість ставок та порядку оподаткування.  </a:t>
            </a:r>
            <a:endParaRPr lang="en-US" dirty="0" smtClean="0">
              <a:solidFill>
                <a:schemeClr val="tx2"/>
              </a:solidFill>
              <a:latin typeface="Times New Roman" pitchFamily="18" charset="0"/>
              <a:cs typeface="Times New Roman" pitchFamily="18" charset="0"/>
            </a:endParaRPr>
          </a:p>
          <a:p>
            <a:pPr algn="just">
              <a:buNone/>
            </a:pPr>
            <a:endParaRPr lang="en-US" dirty="0" smtClean="0">
              <a:solidFill>
                <a:schemeClr val="tx2"/>
              </a:solidFill>
              <a:latin typeface="Times New Roman" pitchFamily="18" charset="0"/>
              <a:cs typeface="Times New Roman" pitchFamily="18" charset="0"/>
            </a:endParaRPr>
          </a:p>
          <a:p>
            <a:pPr algn="just">
              <a:buNone/>
            </a:pPr>
            <a:r>
              <a:rPr lang="en-US" dirty="0" smtClean="0">
                <a:solidFill>
                  <a:schemeClr val="tx2"/>
                </a:solidFill>
                <a:latin typeface="Times New Roman" pitchFamily="18" charset="0"/>
                <a:cs typeface="Times New Roman" pitchFamily="18" charset="0"/>
              </a:rPr>
              <a:t>		5</a:t>
            </a:r>
            <a:r>
              <a:rPr lang="uk-UA" dirty="0" smtClean="0">
                <a:solidFill>
                  <a:schemeClr val="tx2"/>
                </a:solidFill>
                <a:latin typeface="Times New Roman" pitchFamily="18" charset="0"/>
                <a:cs typeface="Times New Roman" pitchFamily="18" charset="0"/>
              </a:rPr>
              <a:t>. Зростання податкового боргу може свідчити про зростання неспроможності платників податків виконувати свої податкові зобов’язання.</a:t>
            </a:r>
          </a:p>
          <a:p>
            <a:endParaRPr lang="uk-UA" dirty="0"/>
          </a:p>
        </p:txBody>
      </p:sp>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uk-UA" sz="2000" b="1" dirty="0" smtClean="0">
                <a:solidFill>
                  <a:srgbClr val="002060"/>
                </a:solidFill>
                <a:latin typeface="Times New Roman" pitchFamily="18" charset="0"/>
                <a:cs typeface="Times New Roman" pitchFamily="18" charset="0"/>
              </a:rPr>
              <a:t>ІІ. ОСНОВНІ ПРОБЛЕМНІ ПИТАННЯ В ДІЯЛЬНОСТІ ДФС УКРАЇНИ ТА ЇХ ОПИС </a:t>
            </a:r>
            <a:endParaRPr lang="uk-UA" sz="20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268760"/>
            <a:ext cx="8229600" cy="5303512"/>
          </a:xfrm>
        </p:spPr>
        <p:txBody>
          <a:bodyPr>
            <a:normAutofit fontScale="55000" lnSpcReduction="20000"/>
          </a:bodyPr>
          <a:lstStyle/>
          <a:p>
            <a:pPr marL="514350" indent="-514350" algn="just">
              <a:buAutoNum type="arabicPeriod"/>
            </a:pPr>
            <a:r>
              <a:rPr lang="uk-UA" b="1" dirty="0" smtClean="0">
                <a:solidFill>
                  <a:srgbClr val="0070C0"/>
                </a:solidFill>
                <a:latin typeface="Times New Roman" pitchFamily="18" charset="0"/>
                <a:cs typeface="Times New Roman" pitchFamily="18" charset="0"/>
              </a:rPr>
              <a:t>Проблеми загального характеру:</a:t>
            </a:r>
          </a:p>
          <a:p>
            <a:pPr marL="514350" indent="-514350" algn="just">
              <a:buNone/>
            </a:pPr>
            <a:r>
              <a:rPr lang="uk-UA" dirty="0" smtClean="0">
                <a:solidFill>
                  <a:srgbClr val="FF0000"/>
                </a:solidFill>
                <a:latin typeface="Times New Roman" pitchFamily="18" charset="0"/>
                <a:cs typeface="Times New Roman" pitchFamily="18" charset="0"/>
              </a:rPr>
              <a:t>1.1. Відсутність довіри бізнесу до влади.</a:t>
            </a:r>
          </a:p>
          <a:p>
            <a:pPr marL="514350" indent="-514350" algn="just">
              <a:buNone/>
            </a:pPr>
            <a:r>
              <a:rPr lang="uk-UA" dirty="0" smtClean="0">
                <a:solidFill>
                  <a:srgbClr val="FF0000"/>
                </a:solidFill>
                <a:latin typeface="Times New Roman" pitchFamily="18" charset="0"/>
                <a:cs typeface="Times New Roman" pitchFamily="18" charset="0"/>
              </a:rPr>
              <a:t>1.2. Високий рівень корупції в органах ДФС.</a:t>
            </a:r>
          </a:p>
          <a:p>
            <a:pPr marL="514350" indent="-514350" algn="just">
              <a:buNone/>
            </a:pPr>
            <a:r>
              <a:rPr lang="uk-UA" dirty="0" smtClean="0">
                <a:solidFill>
                  <a:srgbClr val="002060"/>
                </a:solidFill>
                <a:latin typeface="Times New Roman" pitchFamily="18" charset="0"/>
                <a:cs typeface="Times New Roman" pitchFamily="18" charset="0"/>
              </a:rPr>
              <a:t>1.3. Низька якість консультаційно-роз’яснювальної роботи.</a:t>
            </a:r>
          </a:p>
          <a:p>
            <a:pPr marL="514350" indent="-514350" algn="just">
              <a:buNone/>
            </a:pPr>
            <a:r>
              <a:rPr lang="uk-UA" dirty="0" smtClean="0">
                <a:solidFill>
                  <a:srgbClr val="002060"/>
                </a:solidFill>
                <a:latin typeface="Times New Roman" pitchFamily="18" charset="0"/>
                <a:cs typeface="Times New Roman" pitchFamily="18" charset="0"/>
              </a:rPr>
              <a:t>1.4. Потрібність в оптимізації кількісного складу працівників, низький рівень їх кваліфікації та оплати праці.</a:t>
            </a:r>
          </a:p>
          <a:p>
            <a:pPr marL="514350" indent="-514350" algn="just">
              <a:buNone/>
            </a:pPr>
            <a:r>
              <a:rPr lang="uk-UA" dirty="0" smtClean="0">
                <a:solidFill>
                  <a:srgbClr val="002060"/>
                </a:solidFill>
                <a:latin typeface="Times New Roman" pitchFamily="18" charset="0"/>
                <a:cs typeface="Times New Roman" pitchFamily="18" charset="0"/>
              </a:rPr>
              <a:t>1.5. Наявність великої кількості кодів бюджетної класифікації, неможливість зарахувати податки (в тому числі авансові внески з податку на прибуток), щорічна зміна кодів.</a:t>
            </a:r>
          </a:p>
          <a:p>
            <a:pPr marL="514350" indent="-514350" algn="just">
              <a:buNone/>
            </a:pPr>
            <a:r>
              <a:rPr lang="uk-UA" dirty="0" smtClean="0">
                <a:solidFill>
                  <a:srgbClr val="002060"/>
                </a:solidFill>
                <a:latin typeface="Times New Roman" pitchFamily="18" charset="0"/>
                <a:cs typeface="Times New Roman" pitchFamily="18" charset="0"/>
              </a:rPr>
              <a:t>1.6. Проблема в поверненні платникам надміру сплачених коштів, в тому числі митних платежів, неправомірно нарахованих до бюджету внаслідок перерахунку митної вартості.</a:t>
            </a:r>
          </a:p>
          <a:p>
            <a:pPr marL="514350" indent="-514350" algn="just">
              <a:buNone/>
            </a:pPr>
            <a:r>
              <a:rPr lang="uk-UA" dirty="0" smtClean="0">
                <a:solidFill>
                  <a:srgbClr val="002060"/>
                </a:solidFill>
                <a:latin typeface="Times New Roman" pitchFamily="18" charset="0"/>
                <a:cs typeface="Times New Roman" pitchFamily="18" charset="0"/>
              </a:rPr>
              <a:t>1.7. Відсутність достатньої кількості електронних сервісів для платників податків.</a:t>
            </a:r>
          </a:p>
          <a:p>
            <a:pPr marL="514350" indent="-514350" algn="just">
              <a:buNone/>
            </a:pPr>
            <a:r>
              <a:rPr lang="uk-UA" dirty="0" smtClean="0">
                <a:solidFill>
                  <a:srgbClr val="002060"/>
                </a:solidFill>
                <a:latin typeface="Times New Roman" pitchFamily="18" charset="0"/>
                <a:cs typeface="Times New Roman" pitchFamily="18" charset="0"/>
              </a:rPr>
              <a:t>1.8. Необхідність автоматизації внутрішніх організаційних процесів, неефективність взаємодії підрозділів апарату ДФС України, дублювання функцій.</a:t>
            </a:r>
          </a:p>
          <a:p>
            <a:pPr marL="514350" indent="-514350" algn="just">
              <a:buNone/>
            </a:pPr>
            <a:r>
              <a:rPr lang="uk-UA" dirty="0" smtClean="0">
                <a:solidFill>
                  <a:srgbClr val="002060"/>
                </a:solidFill>
                <a:latin typeface="Times New Roman" pitchFamily="18" charset="0"/>
                <a:cs typeface="Times New Roman" pitchFamily="18" charset="0"/>
              </a:rPr>
              <a:t>1.9. Встановлення прогнозних показників зі збору платежів (податкових та митних) до загального та спеціального фондів державного та місцевих бюджетів у розрізі платежів, регіонів не завжди базується на економічних показниках регіону (області, району), носить суб</a:t>
            </a:r>
            <a:r>
              <a:rPr lang="uk-UA" dirty="0" smtClean="0">
                <a:solidFill>
                  <a:srgbClr val="002060"/>
                </a:solidFill>
                <a:latin typeface="Times New Roman"/>
                <a:cs typeface="Times New Roman"/>
              </a:rPr>
              <a:t>’</a:t>
            </a:r>
            <a:r>
              <a:rPr lang="uk-UA" dirty="0" smtClean="0">
                <a:solidFill>
                  <a:srgbClr val="002060"/>
                </a:solidFill>
                <a:latin typeface="Times New Roman" pitchFamily="18" charset="0"/>
                <a:cs typeface="Times New Roman" pitchFamily="18" charset="0"/>
              </a:rPr>
              <a:t>єктивний характер та має корупційні ознаки. </a:t>
            </a:r>
          </a:p>
          <a:p>
            <a:pPr marL="514350" indent="-514350" algn="just">
              <a:buNone/>
            </a:pPr>
            <a:endParaRPr lang="uk-UA" dirty="0" smtClean="0">
              <a:solidFill>
                <a:srgbClr val="002060"/>
              </a:solidFill>
              <a:latin typeface="Times New Roman" pitchFamily="18" charset="0"/>
              <a:cs typeface="Times New Roman" pitchFamily="18" charset="0"/>
            </a:endParaRPr>
          </a:p>
          <a:p>
            <a:pPr marL="514350" indent="-514350" algn="just">
              <a:buAutoNum type="arabicPeriod"/>
            </a:pPr>
            <a:endParaRPr lang="uk-UA" dirty="0" smtClean="0"/>
          </a:p>
          <a:p>
            <a:pPr marL="514350" indent="-514350" algn="just">
              <a:buAutoNum type="arabicPeriod"/>
            </a:pPr>
            <a:endParaRPr lang="uk-UA" dirty="0" smtClean="0"/>
          </a:p>
        </p:txBody>
      </p:sp>
    </p:spTree>
  </p:cSld>
  <p:clrMapOvr>
    <a:masterClrMapping/>
  </p:clrMapOvr>
  <p:transition spd="med" advClick="0"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435280" cy="6480720"/>
          </a:xfrm>
        </p:spPr>
        <p:txBody>
          <a:bodyPr>
            <a:normAutofit fontScale="40000" lnSpcReduction="20000"/>
          </a:bodyPr>
          <a:lstStyle/>
          <a:p>
            <a:pPr marL="514350" indent="-514350" algn="just">
              <a:buNone/>
            </a:pPr>
            <a:r>
              <a:rPr lang="uk-UA" sz="5500" b="1" dirty="0" smtClean="0">
                <a:solidFill>
                  <a:srgbClr val="0070C0"/>
                </a:solidFill>
                <a:latin typeface="Times New Roman" pitchFamily="18" charset="0"/>
                <a:cs typeface="Times New Roman" pitchFamily="18" charset="0"/>
              </a:rPr>
              <a:t>2.     Проблеми в податковій сфері:</a:t>
            </a:r>
          </a:p>
          <a:p>
            <a:pPr marL="514350" indent="-514350" algn="just">
              <a:buNone/>
            </a:pPr>
            <a:r>
              <a:rPr lang="uk-UA" sz="4800" dirty="0" smtClean="0">
                <a:solidFill>
                  <a:srgbClr val="002060"/>
                </a:solidFill>
                <a:latin typeface="Times New Roman" pitchFamily="18" charset="0"/>
                <a:cs typeface="Times New Roman" pitchFamily="18" charset="0"/>
              </a:rPr>
              <a:t>2.1. Часта зміна правил </a:t>
            </a:r>
            <a:r>
              <a:rPr lang="uk-UA" sz="4800" dirty="0" err="1" smtClean="0">
                <a:solidFill>
                  <a:srgbClr val="002060"/>
                </a:solidFill>
                <a:latin typeface="Times New Roman" pitchFamily="18" charset="0"/>
                <a:cs typeface="Times New Roman" pitchFamily="18" charset="0"/>
              </a:rPr>
              <a:t>“гри”</a:t>
            </a:r>
            <a:r>
              <a:rPr lang="uk-UA" sz="4800" dirty="0" smtClean="0">
                <a:solidFill>
                  <a:srgbClr val="002060"/>
                </a:solidFill>
                <a:latin typeface="Times New Roman" pitchFamily="18" charset="0"/>
                <a:cs typeface="Times New Roman" pitchFamily="18" charset="0"/>
              </a:rPr>
              <a:t> та офіційної позиції ДФС України у сфері оподаткування</a:t>
            </a:r>
          </a:p>
          <a:p>
            <a:pPr marL="514350" indent="-514350" algn="just">
              <a:buNone/>
            </a:pPr>
            <a:r>
              <a:rPr lang="uk-UA" sz="4800" dirty="0" smtClean="0">
                <a:solidFill>
                  <a:srgbClr val="002060"/>
                </a:solidFill>
                <a:latin typeface="Times New Roman" pitchFamily="18" charset="0"/>
                <a:cs typeface="Times New Roman" pitchFamily="18" charset="0"/>
              </a:rPr>
              <a:t>2.2. Неоднозначність податкового законодавства та наявність правових колізій, розбалансованість норм</a:t>
            </a:r>
          </a:p>
          <a:p>
            <a:pPr marL="514350" indent="-514350" algn="just">
              <a:buNone/>
            </a:pPr>
            <a:r>
              <a:rPr lang="uk-UA" sz="4800" dirty="0" smtClean="0">
                <a:solidFill>
                  <a:srgbClr val="002060"/>
                </a:solidFill>
                <a:latin typeface="Times New Roman" pitchFamily="18" charset="0"/>
                <a:cs typeface="Times New Roman" pitchFamily="18" charset="0"/>
              </a:rPr>
              <a:t>2.3. Складність адміністрування податків та їх декларування</a:t>
            </a:r>
          </a:p>
          <a:p>
            <a:pPr marL="514350" indent="-514350" algn="just">
              <a:buNone/>
            </a:pPr>
            <a:r>
              <a:rPr lang="uk-UA" sz="4800" dirty="0" smtClean="0">
                <a:solidFill>
                  <a:srgbClr val="002060"/>
                </a:solidFill>
                <a:latin typeface="Times New Roman" pitchFamily="18" charset="0"/>
                <a:cs typeface="Times New Roman" pitchFamily="18" charset="0"/>
              </a:rPr>
              <a:t>2.4. Наявність непогашеної заборгованості з бюджетного відшкодування.</a:t>
            </a:r>
          </a:p>
          <a:p>
            <a:pPr marL="514350" indent="-514350" algn="just">
              <a:buNone/>
            </a:pPr>
            <a:r>
              <a:rPr lang="uk-UA" sz="4800" dirty="0" smtClean="0">
                <a:solidFill>
                  <a:srgbClr val="002060"/>
                </a:solidFill>
                <a:latin typeface="Times New Roman" pitchFamily="18" charset="0"/>
                <a:cs typeface="Times New Roman" pitchFamily="18" charset="0"/>
              </a:rPr>
              <a:t>2.5. Неефективність відпрацювання схемного податкового кредиту та ризикових суб’єктів господарювання.</a:t>
            </a:r>
          </a:p>
          <a:p>
            <a:pPr marL="514350" indent="-514350" algn="just">
              <a:buNone/>
            </a:pPr>
            <a:r>
              <a:rPr lang="uk-UA" sz="4800" dirty="0" smtClean="0">
                <a:solidFill>
                  <a:srgbClr val="002060"/>
                </a:solidFill>
                <a:latin typeface="Times New Roman" pitchFamily="18" charset="0"/>
                <a:cs typeface="Times New Roman" pitchFamily="18" charset="0"/>
              </a:rPr>
              <a:t>2.6. Низька якість доказової бази та актів перевірок, негативна статистика розгляду адміністративних скарг на користь платників податків (менше 10 %).</a:t>
            </a:r>
          </a:p>
          <a:p>
            <a:pPr marL="514350" indent="-514350" algn="just">
              <a:buNone/>
            </a:pPr>
            <a:r>
              <a:rPr lang="uk-UA" sz="4800" dirty="0" smtClean="0">
                <a:solidFill>
                  <a:srgbClr val="002060"/>
                </a:solidFill>
                <a:latin typeface="Times New Roman" pitchFamily="18" charset="0"/>
                <a:cs typeface="Times New Roman" pitchFamily="18" charset="0"/>
              </a:rPr>
              <a:t>2.7. Збільшення обсягу податкового боргу та його списання боржникам як безнадійного .</a:t>
            </a:r>
          </a:p>
          <a:p>
            <a:pPr marL="514350" indent="-514350" algn="just">
              <a:buNone/>
            </a:pPr>
            <a:r>
              <a:rPr lang="uk-UA" sz="4800" dirty="0" smtClean="0">
                <a:solidFill>
                  <a:srgbClr val="002060"/>
                </a:solidFill>
                <a:latin typeface="Times New Roman" pitchFamily="18" charset="0"/>
                <a:cs typeface="Times New Roman" pitchFamily="18" charset="0"/>
              </a:rPr>
              <a:t>2.8. Проблеми із запровадженням системи електронного адміністрування ПДВ (із перенесенням залишків непогашеного бюджетного відшкодування, врахуванням уточнюючих розрахунків, алгоритмом розрахунку суми, що дає право на реєстрацію податкових накладних)</a:t>
            </a:r>
          </a:p>
          <a:p>
            <a:pPr marL="514350" indent="-514350" algn="just">
              <a:buNone/>
            </a:pPr>
            <a:r>
              <a:rPr lang="uk-UA" sz="4800" dirty="0" smtClean="0">
                <a:solidFill>
                  <a:srgbClr val="002060"/>
                </a:solidFill>
                <a:latin typeface="Times New Roman" pitchFamily="18" charset="0"/>
                <a:cs typeface="Times New Roman" pitchFamily="18" charset="0"/>
              </a:rPr>
              <a:t>2.9.  Механізм податкового компромісу використовується як додатковий фіскальний тиск на бізнес.</a:t>
            </a:r>
          </a:p>
          <a:p>
            <a:pPr marL="514350" indent="-514350" algn="just">
              <a:buNone/>
            </a:pPr>
            <a:r>
              <a:rPr lang="uk-UA" sz="4800" dirty="0" smtClean="0">
                <a:solidFill>
                  <a:srgbClr val="002060"/>
                </a:solidFill>
                <a:latin typeface="Times New Roman" pitchFamily="18" charset="0"/>
                <a:cs typeface="Times New Roman" pitchFamily="18" charset="0"/>
              </a:rPr>
              <a:t>2.10. Присвоєння станів (9, 8) дуже часто використовується як механізм здійснення тиску на реально працюючий бізнес.</a:t>
            </a:r>
          </a:p>
          <a:p>
            <a:pPr marL="514350" indent="-514350" algn="just">
              <a:buNone/>
            </a:pPr>
            <a:r>
              <a:rPr lang="uk-UA" sz="4800" dirty="0" smtClean="0">
                <a:solidFill>
                  <a:srgbClr val="002060"/>
                </a:solidFill>
                <a:latin typeface="Times New Roman" pitchFamily="18" charset="0"/>
                <a:cs typeface="Times New Roman" pitchFamily="18" charset="0"/>
              </a:rPr>
              <a:t>2.11. Дуже незначна частка сплачених грошових зобов</a:t>
            </a:r>
            <a:r>
              <a:rPr lang="uk-UA" sz="4800" dirty="0" smtClean="0">
                <a:solidFill>
                  <a:srgbClr val="002060"/>
                </a:solidFill>
                <a:latin typeface="Times New Roman"/>
                <a:cs typeface="Times New Roman"/>
              </a:rPr>
              <a:t>’</a:t>
            </a:r>
            <a:r>
              <a:rPr lang="uk-UA" sz="4800" dirty="0" smtClean="0">
                <a:solidFill>
                  <a:srgbClr val="002060"/>
                </a:solidFill>
                <a:latin typeface="Times New Roman" pitchFamily="18" charset="0"/>
                <a:cs typeface="Times New Roman" pitchFamily="18" charset="0"/>
              </a:rPr>
              <a:t>язань, донарахованих за актами перевірок, у загальній сумі таких донарахувань.</a:t>
            </a:r>
          </a:p>
          <a:p>
            <a:pPr>
              <a:buNone/>
            </a:pPr>
            <a:endParaRPr lang="uk-UA" dirty="0"/>
          </a:p>
        </p:txBody>
      </p:sp>
    </p:spTree>
  </p:cSld>
  <p:clrMapOvr>
    <a:masterClrMapping/>
  </p:clrMapOvr>
  <p:transition spd="slow"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404664"/>
            <a:ext cx="8013576" cy="6239046"/>
          </a:xfrm>
        </p:spPr>
        <p:txBody>
          <a:bodyPr>
            <a:noAutofit/>
          </a:bodyPr>
          <a:lstStyle/>
          <a:p>
            <a:pPr marL="514350" indent="-514350" algn="just">
              <a:buNone/>
            </a:pPr>
            <a:r>
              <a:rPr lang="uk-UA" sz="1600" b="1" dirty="0" smtClean="0">
                <a:solidFill>
                  <a:srgbClr val="0070C0"/>
                </a:solidFill>
                <a:latin typeface="Times New Roman" pitchFamily="18" charset="0"/>
                <a:cs typeface="Times New Roman" pitchFamily="18" charset="0"/>
              </a:rPr>
              <a:t>3. Проблеми у сфері митних відносин:</a:t>
            </a:r>
          </a:p>
          <a:p>
            <a:pPr marL="514350" indent="-514350" algn="just">
              <a:buNone/>
            </a:pPr>
            <a:r>
              <a:rPr lang="uk-UA" sz="1600" dirty="0" smtClean="0">
                <a:solidFill>
                  <a:srgbClr val="002060"/>
                </a:solidFill>
                <a:latin typeface="Times New Roman" pitchFamily="18" charset="0"/>
                <a:cs typeface="Times New Roman" pitchFamily="18" charset="0"/>
              </a:rPr>
              <a:t>3.1. Наявність високого обсягу контрабанди та </a:t>
            </a:r>
            <a:r>
              <a:rPr lang="uk-UA" sz="1600" dirty="0" err="1" smtClean="0">
                <a:solidFill>
                  <a:srgbClr val="002060"/>
                </a:solidFill>
                <a:latin typeface="Times New Roman" pitchFamily="18" charset="0"/>
                <a:cs typeface="Times New Roman" pitchFamily="18" charset="0"/>
              </a:rPr>
              <a:t>“сірого”</a:t>
            </a:r>
            <a:r>
              <a:rPr lang="uk-UA" sz="1600" dirty="0" smtClean="0">
                <a:solidFill>
                  <a:srgbClr val="002060"/>
                </a:solidFill>
                <a:latin typeface="Times New Roman" pitchFamily="18" charset="0"/>
                <a:cs typeface="Times New Roman" pitchFamily="18" charset="0"/>
              </a:rPr>
              <a:t>  імпорту.</a:t>
            </a:r>
          </a:p>
          <a:p>
            <a:pPr marL="514350" indent="-514350" algn="just">
              <a:buNone/>
            </a:pPr>
            <a:r>
              <a:rPr lang="uk-UA" sz="1600" dirty="0" smtClean="0">
                <a:solidFill>
                  <a:srgbClr val="002060"/>
                </a:solidFill>
                <a:latin typeface="Times New Roman" pitchFamily="18" charset="0"/>
                <a:cs typeface="Times New Roman" pitchFamily="18" charset="0"/>
              </a:rPr>
              <a:t>3.2.  Недотримання європейських стандартів з митного </a:t>
            </a:r>
          </a:p>
          <a:p>
            <a:pPr marL="514350" indent="-514350" algn="just">
              <a:buNone/>
            </a:pPr>
            <a:r>
              <a:rPr lang="uk-UA" sz="1600" dirty="0" smtClean="0">
                <a:solidFill>
                  <a:srgbClr val="002060"/>
                </a:solidFill>
                <a:latin typeface="Times New Roman" pitchFamily="18" charset="0"/>
                <a:cs typeface="Times New Roman" pitchFamily="18" charset="0"/>
              </a:rPr>
              <a:t>	оформлення товарів (наявність черг, перевищення часу на </a:t>
            </a:r>
          </a:p>
          <a:p>
            <a:pPr marL="514350" indent="-514350" algn="just">
              <a:buNone/>
            </a:pPr>
            <a:r>
              <a:rPr lang="uk-UA" sz="1600" dirty="0" smtClean="0">
                <a:solidFill>
                  <a:srgbClr val="002060"/>
                </a:solidFill>
                <a:latin typeface="Times New Roman" pitchFamily="18" charset="0"/>
                <a:cs typeface="Times New Roman" pitchFamily="18" charset="0"/>
              </a:rPr>
              <a:t>	митне оформлення в порівнянні з європейськими </a:t>
            </a:r>
          </a:p>
          <a:p>
            <a:pPr marL="514350" indent="-514350" algn="just">
              <a:buNone/>
            </a:pPr>
            <a:r>
              <a:rPr lang="uk-UA" sz="1600" dirty="0" smtClean="0">
                <a:solidFill>
                  <a:srgbClr val="002060"/>
                </a:solidFill>
                <a:latin typeface="Times New Roman" pitchFamily="18" charset="0"/>
                <a:cs typeface="Times New Roman" pitchFamily="18" charset="0"/>
              </a:rPr>
              <a:t>	стандартами).</a:t>
            </a:r>
          </a:p>
          <a:p>
            <a:pPr marL="514350" indent="-514350" algn="just">
              <a:buNone/>
            </a:pPr>
            <a:r>
              <a:rPr lang="uk-UA" sz="1600" dirty="0" smtClean="0">
                <a:solidFill>
                  <a:srgbClr val="002060"/>
                </a:solidFill>
                <a:latin typeface="Times New Roman" pitchFamily="18" charset="0"/>
                <a:cs typeface="Times New Roman" pitchFamily="18" charset="0"/>
              </a:rPr>
              <a:t>3.3. Необґрунтоване коригування митними органами митної  вартості та необґрунтована відмова митних органів у випадків визначення митної вартості за іншими методами перевищує аналогічний показник європейських країн).</a:t>
            </a:r>
          </a:p>
          <a:p>
            <a:pPr marL="514350" indent="-514350" algn="just">
              <a:buNone/>
            </a:pPr>
            <a:r>
              <a:rPr lang="uk-UA" sz="1600" dirty="0" smtClean="0">
                <a:solidFill>
                  <a:srgbClr val="002060"/>
                </a:solidFill>
                <a:latin typeface="Times New Roman" pitchFamily="18" charset="0"/>
                <a:cs typeface="Times New Roman" pitchFamily="18" charset="0"/>
              </a:rPr>
              <a:t>3.4. Автоматична система управління ризиками при митному оформленні товарів та транспортних засобів не відповідає вимогам Кіотської конвенції про гармонізацію та спрощення митних процедур. Така система повинна бути відкритою. </a:t>
            </a:r>
          </a:p>
          <a:p>
            <a:pPr marL="514350" indent="-514350" algn="just">
              <a:buNone/>
            </a:pPr>
            <a:r>
              <a:rPr lang="uk-UA" sz="1600" dirty="0" smtClean="0">
                <a:solidFill>
                  <a:srgbClr val="002060"/>
                </a:solidFill>
                <a:latin typeface="Times New Roman" pitchFamily="18" charset="0"/>
                <a:cs typeface="Times New Roman" pitchFamily="18" charset="0"/>
              </a:rPr>
              <a:t>3.5. Практична відсутність застосування методів пост-аудит контролю, як однієї з  фундаментальних складових митної справи.</a:t>
            </a:r>
          </a:p>
          <a:p>
            <a:pPr marL="514350" indent="-514350" algn="just">
              <a:buNone/>
            </a:pPr>
            <a:r>
              <a:rPr lang="uk-UA" sz="1600" dirty="0" smtClean="0">
                <a:solidFill>
                  <a:srgbClr val="002060"/>
                </a:solidFill>
                <a:latin typeface="Times New Roman" pitchFamily="18" charset="0"/>
                <a:cs typeface="Times New Roman" pitchFamily="18" charset="0"/>
              </a:rPr>
              <a:t>3.6. Наявність випадків безпідставного затримання вантажів внаслідок втручання в роботу митниць державних органів з правоохоронними функціями (СБУ, </a:t>
            </a:r>
            <a:r>
              <a:rPr lang="uk-UA" sz="1600" dirty="0" err="1" smtClean="0">
                <a:solidFill>
                  <a:srgbClr val="002060"/>
                </a:solidFill>
                <a:latin typeface="Times New Roman" pitchFamily="18" charset="0"/>
                <a:cs typeface="Times New Roman" pitchFamily="18" charset="0"/>
              </a:rPr>
              <a:t>МВД</a:t>
            </a:r>
            <a:r>
              <a:rPr lang="uk-UA" sz="1600" dirty="0" smtClean="0">
                <a:solidFill>
                  <a:srgbClr val="002060"/>
                </a:solidFill>
                <a:latin typeface="Times New Roman" pitchFamily="18" charset="0"/>
                <a:cs typeface="Times New Roman" pitchFamily="18" charset="0"/>
              </a:rPr>
              <a:t> тощо).</a:t>
            </a:r>
          </a:p>
          <a:p>
            <a:pPr marL="514350" indent="-514350" algn="just">
              <a:buNone/>
            </a:pPr>
            <a:r>
              <a:rPr lang="uk-UA" sz="1600" dirty="0" smtClean="0">
                <a:solidFill>
                  <a:srgbClr val="002060"/>
                </a:solidFill>
                <a:latin typeface="Times New Roman" pitchFamily="18" charset="0"/>
                <a:cs typeface="Times New Roman" pitchFamily="18" charset="0"/>
              </a:rPr>
              <a:t>3.7. Відсутність практики притягнення до персональної відповідальності </a:t>
            </a:r>
          </a:p>
          <a:p>
            <a:pPr marL="514350" indent="-514350" algn="just">
              <a:buNone/>
            </a:pPr>
            <a:r>
              <a:rPr lang="uk-UA" sz="1600" dirty="0" smtClean="0">
                <a:solidFill>
                  <a:srgbClr val="002060"/>
                </a:solidFill>
                <a:latin typeface="Times New Roman" pitchFamily="18" charset="0"/>
                <a:cs typeface="Times New Roman" pitchFamily="18" charset="0"/>
              </a:rPr>
              <a:t>	за неправомірні рішення, дії або бездіяльність посадових осіб </a:t>
            </a:r>
          </a:p>
          <a:p>
            <a:pPr marL="514350" indent="-514350" algn="just">
              <a:buNone/>
            </a:pPr>
            <a:r>
              <a:rPr lang="uk-UA" sz="1600" dirty="0" smtClean="0">
                <a:solidFill>
                  <a:srgbClr val="002060"/>
                </a:solidFill>
                <a:latin typeface="Times New Roman" pitchFamily="18" charset="0"/>
                <a:cs typeface="Times New Roman" pitchFamily="18" charset="0"/>
              </a:rPr>
              <a:t>	митних органів усіх рівнів.</a:t>
            </a:r>
          </a:p>
          <a:p>
            <a:pPr marL="514350" indent="-514350" algn="just">
              <a:buNone/>
            </a:pPr>
            <a:r>
              <a:rPr lang="uk-UA" sz="1600" dirty="0" smtClean="0">
                <a:solidFill>
                  <a:srgbClr val="002060"/>
                </a:solidFill>
                <a:latin typeface="Times New Roman" pitchFamily="18" charset="0"/>
                <a:cs typeface="Times New Roman" pitchFamily="18" charset="0"/>
              </a:rPr>
              <a:t>3.8. Виконання митними органами не властивих їм функцій контролю </a:t>
            </a:r>
          </a:p>
          <a:p>
            <a:pPr marL="514350" indent="-514350" algn="just">
              <a:buNone/>
            </a:pPr>
            <a:r>
              <a:rPr lang="uk-UA" sz="1600" dirty="0" smtClean="0">
                <a:solidFill>
                  <a:srgbClr val="002060"/>
                </a:solidFill>
                <a:latin typeface="Times New Roman" pitchFamily="18" charset="0"/>
                <a:cs typeface="Times New Roman" pitchFamily="18" charset="0"/>
              </a:rPr>
              <a:t>	за відповідність державним стандартам.</a:t>
            </a:r>
            <a:endParaRPr lang="uk-UA" sz="1600" dirty="0"/>
          </a:p>
        </p:txBody>
      </p:sp>
      <p:pic>
        <p:nvPicPr>
          <p:cNvPr id="6146" name="Picture 2" descr="Результат пошуку зображень за запитом &quot;митна справа&quot;"/>
          <p:cNvPicPr>
            <a:picLocks noChangeAspect="1" noChangeArrowheads="1"/>
          </p:cNvPicPr>
          <p:nvPr/>
        </p:nvPicPr>
        <p:blipFill>
          <a:blip r:embed="rId2" cstate="print"/>
          <a:srcRect/>
          <a:stretch>
            <a:fillRect/>
          </a:stretch>
        </p:blipFill>
        <p:spPr bwMode="auto">
          <a:xfrm>
            <a:off x="6572264" y="214290"/>
            <a:ext cx="2286000" cy="1714500"/>
          </a:xfrm>
          <a:prstGeom prst="rect">
            <a:avLst/>
          </a:prstGeom>
          <a:noFill/>
        </p:spPr>
      </p:pic>
      <p:pic>
        <p:nvPicPr>
          <p:cNvPr id="6148" name="Picture 4" descr="https://encrypted-tbn0.gstatic.com/images?q=tbn:ANd9GcQ1M9I5AEoCP5Vu0JhN2rvcdlFSgNC5Z6BJP40iqP8BlkunJzg_0g">
            <a:hlinkClick r:id="rId3"/>
          </p:cNvPr>
          <p:cNvPicPr>
            <a:picLocks noChangeAspect="1" noChangeArrowheads="1"/>
          </p:cNvPicPr>
          <p:nvPr/>
        </p:nvPicPr>
        <p:blipFill>
          <a:blip r:embed="rId4" cstate="print"/>
          <a:srcRect/>
          <a:stretch>
            <a:fillRect/>
          </a:stretch>
        </p:blipFill>
        <p:spPr bwMode="auto">
          <a:xfrm>
            <a:off x="7143768" y="4929198"/>
            <a:ext cx="1785950" cy="1785950"/>
          </a:xfrm>
          <a:prstGeom prst="rect">
            <a:avLst/>
          </a:prstGeom>
          <a:noFill/>
        </p:spPr>
      </p:pic>
    </p:spTree>
  </p:cSld>
  <p:clrMapOvr>
    <a:masterClrMapping/>
  </p:clrMapOvr>
  <p:transition spd="slow"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20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fade">
                                      <p:cBhvr>
                                        <p:cTn id="77"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192688"/>
          </a:xfrm>
        </p:spPr>
        <p:txBody>
          <a:bodyPr>
            <a:normAutofit fontScale="47500" lnSpcReduction="20000"/>
          </a:bodyPr>
          <a:lstStyle/>
          <a:p>
            <a:pPr>
              <a:buNone/>
            </a:pPr>
            <a:r>
              <a:rPr lang="uk-UA" sz="3300" b="1" dirty="0" smtClean="0">
                <a:solidFill>
                  <a:srgbClr val="0070C0"/>
                </a:solidFill>
                <a:latin typeface="Times New Roman" pitchFamily="18" charset="0"/>
                <a:cs typeface="Times New Roman" pitchFamily="18" charset="0"/>
              </a:rPr>
              <a:t>4. Проблеми, пов’язані з діяльністю органів податкової міліції:</a:t>
            </a:r>
          </a:p>
          <a:p>
            <a:pPr algn="just">
              <a:buNone/>
            </a:pPr>
            <a:r>
              <a:rPr lang="uk-UA" sz="3300" dirty="0" smtClean="0">
                <a:solidFill>
                  <a:srgbClr val="002060"/>
                </a:solidFill>
                <a:latin typeface="Times New Roman" pitchFamily="18" charset="0"/>
                <a:cs typeface="Times New Roman" pitchFamily="18" charset="0"/>
              </a:rPr>
              <a:t>4.1. Велика кількість незавершених кримінальних справ та затягування часу кримінального процесу.</a:t>
            </a:r>
          </a:p>
          <a:p>
            <a:pPr algn="just">
              <a:buNone/>
            </a:pPr>
            <a:r>
              <a:rPr lang="uk-UA" sz="3300" dirty="0" smtClean="0">
                <a:solidFill>
                  <a:srgbClr val="002060"/>
                </a:solidFill>
                <a:latin typeface="Times New Roman" pitchFamily="18" charset="0"/>
                <a:cs typeface="Times New Roman" pitchFamily="18" charset="0"/>
              </a:rPr>
              <a:t>4.2. Присвоєння 9 станів без виходу за податковою адресою платників, неправомірне блокування реєстрації податкових накладних та подання звітності в електронній формі (розірвання договорів на електронну звітність).</a:t>
            </a:r>
          </a:p>
          <a:p>
            <a:pPr algn="just">
              <a:buNone/>
            </a:pPr>
            <a:r>
              <a:rPr lang="uk-UA" sz="3300" dirty="0" smtClean="0">
                <a:solidFill>
                  <a:srgbClr val="002060"/>
                </a:solidFill>
                <a:latin typeface="Times New Roman" pitchFamily="18" charset="0"/>
                <a:cs typeface="Times New Roman" pitchFamily="18" charset="0"/>
              </a:rPr>
              <a:t>4.3. Низька ефективність відпрацювання схемного податкового кредиту, хабарництво та </a:t>
            </a:r>
            <a:r>
              <a:rPr lang="uk-UA" sz="3300" dirty="0" err="1" smtClean="0">
                <a:solidFill>
                  <a:srgbClr val="002060"/>
                </a:solidFill>
                <a:latin typeface="Times New Roman" pitchFamily="18" charset="0"/>
                <a:cs typeface="Times New Roman" pitchFamily="18" charset="0"/>
              </a:rPr>
              <a:t>“кришування”</a:t>
            </a:r>
            <a:r>
              <a:rPr lang="uk-UA" sz="3300" dirty="0" smtClean="0">
                <a:solidFill>
                  <a:srgbClr val="002060"/>
                </a:solidFill>
                <a:latin typeface="Times New Roman" pitchFamily="18" charset="0"/>
                <a:cs typeface="Times New Roman" pitchFamily="18" charset="0"/>
              </a:rPr>
              <a:t> суб’єктів господарювання, що віднесені до ризикових</a:t>
            </a:r>
          </a:p>
          <a:p>
            <a:pPr algn="just">
              <a:buNone/>
            </a:pPr>
            <a:r>
              <a:rPr lang="uk-UA" sz="3300" dirty="0" smtClean="0">
                <a:solidFill>
                  <a:srgbClr val="002060"/>
                </a:solidFill>
                <a:latin typeface="Times New Roman" pitchFamily="18" charset="0"/>
                <a:cs typeface="Times New Roman" pitchFamily="18" charset="0"/>
              </a:rPr>
              <a:t>4.4. Неефективність податкової міліції, здійснення ними тиску на бізнес.</a:t>
            </a:r>
          </a:p>
          <a:p>
            <a:pPr algn="just">
              <a:buNone/>
            </a:pPr>
            <a:r>
              <a:rPr lang="uk-UA" sz="3300" dirty="0" smtClean="0">
                <a:solidFill>
                  <a:srgbClr val="002060"/>
                </a:solidFill>
                <a:latin typeface="Times New Roman" pitchFamily="18" charset="0"/>
                <a:cs typeface="Times New Roman" pitchFamily="18" charset="0"/>
              </a:rPr>
              <a:t>4.4. Відсутність належного відпрацювання підприємств, що змінили місцезнаходження на Донецьку та Луганську області з інших територій України, починаючи з другого півріччя 2014 року.</a:t>
            </a:r>
          </a:p>
          <a:p>
            <a:pPr algn="just">
              <a:buNone/>
            </a:pPr>
            <a:endParaRPr lang="uk-UA" sz="3300" dirty="0" smtClean="0">
              <a:solidFill>
                <a:srgbClr val="002060"/>
              </a:solidFill>
              <a:latin typeface="Times New Roman" pitchFamily="18" charset="0"/>
              <a:cs typeface="Times New Roman" pitchFamily="18" charset="0"/>
            </a:endParaRPr>
          </a:p>
          <a:p>
            <a:pPr>
              <a:buNone/>
            </a:pPr>
            <a:r>
              <a:rPr lang="uk-UA" sz="3300" dirty="0" smtClean="0">
                <a:solidFill>
                  <a:srgbClr val="002060"/>
                </a:solidFill>
                <a:latin typeface="Times New Roman" pitchFamily="18" charset="0"/>
                <a:cs typeface="Times New Roman" pitchFamily="18" charset="0"/>
              </a:rPr>
              <a:t>	</a:t>
            </a:r>
            <a:r>
              <a:rPr lang="uk-UA" i="1" dirty="0" smtClean="0">
                <a:solidFill>
                  <a:srgbClr val="002060"/>
                </a:solidFill>
                <a:latin typeface="Times New Roman" pitchFamily="18" charset="0"/>
                <a:cs typeface="Times New Roman" pitchFamily="18" charset="0"/>
              </a:rPr>
              <a:t>Це підтверджується наступними фактами:</a:t>
            </a:r>
          </a:p>
          <a:p>
            <a:pPr algn="just">
              <a:buNone/>
            </a:pPr>
            <a:r>
              <a:rPr lang="uk-UA" i="1" dirty="0" smtClean="0">
                <a:solidFill>
                  <a:srgbClr val="002060"/>
                </a:solidFill>
                <a:latin typeface="Times New Roman" pitchFamily="18" charset="0"/>
                <a:cs typeface="Times New Roman" pitchFamily="18" charset="0"/>
              </a:rPr>
              <a:t>		Кількість відкритих в 2014 році кримінальних справ (</a:t>
            </a:r>
            <a:r>
              <a:rPr lang="uk-UA" i="1" dirty="0" smtClean="0">
                <a:solidFill>
                  <a:srgbClr val="FF0000"/>
                </a:solidFill>
                <a:latin typeface="Times New Roman" pitchFamily="18" charset="0"/>
                <a:cs typeface="Times New Roman" pitchFamily="18" charset="0"/>
              </a:rPr>
              <a:t>8357</a:t>
            </a:r>
            <a:r>
              <a:rPr lang="uk-UA" i="1" dirty="0" smtClean="0">
                <a:solidFill>
                  <a:srgbClr val="002060"/>
                </a:solidFill>
                <a:latin typeface="Times New Roman" pitchFamily="18" charset="0"/>
                <a:cs typeface="Times New Roman" pitchFamily="18" charset="0"/>
              </a:rPr>
              <a:t>)</a:t>
            </a:r>
            <a:r>
              <a:rPr lang="uk-UA" i="1" dirty="0" smtClean="0">
                <a:solidFill>
                  <a:srgbClr val="FF0000"/>
                </a:solidFill>
                <a:latin typeface="Times New Roman" pitchFamily="18" charset="0"/>
                <a:cs typeface="Times New Roman" pitchFamily="18" charset="0"/>
              </a:rPr>
              <a:t> </a:t>
            </a:r>
            <a:r>
              <a:rPr lang="uk-UA" i="1" dirty="0" smtClean="0">
                <a:solidFill>
                  <a:srgbClr val="002060"/>
                </a:solidFill>
                <a:latin typeface="Times New Roman" pitchFamily="18" charset="0"/>
                <a:cs typeface="Times New Roman" pitchFamily="18" charset="0"/>
              </a:rPr>
              <a:t>та переданих в суд з </a:t>
            </a:r>
            <a:r>
              <a:rPr lang="uk-UA" i="1" dirty="0" err="1" smtClean="0">
                <a:solidFill>
                  <a:srgbClr val="002060"/>
                </a:solidFill>
                <a:latin typeface="Times New Roman" pitchFamily="18" charset="0"/>
                <a:cs typeface="Times New Roman" pitchFamily="18" charset="0"/>
              </a:rPr>
              <a:t>обвинувачувальним</a:t>
            </a:r>
            <a:r>
              <a:rPr lang="uk-UA" i="1" dirty="0" smtClean="0">
                <a:solidFill>
                  <a:srgbClr val="002060"/>
                </a:solidFill>
                <a:latin typeface="Times New Roman" pitchFamily="18" charset="0"/>
                <a:cs typeface="Times New Roman" pitchFamily="18" charset="0"/>
              </a:rPr>
              <a:t> вироком  (</a:t>
            </a:r>
            <a:r>
              <a:rPr lang="uk-UA" i="1" dirty="0" smtClean="0">
                <a:solidFill>
                  <a:srgbClr val="FF0000"/>
                </a:solidFill>
                <a:latin typeface="Times New Roman" pitchFamily="18" charset="0"/>
                <a:cs typeface="Times New Roman" pitchFamily="18" charset="0"/>
              </a:rPr>
              <a:t>692</a:t>
            </a:r>
            <a:r>
              <a:rPr lang="uk-UA" i="1" dirty="0" smtClean="0">
                <a:solidFill>
                  <a:srgbClr val="002060"/>
                </a:solidFill>
                <a:latin typeface="Times New Roman" pitchFamily="18" charset="0"/>
                <a:cs typeface="Times New Roman" pitchFamily="18" charset="0"/>
              </a:rPr>
              <a:t>) кримінальних справ свідчить про неефективність податкової міліції.</a:t>
            </a:r>
          </a:p>
          <a:p>
            <a:pPr marL="0" marR="0" algn="just">
              <a:spcBef>
                <a:spcPts val="0"/>
              </a:spcBef>
              <a:spcAft>
                <a:spcPts val="0"/>
              </a:spcAft>
              <a:buNone/>
            </a:pPr>
            <a:r>
              <a:rPr lang="uk-UA" i="1" dirty="0" smtClean="0">
                <a:solidFill>
                  <a:srgbClr val="002060"/>
                </a:solidFill>
                <a:latin typeface="Times New Roman" pitchFamily="18" charset="0"/>
                <a:cs typeface="Times New Roman" pitchFamily="18" charset="0"/>
              </a:rPr>
              <a:t>	Загальна кількість не завершених кримінальних справ (</a:t>
            </a:r>
            <a:r>
              <a:rPr lang="uk-UA" i="1" dirty="0" smtClean="0">
                <a:solidFill>
                  <a:srgbClr val="FF0000"/>
                </a:solidFill>
                <a:latin typeface="Times New Roman" pitchFamily="18" charset="0"/>
                <a:cs typeface="Times New Roman" pitchFamily="18" charset="0"/>
              </a:rPr>
              <a:t>2184</a:t>
            </a:r>
            <a:r>
              <a:rPr lang="uk-UA" i="1" dirty="0" smtClean="0">
                <a:solidFill>
                  <a:srgbClr val="002060"/>
                </a:solidFill>
                <a:latin typeface="Times New Roman" pitchFamily="18" charset="0"/>
                <a:cs typeface="Times New Roman" pitchFamily="18" charset="0"/>
              </a:rPr>
              <a:t>), з яких тільки по </a:t>
            </a:r>
            <a:r>
              <a:rPr lang="uk-UA" i="1" dirty="0" smtClean="0">
                <a:solidFill>
                  <a:srgbClr val="FF0000"/>
                </a:solidFill>
                <a:latin typeface="Times New Roman" pitchFamily="18" charset="0"/>
                <a:cs typeface="Times New Roman" pitchFamily="18" charset="0"/>
              </a:rPr>
              <a:t>83</a:t>
            </a:r>
            <a:r>
              <a:rPr lang="uk-UA" i="1" dirty="0" smtClean="0">
                <a:solidFill>
                  <a:srgbClr val="002060"/>
                </a:solidFill>
                <a:latin typeface="Times New Roman" pitchFamily="18" charset="0"/>
                <a:cs typeface="Times New Roman" pitchFamily="18" charset="0"/>
              </a:rPr>
              <a:t> справам вручено повідомлення про підозру свідчить про наявні корупційні ознаки в органах податкової міліції через затягування кримінального процесу.</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	Закриття кримінальних справ в кількості </a:t>
            </a:r>
            <a:r>
              <a:rPr lang="uk-UA" i="1" dirty="0" smtClean="0">
                <a:solidFill>
                  <a:srgbClr val="FF0000"/>
                </a:solidFill>
                <a:latin typeface="Times New Roman" pitchFamily="18" charset="0"/>
                <a:cs typeface="Times New Roman" pitchFamily="18" charset="0"/>
              </a:rPr>
              <a:t>2952</a:t>
            </a:r>
            <a:r>
              <a:rPr lang="uk-UA" i="1" dirty="0" smtClean="0">
                <a:solidFill>
                  <a:srgbClr val="002060"/>
                </a:solidFill>
                <a:latin typeface="Times New Roman" pitchFamily="18" charset="0"/>
                <a:cs typeface="Times New Roman" pitchFamily="18" charset="0"/>
              </a:rPr>
              <a:t> на підставі відсутності складу злочину, а в кількості </a:t>
            </a:r>
            <a:r>
              <a:rPr lang="uk-UA" i="1" dirty="0" smtClean="0">
                <a:solidFill>
                  <a:srgbClr val="FF0000"/>
                </a:solidFill>
                <a:latin typeface="Times New Roman" pitchFamily="18" charset="0"/>
                <a:cs typeface="Times New Roman" pitchFamily="18" charset="0"/>
              </a:rPr>
              <a:t>91</a:t>
            </a:r>
            <a:r>
              <a:rPr lang="uk-UA" i="1" dirty="0" smtClean="0">
                <a:solidFill>
                  <a:srgbClr val="002060"/>
                </a:solidFill>
                <a:latin typeface="Times New Roman" pitchFamily="18" charset="0"/>
                <a:cs typeface="Times New Roman" pitchFamily="18" charset="0"/>
              </a:rPr>
              <a:t> – на підставі відсутності  події, свідчить про спробу здійснювати тиск на бізнес та корупцію в органах податкової міліції.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	Низька ефективність відпрацювання кримінальних справ за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ланцюгом слідчих дій (від встановлення  ризикового суб’єкта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a:t>
            </a:r>
            <a:r>
              <a:rPr lang="uk-UA" i="1" dirty="0" err="1" smtClean="0">
                <a:solidFill>
                  <a:srgbClr val="002060"/>
                </a:solidFill>
                <a:latin typeface="Times New Roman" pitchFamily="18" charset="0"/>
                <a:cs typeface="Times New Roman" pitchFamily="18" charset="0"/>
              </a:rPr>
              <a:t>“податкової</a:t>
            </a:r>
            <a:r>
              <a:rPr lang="uk-UA" i="1" dirty="0" smtClean="0">
                <a:solidFill>
                  <a:srgbClr val="002060"/>
                </a:solidFill>
                <a:latin typeface="Times New Roman" pitchFamily="18" charset="0"/>
                <a:cs typeface="Times New Roman" pitchFamily="18" charset="0"/>
              </a:rPr>
              <a:t> </a:t>
            </a:r>
            <a:r>
              <a:rPr lang="uk-UA" i="1" dirty="0" err="1" smtClean="0">
                <a:solidFill>
                  <a:srgbClr val="002060"/>
                </a:solidFill>
                <a:latin typeface="Times New Roman" pitchFamily="18" charset="0"/>
                <a:cs typeface="Times New Roman" pitchFamily="18" charset="0"/>
              </a:rPr>
              <a:t>ями”</a:t>
            </a:r>
            <a:r>
              <a:rPr lang="uk-UA" i="1" dirty="0" smtClean="0">
                <a:solidFill>
                  <a:srgbClr val="002060"/>
                </a:solidFill>
                <a:latin typeface="Times New Roman" pitchFamily="18" charset="0"/>
                <a:cs typeface="Times New Roman" pitchFamily="18" charset="0"/>
              </a:rPr>
              <a:t>, </a:t>
            </a:r>
            <a:r>
              <a:rPr lang="uk-UA" i="1" dirty="0" err="1" smtClean="0">
                <a:solidFill>
                  <a:srgbClr val="002060"/>
                </a:solidFill>
                <a:latin typeface="Times New Roman" pitchFamily="18" charset="0"/>
                <a:cs typeface="Times New Roman" pitchFamily="18" charset="0"/>
              </a:rPr>
              <a:t>“транзитерів”</a:t>
            </a:r>
            <a:r>
              <a:rPr lang="uk-UA" i="1" dirty="0" smtClean="0">
                <a:solidFill>
                  <a:srgbClr val="002060"/>
                </a:solidFill>
                <a:latin typeface="Times New Roman" pitchFamily="18" charset="0"/>
                <a:cs typeface="Times New Roman" pitchFamily="18" charset="0"/>
              </a:rPr>
              <a:t>) до спецповідомлення про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ліквідацію </a:t>
            </a:r>
            <a:r>
              <a:rPr lang="uk-UA" i="1" dirty="0" err="1" smtClean="0">
                <a:solidFill>
                  <a:srgbClr val="002060"/>
                </a:solidFill>
                <a:latin typeface="Times New Roman" pitchFamily="18" charset="0"/>
                <a:cs typeface="Times New Roman" pitchFamily="18" charset="0"/>
              </a:rPr>
              <a:t>конвертаційного</a:t>
            </a:r>
            <a:r>
              <a:rPr lang="uk-UA" i="1" dirty="0" smtClean="0">
                <a:solidFill>
                  <a:srgbClr val="002060"/>
                </a:solidFill>
                <a:latin typeface="Times New Roman" pitchFamily="18" charset="0"/>
                <a:cs typeface="Times New Roman" pitchFamily="18" charset="0"/>
              </a:rPr>
              <a:t> центру, порушення кримінальної справи,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її передача з </a:t>
            </a:r>
            <a:r>
              <a:rPr lang="uk-UA" i="1" dirty="0" err="1" smtClean="0">
                <a:solidFill>
                  <a:srgbClr val="002060"/>
                </a:solidFill>
                <a:latin typeface="Times New Roman" pitchFamily="18" charset="0"/>
                <a:cs typeface="Times New Roman" pitchFamily="18" charset="0"/>
              </a:rPr>
              <a:t>обвинувачувальним</a:t>
            </a:r>
            <a:r>
              <a:rPr lang="uk-UA" i="1" dirty="0" smtClean="0">
                <a:solidFill>
                  <a:srgbClr val="002060"/>
                </a:solidFill>
                <a:latin typeface="Times New Roman" pitchFamily="18" charset="0"/>
                <a:cs typeface="Times New Roman" pitchFamily="18" charset="0"/>
              </a:rPr>
              <a:t> вироком в суд, стягнення коштів </a:t>
            </a:r>
          </a:p>
          <a:p>
            <a:pPr marL="0" marR="0">
              <a:spcBef>
                <a:spcPts val="0"/>
              </a:spcBef>
              <a:spcAft>
                <a:spcPts val="0"/>
              </a:spcAft>
              <a:buNone/>
            </a:pPr>
            <a:r>
              <a:rPr lang="uk-UA" i="1" dirty="0" smtClean="0">
                <a:solidFill>
                  <a:srgbClr val="002060"/>
                </a:solidFill>
                <a:latin typeface="Times New Roman" pitchFamily="18" charset="0"/>
                <a:cs typeface="Times New Roman" pitchFamily="18" charset="0"/>
              </a:rPr>
              <a:t>до бюджету</a:t>
            </a:r>
            <a:r>
              <a:rPr lang="uk-UA" dirty="0" smtClean="0">
                <a:solidFill>
                  <a:srgbClr val="002060"/>
                </a:solidFill>
                <a:latin typeface="Times New Roman" pitchFamily="18" charset="0"/>
                <a:cs typeface="Times New Roman" pitchFamily="18" charset="0"/>
              </a:rPr>
              <a:t>.</a:t>
            </a:r>
          </a:p>
          <a:p>
            <a:pPr>
              <a:buNone/>
            </a:pPr>
            <a:endParaRPr lang="uk-UA" dirty="0" smtClean="0">
              <a:latin typeface="Times New Roman" pitchFamily="18" charset="0"/>
              <a:cs typeface="Times New Roman" pitchFamily="18" charset="0"/>
            </a:endParaRPr>
          </a:p>
          <a:p>
            <a:pPr>
              <a:buNone/>
            </a:pPr>
            <a:endParaRPr lang="uk-UA" dirty="0">
              <a:latin typeface="Times New Roman" pitchFamily="18" charset="0"/>
              <a:cs typeface="Times New Roman" pitchFamily="18" charset="0"/>
            </a:endParaRPr>
          </a:p>
        </p:txBody>
      </p:sp>
      <p:pic>
        <p:nvPicPr>
          <p:cNvPr id="5124" name="Picture 4" descr="https://encrypted-tbn2.gstatic.com/images?q=tbn:ANd9GcQpBCGTAP6b1TC1s9c3MVwcP1RjkwQgDuC4jQkpU3QMPKX3WCeM">
            <a:hlinkClick r:id="rId2"/>
          </p:cNvPr>
          <p:cNvPicPr>
            <a:picLocks noChangeAspect="1" noChangeArrowheads="1"/>
          </p:cNvPicPr>
          <p:nvPr/>
        </p:nvPicPr>
        <p:blipFill>
          <a:blip r:embed="rId3" cstate="print"/>
          <a:srcRect/>
          <a:stretch>
            <a:fillRect/>
          </a:stretch>
        </p:blipFill>
        <p:spPr bwMode="auto">
          <a:xfrm>
            <a:off x="6643702" y="5072074"/>
            <a:ext cx="2075047" cy="1660038"/>
          </a:xfrm>
          <a:prstGeom prst="rect">
            <a:avLst/>
          </a:prstGeom>
          <a:noFill/>
        </p:spPr>
      </p:pic>
    </p:spTree>
  </p:cSld>
  <p:clrMapOvr>
    <a:masterClrMapping/>
  </p:clrMapOvr>
  <p:transition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20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20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20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fade">
                                      <p:cBhvr>
                                        <p:cTn id="72" dur="20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fade">
                                      <p:cBhvr>
                                        <p:cTn id="77" dur="2000"/>
                                        <p:tgtEl>
                                          <p:spTgt spid="3">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6" end="16"/>
                                            </p:txEl>
                                          </p:spTgt>
                                        </p:tgtEl>
                                        <p:attrNameLst>
                                          <p:attrName>style.visibility</p:attrName>
                                        </p:attrNameLst>
                                      </p:cBhvr>
                                      <p:to>
                                        <p:strVal val="visible"/>
                                      </p:to>
                                    </p:set>
                                    <p:animEffect transition="in" filter="fade">
                                      <p:cBhvr>
                                        <p:cTn id="82"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uk-UA" sz="2200" b="1" dirty="0" smtClean="0">
                <a:solidFill>
                  <a:srgbClr val="0070C0"/>
                </a:solidFill>
                <a:latin typeface="Times New Roman" pitchFamily="18" charset="0"/>
                <a:cs typeface="Times New Roman" pitchFamily="18" charset="0"/>
              </a:rPr>
              <a:t>ОПИС ОКРЕМОЇ ПРОБЛЕМАТИКИ:</a:t>
            </a:r>
            <a:endParaRPr lang="uk-UA"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836712"/>
            <a:ext cx="8229600" cy="5544616"/>
          </a:xfrm>
        </p:spPr>
        <p:txBody>
          <a:bodyPr>
            <a:normAutofit lnSpcReduction="10000"/>
          </a:bodyPr>
          <a:lstStyle/>
          <a:p>
            <a:pPr marL="457200" indent="-457200" algn="just">
              <a:buNone/>
            </a:pPr>
            <a:r>
              <a:rPr lang="uk-UA" sz="1900" dirty="0" smtClean="0">
                <a:solidFill>
                  <a:srgbClr val="002060"/>
                </a:solidFill>
                <a:latin typeface="Times New Roman" pitchFamily="18" charset="0"/>
                <a:cs typeface="Times New Roman" pitchFamily="18" charset="0"/>
              </a:rPr>
              <a:t>	</a:t>
            </a:r>
            <a:r>
              <a:rPr lang="uk-UA" sz="1900" b="1" dirty="0" smtClean="0">
                <a:solidFill>
                  <a:srgbClr val="0070C0"/>
                </a:solidFill>
                <a:latin typeface="Times New Roman" pitchFamily="18" charset="0"/>
                <a:cs typeface="Times New Roman" pitchFamily="18" charset="0"/>
              </a:rPr>
              <a:t>1. БЮДЖЕТНЕ ВІДШКОДУВАННЯ:</a:t>
            </a:r>
          </a:p>
          <a:p>
            <a:pPr marL="457200" indent="-457200" algn="just">
              <a:buAutoNum type="arabicPeriod"/>
            </a:pPr>
            <a:r>
              <a:rPr lang="uk-UA" sz="1900" dirty="0" smtClean="0">
                <a:solidFill>
                  <a:srgbClr val="002060"/>
                </a:solidFill>
                <a:latin typeface="Times New Roman" pitchFamily="18" charset="0"/>
                <a:cs typeface="Times New Roman" pitchFamily="18" charset="0"/>
              </a:rPr>
              <a:t>Відсутність чіткого та справедливого механізму розподілення обсягів можливого відшкодування ПДВ в межах щомісячного розпису.</a:t>
            </a:r>
          </a:p>
          <a:p>
            <a:pPr marL="457200" indent="-457200" algn="just">
              <a:buAutoNum type="arabicPeriod"/>
            </a:pPr>
            <a:r>
              <a:rPr lang="uk-UA" sz="1900" dirty="0" smtClean="0">
                <a:solidFill>
                  <a:srgbClr val="002060"/>
                </a:solidFill>
                <a:latin typeface="Times New Roman" pitchFamily="18" charset="0"/>
                <a:cs typeface="Times New Roman" pitchFamily="18" charset="0"/>
              </a:rPr>
              <a:t>Вплив людського фактору при погашенні бюджетного відшкодування на поточні рахунки платників податку на всіх рівнях організаційної структури ДФС.</a:t>
            </a:r>
          </a:p>
          <a:p>
            <a:pPr marL="457200" indent="-457200" algn="just">
              <a:buAutoNum type="arabicPeriod"/>
            </a:pPr>
            <a:r>
              <a:rPr lang="uk-UA" sz="1900" dirty="0" smtClean="0">
                <a:solidFill>
                  <a:srgbClr val="002060"/>
                </a:solidFill>
                <a:latin typeface="Times New Roman" pitchFamily="18" charset="0"/>
                <a:cs typeface="Times New Roman" pitchFamily="18" charset="0"/>
              </a:rPr>
              <a:t>Розбіжності між реєстрами висновків за результатами перевірок сум бюджетного відшкодування та даними Узагальненої інформації про обсяги сум бюджетного відшкодування ПДВ, визначені у висновках, не включення сум бюджетного відшкодування до реєстрів.</a:t>
            </a:r>
          </a:p>
          <a:p>
            <a:pPr marL="457200" indent="-457200" algn="just">
              <a:buAutoNum type="arabicPeriod"/>
            </a:pPr>
            <a:r>
              <a:rPr lang="uk-UA" sz="1900" dirty="0" smtClean="0">
                <a:solidFill>
                  <a:srgbClr val="002060"/>
                </a:solidFill>
                <a:latin typeface="Times New Roman" pitchFamily="18" charset="0"/>
                <a:cs typeface="Times New Roman" pitchFamily="18" charset="0"/>
              </a:rPr>
              <a:t>Наявність непогашеної бюджетної заборгованості за періоди до набрання чинності Податкового кодексу України одним платникам ПДВ поряд з фактами регулярного відшкодування ПДВ іншим платникам.</a:t>
            </a:r>
          </a:p>
          <a:p>
            <a:pPr marL="457200" indent="-457200" algn="just">
              <a:buAutoNum type="arabicPeriod"/>
            </a:pPr>
            <a:r>
              <a:rPr lang="uk-UA" sz="1900" dirty="0" smtClean="0">
                <a:solidFill>
                  <a:srgbClr val="002060"/>
                </a:solidFill>
                <a:latin typeface="Times New Roman" pitchFamily="18" charset="0"/>
                <a:cs typeface="Times New Roman" pitchFamily="18" charset="0"/>
              </a:rPr>
              <a:t>Бюджетне відшкодування ПДВ платникам, що здійснювали ризикові операції, внаслідок неефективного відпрацювання схемного податкового кредиту, розірвання ланцюгів постачання такого кредиту.</a:t>
            </a:r>
          </a:p>
          <a:p>
            <a:pPr marL="457200" indent="-457200" algn="just">
              <a:buAutoNum type="arabicPeriod"/>
            </a:pPr>
            <a:r>
              <a:rPr lang="uk-UA" sz="1900" dirty="0" smtClean="0">
                <a:solidFill>
                  <a:srgbClr val="002060"/>
                </a:solidFill>
                <a:latin typeface="Times New Roman" pitchFamily="18" charset="0"/>
                <a:cs typeface="Times New Roman" pitchFamily="18" charset="0"/>
              </a:rPr>
              <a:t>Необґрунтоване затягування процедури камеральних та документальних перевірок сум бюджетного відшкодування. </a:t>
            </a:r>
          </a:p>
          <a:p>
            <a:pPr marL="457200" indent="-457200" algn="just">
              <a:buNone/>
            </a:pPr>
            <a:endParaRPr lang="uk-UA" sz="1900" dirty="0" smtClean="0">
              <a:solidFill>
                <a:srgbClr val="002060"/>
              </a:solidFill>
              <a:latin typeface="Times New Roman" pitchFamily="18" charset="0"/>
              <a:cs typeface="Times New Roman" pitchFamily="18" charset="0"/>
            </a:endParaRPr>
          </a:p>
          <a:p>
            <a:pPr marL="457200" indent="-457200" algn="just">
              <a:buAutoNum type="arabicPeriod"/>
            </a:pPr>
            <a:endParaRPr lang="uk-UA" sz="1900" dirty="0">
              <a:solidFill>
                <a:srgbClr val="002060"/>
              </a:solidFill>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8229600" cy="346050"/>
          </a:xfrm>
        </p:spPr>
        <p:txBody>
          <a:bodyPr>
            <a:normAutofit fontScale="90000"/>
          </a:bodyPr>
          <a:lstStyle/>
          <a:p>
            <a:pPr algn="just"/>
            <a:r>
              <a:rPr lang="uk-UA" sz="2200" b="1" dirty="0" smtClean="0">
                <a:solidFill>
                  <a:srgbClr val="0070C0"/>
                </a:solidFill>
                <a:latin typeface="Times New Roman" pitchFamily="18" charset="0"/>
                <a:cs typeface="Times New Roman" pitchFamily="18" charset="0"/>
              </a:rPr>
              <a:t>2. СХЕМНИЙ ПОДАТКОВИЙ КРЕДИТ:</a:t>
            </a:r>
            <a:endParaRPr lang="uk-UA"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323528" y="620688"/>
            <a:ext cx="8568952" cy="6048672"/>
          </a:xfrm>
        </p:spPr>
        <p:txBody>
          <a:bodyPr>
            <a:noAutofit/>
          </a:bodyPr>
          <a:lstStyle/>
          <a:p>
            <a:pPr>
              <a:buNone/>
            </a:pPr>
            <a:r>
              <a:rPr lang="uk-UA" sz="1400" dirty="0" smtClean="0">
                <a:solidFill>
                  <a:srgbClr val="002060"/>
                </a:solidFill>
                <a:latin typeface="Times New Roman" pitchFamily="18" charset="0"/>
                <a:cs typeface="Times New Roman" pitchFamily="18" charset="0"/>
              </a:rPr>
              <a:t>	</a:t>
            </a:r>
            <a:r>
              <a:rPr lang="uk-UA" sz="1500" dirty="0" smtClean="0">
                <a:solidFill>
                  <a:srgbClr val="002060"/>
                </a:solidFill>
                <a:latin typeface="Times New Roman" pitchFamily="18" charset="0"/>
                <a:cs typeface="Times New Roman" pitchFamily="18" charset="0"/>
              </a:rPr>
              <a:t>1. Схеми ризикових суб’єктів господарювання поділяються на:</a:t>
            </a:r>
          </a:p>
          <a:p>
            <a:pPr>
              <a:buNone/>
            </a:pPr>
            <a:r>
              <a:rPr lang="uk-UA" sz="1500" dirty="0" smtClean="0">
                <a:solidFill>
                  <a:srgbClr val="002060"/>
                </a:solidFill>
                <a:latin typeface="Times New Roman" pitchFamily="18" charset="0"/>
                <a:cs typeface="Times New Roman" pitchFamily="18" charset="0"/>
              </a:rPr>
              <a:t>		- схеми з «паперовим» податковим кредитом;</a:t>
            </a:r>
          </a:p>
          <a:p>
            <a:pPr algn="just">
              <a:buNone/>
            </a:pPr>
            <a:r>
              <a:rPr lang="uk-UA" sz="1500" dirty="0" smtClean="0">
                <a:solidFill>
                  <a:srgbClr val="002060"/>
                </a:solidFill>
                <a:latin typeface="Times New Roman" pitchFamily="18" charset="0"/>
                <a:cs typeface="Times New Roman" pitchFamily="18" charset="0"/>
              </a:rPr>
              <a:t>		- схеми з «імпортним» податковим кредитом;</a:t>
            </a:r>
          </a:p>
          <a:p>
            <a:pPr>
              <a:buNone/>
            </a:pPr>
            <a:r>
              <a:rPr lang="uk-UA" sz="1500" dirty="0" smtClean="0">
                <a:solidFill>
                  <a:srgbClr val="002060"/>
                </a:solidFill>
                <a:latin typeface="Times New Roman" pitchFamily="18" charset="0"/>
                <a:cs typeface="Times New Roman" pitchFamily="18" charset="0"/>
              </a:rPr>
              <a:t>		- схеми з «сільськогосподарським» податковим кредитом;</a:t>
            </a:r>
          </a:p>
          <a:p>
            <a:pPr>
              <a:buNone/>
            </a:pPr>
            <a:r>
              <a:rPr lang="uk-UA" sz="1500" dirty="0" smtClean="0">
                <a:solidFill>
                  <a:srgbClr val="002060"/>
                </a:solidFill>
                <a:latin typeface="Times New Roman" pitchFamily="18" charset="0"/>
                <a:cs typeface="Times New Roman" pitchFamily="18" charset="0"/>
              </a:rPr>
              <a:t>		- комбіновані схеми.</a:t>
            </a:r>
          </a:p>
          <a:p>
            <a:pPr algn="just">
              <a:buNone/>
            </a:pPr>
            <a:r>
              <a:rPr lang="uk-UA" sz="1500" dirty="0" smtClean="0">
                <a:solidFill>
                  <a:srgbClr val="002060"/>
                </a:solidFill>
                <a:latin typeface="Times New Roman" pitchFamily="18" charset="0"/>
                <a:cs typeface="Times New Roman" pitchFamily="18" charset="0"/>
              </a:rPr>
              <a:t>	2. Використання таких схем супроводжувалось маніпуляцією з показниками звітності, розірванням ланцюгів постачання схемного ПДВ через неможливість здійснити перевірку або зустрічну звірку.</a:t>
            </a:r>
          </a:p>
          <a:p>
            <a:pPr algn="just">
              <a:buNone/>
            </a:pPr>
            <a:r>
              <a:rPr lang="uk-UA" sz="1500" dirty="0" smtClean="0">
                <a:solidFill>
                  <a:srgbClr val="002060"/>
                </a:solidFill>
                <a:latin typeface="Times New Roman" pitchFamily="18" charset="0"/>
                <a:cs typeface="Times New Roman" pitchFamily="18" charset="0"/>
              </a:rPr>
              <a:t>	2. За період з березня по листопад 2014 року доведена сума сумнівного податкового кредиту становить </a:t>
            </a:r>
            <a:r>
              <a:rPr lang="uk-UA" sz="1500" dirty="0" smtClean="0">
                <a:solidFill>
                  <a:srgbClr val="FF0000"/>
                </a:solidFill>
                <a:latin typeface="Times New Roman" pitchFamily="18" charset="0"/>
                <a:cs typeface="Times New Roman" pitchFamily="18" charset="0"/>
              </a:rPr>
              <a:t>15,4</a:t>
            </a:r>
            <a:r>
              <a:rPr lang="uk-UA" sz="1500" dirty="0" smtClean="0">
                <a:solidFill>
                  <a:srgbClr val="002060"/>
                </a:solidFill>
                <a:latin typeface="Times New Roman" pitchFamily="18" charset="0"/>
                <a:cs typeface="Times New Roman" pitchFamily="18" charset="0"/>
              </a:rPr>
              <a:t> млрд. грн., з яких відпрацьовано лише </a:t>
            </a:r>
            <a:r>
              <a:rPr lang="uk-UA" sz="1500" dirty="0" smtClean="0">
                <a:solidFill>
                  <a:srgbClr val="FF0000"/>
                </a:solidFill>
                <a:latin typeface="Times New Roman" pitchFamily="18" charset="0"/>
                <a:cs typeface="Times New Roman" pitchFamily="18" charset="0"/>
              </a:rPr>
              <a:t>7,3 </a:t>
            </a:r>
            <a:r>
              <a:rPr lang="uk-UA" sz="1500" dirty="0" smtClean="0">
                <a:solidFill>
                  <a:srgbClr val="002060"/>
                </a:solidFill>
                <a:latin typeface="Times New Roman" pitchFamily="18" charset="0"/>
                <a:cs typeface="Times New Roman" pitchFamily="18" charset="0"/>
              </a:rPr>
              <a:t>млрд. грн., за весь 2014 р. - близько </a:t>
            </a:r>
            <a:r>
              <a:rPr lang="uk-UA" sz="1500" dirty="0" smtClean="0">
                <a:solidFill>
                  <a:srgbClr val="FF0000"/>
                </a:solidFill>
                <a:latin typeface="Times New Roman" pitchFamily="18" charset="0"/>
                <a:cs typeface="Times New Roman" pitchFamily="18" charset="0"/>
              </a:rPr>
              <a:t>19</a:t>
            </a:r>
            <a:r>
              <a:rPr lang="uk-UA" sz="1500" dirty="0" smtClean="0">
                <a:solidFill>
                  <a:srgbClr val="002060"/>
                </a:solidFill>
                <a:latin typeface="Times New Roman" pitchFamily="18" charset="0"/>
                <a:cs typeface="Times New Roman" pitchFamily="18" charset="0"/>
              </a:rPr>
              <a:t> млрд. грн. (в середньому </a:t>
            </a:r>
            <a:r>
              <a:rPr lang="uk-UA" sz="1500" dirty="0" smtClean="0">
                <a:solidFill>
                  <a:srgbClr val="FF0000"/>
                </a:solidFill>
                <a:latin typeface="Times New Roman" pitchFamily="18" charset="0"/>
                <a:cs typeface="Times New Roman" pitchFamily="18" charset="0"/>
              </a:rPr>
              <a:t>1,7</a:t>
            </a:r>
            <a:r>
              <a:rPr lang="uk-UA" sz="1500" dirty="0" smtClean="0">
                <a:solidFill>
                  <a:srgbClr val="002060"/>
                </a:solidFill>
                <a:latin typeface="Times New Roman" pitchFamily="18" charset="0"/>
                <a:cs typeface="Times New Roman" pitchFamily="18" charset="0"/>
              </a:rPr>
              <a:t> млрд. грн. в місяць). За заявою екс-голови ДФС України Білоуса І.О. в середньому в рік через маніпуляції та кримінальні схеми бюджет </a:t>
            </a:r>
            <a:r>
              <a:rPr lang="uk-UA" sz="1500" dirty="0" err="1" smtClean="0">
                <a:solidFill>
                  <a:srgbClr val="002060"/>
                </a:solidFill>
                <a:latin typeface="Times New Roman" pitchFamily="18" charset="0"/>
                <a:cs typeface="Times New Roman" pitchFamily="18" charset="0"/>
              </a:rPr>
              <a:t>недоотримував</a:t>
            </a:r>
            <a:r>
              <a:rPr lang="uk-UA" sz="1500" dirty="0" smtClean="0">
                <a:solidFill>
                  <a:srgbClr val="002060"/>
                </a:solidFill>
                <a:latin typeface="Times New Roman" pitchFamily="18" charset="0"/>
                <a:cs typeface="Times New Roman" pitchFamily="18" charset="0"/>
              </a:rPr>
              <a:t> близько </a:t>
            </a:r>
            <a:r>
              <a:rPr lang="uk-UA" sz="1500" dirty="0" smtClean="0">
                <a:solidFill>
                  <a:srgbClr val="FF0000"/>
                </a:solidFill>
                <a:latin typeface="Times New Roman" pitchFamily="18" charset="0"/>
                <a:cs typeface="Times New Roman" pitchFamily="18" charset="0"/>
              </a:rPr>
              <a:t>70</a:t>
            </a:r>
            <a:r>
              <a:rPr lang="uk-UA" sz="1500" dirty="0" smtClean="0">
                <a:solidFill>
                  <a:srgbClr val="002060"/>
                </a:solidFill>
                <a:latin typeface="Times New Roman" pitchFamily="18" charset="0"/>
                <a:cs typeface="Times New Roman" pitchFamily="18" charset="0"/>
              </a:rPr>
              <a:t> млрд. грн.</a:t>
            </a:r>
          </a:p>
          <a:p>
            <a:pPr algn="just">
              <a:buNone/>
            </a:pPr>
            <a:r>
              <a:rPr lang="uk-UA" sz="1500" dirty="0" smtClean="0">
                <a:solidFill>
                  <a:srgbClr val="002060"/>
                </a:solidFill>
                <a:latin typeface="Times New Roman" pitchFamily="18" charset="0"/>
                <a:cs typeface="Times New Roman" pitchFamily="18" charset="0"/>
              </a:rPr>
              <a:t>	2. Комплексне відпрацювання податкових ризиків з податку на додану вартість потребує більш чіткої координації та контролю за роботою підрозділів ДФС, відповідальних за таке відпрацювання.</a:t>
            </a:r>
          </a:p>
          <a:p>
            <a:pPr algn="just">
              <a:buNone/>
            </a:pPr>
            <a:r>
              <a:rPr lang="uk-UA" sz="1500" dirty="0" smtClean="0">
                <a:solidFill>
                  <a:srgbClr val="002060"/>
                </a:solidFill>
                <a:latin typeface="Times New Roman" pitchFamily="18" charset="0"/>
                <a:cs typeface="Times New Roman" pitchFamily="18" charset="0"/>
              </a:rPr>
              <a:t>	3. Використання механізму зустрічних звірок в більшості випадків використовується проти підприємств реального бізнесу через </a:t>
            </a:r>
            <a:r>
              <a:rPr lang="uk-UA" sz="1500" dirty="0" err="1" smtClean="0">
                <a:solidFill>
                  <a:srgbClr val="002060"/>
                </a:solidFill>
                <a:latin typeface="Times New Roman" pitchFamily="18" charset="0"/>
                <a:cs typeface="Times New Roman" pitchFamily="18" charset="0"/>
              </a:rPr>
              <a:t>“ручне”</a:t>
            </a:r>
            <a:r>
              <a:rPr lang="uk-UA" sz="1500" dirty="0" smtClean="0">
                <a:solidFill>
                  <a:srgbClr val="002060"/>
                </a:solidFill>
                <a:latin typeface="Times New Roman" pitchFamily="18" charset="0"/>
                <a:cs typeface="Times New Roman" pitchFamily="18" charset="0"/>
              </a:rPr>
              <a:t> втручання в інформаційну систему автоматизованого співставлення розбіжностей між податковим кредитом та податковими зобов</a:t>
            </a:r>
            <a:r>
              <a:rPr lang="uk-UA" sz="1500" dirty="0" smtClean="0">
                <a:solidFill>
                  <a:srgbClr val="002060"/>
                </a:solidFill>
                <a:latin typeface="Times New Roman"/>
                <a:cs typeface="Times New Roman"/>
              </a:rPr>
              <a:t>’</a:t>
            </a:r>
            <a:r>
              <a:rPr lang="uk-UA" sz="1500" dirty="0" smtClean="0">
                <a:solidFill>
                  <a:srgbClr val="002060"/>
                </a:solidFill>
                <a:latin typeface="Times New Roman" pitchFamily="18" charset="0"/>
                <a:cs typeface="Times New Roman" pitchFamily="18" charset="0"/>
              </a:rPr>
              <a:t>язаннями в розрізі контрагентів на підставі Акту про неможливість проведення зустрічної звірки.</a:t>
            </a:r>
          </a:p>
          <a:p>
            <a:pPr algn="just">
              <a:buNone/>
            </a:pPr>
            <a:r>
              <a:rPr lang="uk-UA" sz="1500" dirty="0" smtClean="0">
                <a:solidFill>
                  <a:srgbClr val="002060"/>
                </a:solidFill>
                <a:latin typeface="Times New Roman" pitchFamily="18" charset="0"/>
                <a:cs typeface="Times New Roman" pitchFamily="18" charset="0"/>
              </a:rPr>
              <a:t>	4. За друге півріччя 2014 року на Донецьку та Луганську області з інших територій України змінили місцезнаходження </a:t>
            </a:r>
            <a:r>
              <a:rPr lang="uk-UA" sz="1500" dirty="0" smtClean="0">
                <a:solidFill>
                  <a:srgbClr val="FF0000"/>
                </a:solidFill>
                <a:latin typeface="Times New Roman" pitchFamily="18" charset="0"/>
                <a:cs typeface="Times New Roman" pitchFamily="18" charset="0"/>
              </a:rPr>
              <a:t>661</a:t>
            </a:r>
            <a:r>
              <a:rPr lang="uk-UA" sz="1500" dirty="0" smtClean="0">
                <a:solidFill>
                  <a:srgbClr val="002060"/>
                </a:solidFill>
                <a:latin typeface="Times New Roman" pitchFamily="18" charset="0"/>
                <a:cs typeface="Times New Roman" pitchFamily="18" charset="0"/>
              </a:rPr>
              <a:t> платників податків, яким був присвоєний стан “45” та “65”. Серед таких платників є ризикові суб</a:t>
            </a:r>
            <a:r>
              <a:rPr lang="uk-UA" sz="1500" dirty="0" smtClean="0">
                <a:solidFill>
                  <a:srgbClr val="002060"/>
                </a:solidFill>
                <a:latin typeface="Times New Roman"/>
                <a:cs typeface="Times New Roman"/>
              </a:rPr>
              <a:t>’</a:t>
            </a:r>
            <a:r>
              <a:rPr lang="uk-UA" sz="1500" dirty="0" smtClean="0">
                <a:solidFill>
                  <a:srgbClr val="002060"/>
                </a:solidFill>
                <a:latin typeface="Times New Roman" pitchFamily="18" charset="0"/>
                <a:cs typeface="Times New Roman" pitchFamily="18" charset="0"/>
              </a:rPr>
              <a:t>єкти господарювання, які після зміни місцезнаходження не були охоплені перевірками та яким була збережена реєстрація в якості платників ПДВ.</a:t>
            </a:r>
            <a:endParaRPr lang="uk-UA" sz="1500" dirty="0">
              <a:solidFill>
                <a:srgbClr val="002060"/>
              </a:solidFill>
              <a:latin typeface="Times New Roman" pitchFamily="18" charset="0"/>
              <a:cs typeface="Times New Roman" pitchFamily="18"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643602"/>
          </a:xfrm>
        </p:spPr>
        <p:txBody>
          <a:bodyPr>
            <a:normAutofit fontScale="25000" lnSpcReduction="20000"/>
          </a:bodyPr>
          <a:lstStyle/>
          <a:p>
            <a:pPr algn="just">
              <a:buNone/>
            </a:pPr>
            <a:r>
              <a:rPr lang="uk-UA" sz="4500" dirty="0" smtClean="0">
                <a:solidFill>
                  <a:srgbClr val="002060"/>
                </a:solidFill>
                <a:latin typeface="Times New Roman" pitchFamily="18" charset="0"/>
                <a:cs typeface="Times New Roman" pitchFamily="18" charset="0"/>
              </a:rPr>
              <a:t>		</a:t>
            </a:r>
            <a:r>
              <a:rPr lang="uk-UA" sz="5600" dirty="0" smtClean="0">
                <a:solidFill>
                  <a:srgbClr val="002060"/>
                </a:solidFill>
                <a:latin typeface="Times New Roman" pitchFamily="18" charset="0"/>
                <a:cs typeface="Times New Roman" pitchFamily="18" charset="0"/>
              </a:rPr>
              <a:t>1. Ефективне запровадження цієї системи передбачає коректну роботу програмного забезпечення ДФС України, а саме надання можливості платникам податку своєчасно подавати податкову звітність, реєструвати податкові накладні в Єдиному реєстрі податкових накладних (</a:t>
            </a:r>
            <a:r>
              <a:rPr lang="uk-UA" sz="5600" dirty="0" err="1" smtClean="0">
                <a:solidFill>
                  <a:srgbClr val="002060"/>
                </a:solidFill>
                <a:latin typeface="Times New Roman" pitchFamily="18" charset="0"/>
                <a:cs typeface="Times New Roman" pitchFamily="18" charset="0"/>
              </a:rPr>
              <a:t>далі-ЄРПН</a:t>
            </a:r>
            <a:r>
              <a:rPr lang="uk-UA" sz="5600" dirty="0" smtClean="0">
                <a:solidFill>
                  <a:srgbClr val="002060"/>
                </a:solidFill>
                <a:latin typeface="Times New Roman" pitchFamily="18" charset="0"/>
                <a:cs typeface="Times New Roman" pitchFamily="18" charset="0"/>
              </a:rPr>
              <a:t>) та інше.</a:t>
            </a:r>
          </a:p>
          <a:p>
            <a:pPr algn="just">
              <a:buNone/>
            </a:pPr>
            <a:r>
              <a:rPr lang="uk-UA" sz="5600" dirty="0" smtClean="0">
                <a:solidFill>
                  <a:srgbClr val="002060"/>
                </a:solidFill>
                <a:latin typeface="Times New Roman" pitchFamily="18" charset="0"/>
                <a:cs typeface="Times New Roman" pitchFamily="18" charset="0"/>
              </a:rPr>
              <a:t>		2. У платників податку відсутня можливість здійснити взаємний обмін електронними документами, якщо вони користуються різними програмами.</a:t>
            </a:r>
          </a:p>
          <a:p>
            <a:pPr algn="just">
              <a:buNone/>
            </a:pPr>
            <a:r>
              <a:rPr lang="uk-UA" sz="5600" dirty="0" smtClean="0">
                <a:solidFill>
                  <a:srgbClr val="002060"/>
                </a:solidFill>
                <a:latin typeface="Times New Roman" pitchFamily="18" charset="0"/>
                <a:cs typeface="Times New Roman" pitchFamily="18" charset="0"/>
              </a:rPr>
              <a:t>		3. Податкова накладна, складена з порушенням вимог чинного законодавства, що обумовлено дуже стислими строками запровадження системи електронного адміністрування, не дає покупцю права на податковий кредит. </a:t>
            </a:r>
          </a:p>
          <a:p>
            <a:pPr algn="just">
              <a:buNone/>
            </a:pPr>
            <a:r>
              <a:rPr lang="uk-UA" sz="5600" dirty="0" smtClean="0">
                <a:solidFill>
                  <a:srgbClr val="002060"/>
                </a:solidFill>
                <a:latin typeface="Times New Roman" pitchFamily="18" charset="0"/>
                <a:cs typeface="Times New Roman" pitchFamily="18" charset="0"/>
              </a:rPr>
              <a:t>		4. Алгоритм розрахунку суми податку, на яку платник має право зареєструвати податкову накладну, не враховує всі наявні випадки (несвоєчасно зареєстровані податкові накладні, подання уточнюючих розрахунків, пропорційний розподіл податкового кредиту та випадки використання товарів, послуг у звільнених або неоподатковуваних операціях).</a:t>
            </a:r>
          </a:p>
          <a:p>
            <a:pPr algn="just">
              <a:buNone/>
            </a:pPr>
            <a:r>
              <a:rPr lang="uk-UA" sz="5600" dirty="0" smtClean="0">
                <a:solidFill>
                  <a:srgbClr val="002060"/>
                </a:solidFill>
                <a:latin typeface="Times New Roman" pitchFamily="18" charset="0"/>
                <a:cs typeface="Times New Roman" pitchFamily="18" charset="0"/>
              </a:rPr>
              <a:t>		5. Письмові роз’яснення ДФС України суперечать вимогам Податкового кодексу України та є спробою вільного тлумачення норм податкового законодавства та </a:t>
            </a:r>
            <a:r>
              <a:rPr lang="uk-UA" sz="5600" dirty="0" err="1" smtClean="0">
                <a:solidFill>
                  <a:srgbClr val="002060"/>
                </a:solidFill>
                <a:latin typeface="Times New Roman" pitchFamily="18" charset="0"/>
                <a:cs typeface="Times New Roman" pitchFamily="18" charset="0"/>
              </a:rPr>
              <a:t>“ручного”</a:t>
            </a:r>
            <a:r>
              <a:rPr lang="uk-UA" sz="5600" dirty="0" smtClean="0">
                <a:solidFill>
                  <a:srgbClr val="002060"/>
                </a:solidFill>
                <a:latin typeface="Times New Roman" pitchFamily="18" charset="0"/>
                <a:cs typeface="Times New Roman" pitchFamily="18" charset="0"/>
              </a:rPr>
              <a:t> керування правом платників на податковий кредит. Таким прикладом є лист ДФС України від 06.03.2015 р. № 7796/7/99-99-19-03-02-17 «Про податок на додану вартість», яким обмежено право платників на зарахування в рахунок платежів за лютий 2015 р. залишків непогашеного бюджетного відшкодування, заявленого в рахунок майбутніх платежів, сума яких станом на 01.02.2015 року становить </a:t>
            </a:r>
            <a:r>
              <a:rPr lang="uk-UA" sz="5600" dirty="0" smtClean="0">
                <a:solidFill>
                  <a:srgbClr val="FF0000"/>
                </a:solidFill>
                <a:latin typeface="Times New Roman" pitchFamily="18" charset="0"/>
                <a:cs typeface="Times New Roman" pitchFamily="18" charset="0"/>
              </a:rPr>
              <a:t>13,8</a:t>
            </a:r>
            <a:r>
              <a:rPr lang="uk-UA" sz="5600" dirty="0" smtClean="0">
                <a:solidFill>
                  <a:srgbClr val="002060"/>
                </a:solidFill>
                <a:latin typeface="Times New Roman" pitchFamily="18" charset="0"/>
                <a:cs typeface="Times New Roman" pitchFamily="18" charset="0"/>
              </a:rPr>
              <a:t> млрд. грн.</a:t>
            </a:r>
          </a:p>
          <a:p>
            <a:pPr algn="just">
              <a:buNone/>
            </a:pPr>
            <a:r>
              <a:rPr lang="uk-UA" sz="5600" dirty="0" smtClean="0">
                <a:solidFill>
                  <a:srgbClr val="002060"/>
                </a:solidFill>
                <a:latin typeface="Times New Roman" pitchFamily="18" charset="0"/>
                <a:cs typeface="Times New Roman" pitchFamily="18" charset="0"/>
              </a:rPr>
              <a:t>		6. Збільшення залишків від’ємного значення ПДВ у січні 2015 року в порівнянні з груднем 2014 р. на </a:t>
            </a:r>
            <a:r>
              <a:rPr lang="uk-UA" sz="5600" dirty="0" smtClean="0">
                <a:solidFill>
                  <a:srgbClr val="FF0000"/>
                </a:solidFill>
                <a:latin typeface="Times New Roman" pitchFamily="18" charset="0"/>
                <a:cs typeface="Times New Roman" pitchFamily="18" charset="0"/>
              </a:rPr>
              <a:t>28,3</a:t>
            </a:r>
            <a:r>
              <a:rPr lang="uk-UA" sz="5600" dirty="0" smtClean="0">
                <a:solidFill>
                  <a:srgbClr val="002060"/>
                </a:solidFill>
                <a:latin typeface="Times New Roman" pitchFamily="18" charset="0"/>
                <a:cs typeface="Times New Roman" pitchFamily="18" charset="0"/>
              </a:rPr>
              <a:t> % (</a:t>
            </a:r>
            <a:r>
              <a:rPr lang="uk-UA" sz="5600" dirty="0" smtClean="0">
                <a:solidFill>
                  <a:srgbClr val="FF0000"/>
                </a:solidFill>
                <a:latin typeface="Times New Roman" pitchFamily="18" charset="0"/>
                <a:cs typeface="Times New Roman" pitchFamily="18" charset="0"/>
              </a:rPr>
              <a:t>4,1</a:t>
            </a:r>
            <a:r>
              <a:rPr lang="uk-UA" sz="5600" dirty="0" smtClean="0">
                <a:solidFill>
                  <a:srgbClr val="002060"/>
                </a:solidFill>
                <a:latin typeface="Times New Roman" pitchFamily="18" charset="0"/>
                <a:cs typeface="Times New Roman" pitchFamily="18" charset="0"/>
              </a:rPr>
              <a:t> млрд. грн.) з великою долею вірогідності може свідчити про його накопичення платниками напередодні запровадження системи електронного адміністрування (найбільш вірогідно, податковий кредит, сплачений митним органам у січні 2015 року, та схемний податковий кредит). </a:t>
            </a:r>
          </a:p>
          <a:p>
            <a:pPr algn="just">
              <a:buNone/>
            </a:pPr>
            <a:r>
              <a:rPr lang="uk-UA" sz="5600" dirty="0" smtClean="0">
                <a:solidFill>
                  <a:srgbClr val="002060"/>
                </a:solidFill>
                <a:latin typeface="Times New Roman" pitchFamily="18" charset="0"/>
                <a:cs typeface="Times New Roman" pitchFamily="18" charset="0"/>
              </a:rPr>
              <a:t>		7. Присвоєння органами ДФС платникам податку стану 9 </a:t>
            </a:r>
            <a:r>
              <a:rPr lang="uk-UA" sz="5600" dirty="0" err="1" smtClean="0">
                <a:solidFill>
                  <a:srgbClr val="002060"/>
                </a:solidFill>
                <a:latin typeface="Times New Roman" pitchFamily="18" charset="0"/>
                <a:cs typeface="Times New Roman" pitchFamily="18" charset="0"/>
              </a:rPr>
              <a:t>“Направлення</a:t>
            </a:r>
            <a:r>
              <a:rPr lang="uk-UA" sz="5600" dirty="0" smtClean="0">
                <a:solidFill>
                  <a:srgbClr val="002060"/>
                </a:solidFill>
                <a:latin typeface="Times New Roman" pitchFamily="18" charset="0"/>
                <a:cs typeface="Times New Roman" pitchFamily="18" charset="0"/>
              </a:rPr>
              <a:t> повідомлення про відсутність за </a:t>
            </a:r>
            <a:r>
              <a:rPr lang="uk-UA" sz="5600" dirty="0" err="1" smtClean="0">
                <a:solidFill>
                  <a:srgbClr val="002060"/>
                </a:solidFill>
                <a:latin typeface="Times New Roman" pitchFamily="18" charset="0"/>
                <a:cs typeface="Times New Roman" pitchFamily="18" charset="0"/>
              </a:rPr>
              <a:t>місцезнаходженням”</a:t>
            </a:r>
            <a:r>
              <a:rPr lang="uk-UA" sz="5600" dirty="0" smtClean="0">
                <a:solidFill>
                  <a:srgbClr val="002060"/>
                </a:solidFill>
                <a:latin typeface="Times New Roman" pitchFamily="18" charset="0"/>
                <a:cs typeface="Times New Roman" pitchFamily="18" charset="0"/>
              </a:rPr>
              <a:t>, розірвання договорів на подання податкової звітності в електронній формі, а також, </a:t>
            </a:r>
            <a:r>
              <a:rPr lang="uk-UA" sz="5600" dirty="0" err="1" smtClean="0">
                <a:solidFill>
                  <a:srgbClr val="002060"/>
                </a:solidFill>
                <a:latin typeface="Times New Roman" pitchFamily="18" charset="0"/>
                <a:cs typeface="Times New Roman" pitchFamily="18" charset="0"/>
              </a:rPr>
              <a:t>“обнулення”</a:t>
            </a:r>
            <a:r>
              <a:rPr lang="uk-UA" sz="5600" dirty="0" smtClean="0">
                <a:solidFill>
                  <a:srgbClr val="002060"/>
                </a:solidFill>
                <a:latin typeface="Times New Roman" pitchFamily="18" charset="0"/>
                <a:cs typeface="Times New Roman" pitchFamily="18" charset="0"/>
              </a:rPr>
              <a:t> податкових зобов’язань та податкового кредиту платника, який відпрацьовується як </a:t>
            </a:r>
            <a:r>
              <a:rPr lang="uk-UA" sz="5600" dirty="0" err="1" smtClean="0">
                <a:solidFill>
                  <a:srgbClr val="002060"/>
                </a:solidFill>
                <a:latin typeface="Times New Roman" pitchFamily="18" charset="0"/>
                <a:cs typeface="Times New Roman" pitchFamily="18" charset="0"/>
              </a:rPr>
              <a:t>“вигодотранспортуючий”</a:t>
            </a:r>
            <a:r>
              <a:rPr lang="uk-UA" sz="5600" dirty="0" smtClean="0">
                <a:solidFill>
                  <a:srgbClr val="002060"/>
                </a:solidFill>
                <a:latin typeface="Times New Roman" pitchFamily="18" charset="0"/>
                <a:cs typeface="Times New Roman" pitchFamily="18" charset="0"/>
              </a:rPr>
              <a:t> суб’єкт (</a:t>
            </a:r>
            <a:r>
              <a:rPr lang="uk-UA" sz="5600" dirty="0" err="1" smtClean="0">
                <a:solidFill>
                  <a:srgbClr val="002060"/>
                </a:solidFill>
                <a:latin typeface="Times New Roman" pitchFamily="18" charset="0"/>
                <a:cs typeface="Times New Roman" pitchFamily="18" charset="0"/>
              </a:rPr>
              <a:t>“транзитер”</a:t>
            </a:r>
            <a:r>
              <a:rPr lang="uk-UA" sz="5600" dirty="0" smtClean="0">
                <a:solidFill>
                  <a:srgbClr val="002060"/>
                </a:solidFill>
                <a:latin typeface="Times New Roman" pitchFamily="18" charset="0"/>
                <a:cs typeface="Times New Roman" pitchFamily="18" charset="0"/>
              </a:rPr>
              <a:t>), за наслідками Акта про неможливість проведення зустрічної звірки суперечить принципам системи електронного адміністрування. </a:t>
            </a:r>
            <a:endParaRPr lang="uk-UA" sz="5600" dirty="0" smtClean="0">
              <a:latin typeface="Times New Roman" pitchFamily="18" charset="0"/>
              <a:cs typeface="Times New Roman" pitchFamily="18" charset="0"/>
            </a:endParaRPr>
          </a:p>
          <a:p>
            <a:pPr>
              <a:buNone/>
            </a:pPr>
            <a:endParaRPr lang="uk-UA" sz="6000" dirty="0"/>
          </a:p>
        </p:txBody>
      </p:sp>
      <p:sp>
        <p:nvSpPr>
          <p:cNvPr id="4" name="Заголовок 3"/>
          <p:cNvSpPr>
            <a:spLocks noGrp="1"/>
          </p:cNvSpPr>
          <p:nvPr>
            <p:ph type="title"/>
          </p:nvPr>
        </p:nvSpPr>
        <p:spPr>
          <a:xfrm>
            <a:off x="785786" y="214290"/>
            <a:ext cx="7901014" cy="500066"/>
          </a:xfrm>
        </p:spPr>
        <p:txBody>
          <a:bodyPr>
            <a:noAutofit/>
          </a:bodyPr>
          <a:lstStyle/>
          <a:p>
            <a:pPr algn="just"/>
            <a:r>
              <a:rPr lang="uk-UA" sz="2000" b="1" dirty="0" smtClean="0">
                <a:solidFill>
                  <a:srgbClr val="0070C0"/>
                </a:solidFill>
                <a:latin typeface="Times New Roman" pitchFamily="18" charset="0"/>
                <a:cs typeface="Times New Roman" pitchFamily="18" charset="0"/>
              </a:rPr>
              <a:t>3. ЗАПРОВАДЖЕННЯ СИСТЕМИ ЕЛЕКТРОННОГО АДМІНІСТРУВАННЯ ПДВ:</a:t>
            </a:r>
            <a:endParaRPr lang="uk-UA" sz="2000" b="1" dirty="0">
              <a:solidFill>
                <a:srgbClr val="0070C0"/>
              </a:solidFill>
              <a:latin typeface="Times New Roman" pitchFamily="18" charset="0"/>
              <a:cs typeface="Times New Roman" pitchFamily="18"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457200" y="274638"/>
            <a:ext cx="8229600" cy="634082"/>
          </a:xfrm>
        </p:spPr>
        <p:txBody>
          <a:bodyPr>
            <a:normAutofit/>
          </a:bodyPr>
          <a:lstStyle/>
          <a:p>
            <a:r>
              <a:rPr lang="uk-UA" sz="2200" b="1" dirty="0" smtClean="0">
                <a:solidFill>
                  <a:schemeClr val="tx2"/>
                </a:solidFill>
                <a:latin typeface="Times New Roman" pitchFamily="18" charset="0"/>
                <a:cs typeface="Times New Roman" pitchFamily="18" charset="0"/>
              </a:rPr>
              <a:t>І.ОСНОВНІ ПОКАЗНИКИ ДІЯЛЬНОСТІ ДФС УКРАЇНИ </a:t>
            </a:r>
            <a:endParaRPr lang="uk-UA" sz="2200" b="1" dirty="0">
              <a:solidFill>
                <a:schemeClr val="tx2"/>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80728"/>
            <a:ext cx="8229600" cy="5616624"/>
          </a:xfrm>
        </p:spPr>
        <p:txBody>
          <a:bodyPr>
            <a:normAutofit/>
          </a:bodyPr>
          <a:lstStyle/>
          <a:p>
            <a:pPr algn="just">
              <a:buNone/>
            </a:pPr>
            <a:r>
              <a:rPr lang="ru-RU" dirty="0" smtClean="0"/>
              <a:t>		</a:t>
            </a:r>
            <a:r>
              <a:rPr lang="uk-UA" sz="2000" b="1" dirty="0" smtClean="0">
                <a:solidFill>
                  <a:srgbClr val="0070C0"/>
                </a:solidFill>
                <a:latin typeface="Times New Roman" pitchFamily="18" charset="0"/>
                <a:cs typeface="Times New Roman" pitchFamily="18" charset="0"/>
              </a:rPr>
              <a:t>1. КІЛЬКІСТЬ ПРАЦІВНИКІВ В ДФС УКРАЇНИ:</a:t>
            </a:r>
          </a:p>
          <a:p>
            <a:pPr algn="just">
              <a:buNone/>
            </a:pPr>
            <a:r>
              <a:rPr lang="ru-RU" dirty="0" smtClean="0">
                <a:solidFill>
                  <a:srgbClr val="002060"/>
                </a:solidFill>
                <a:latin typeface="Times New Roman" pitchFamily="18" charset="0"/>
                <a:cs typeface="Times New Roman" pitchFamily="18" charset="0"/>
              </a:rPr>
              <a:t>		</a:t>
            </a:r>
            <a:r>
              <a:rPr lang="uk-UA" sz="1900" dirty="0" smtClean="0">
                <a:solidFill>
                  <a:srgbClr val="002060"/>
                </a:solidFill>
                <a:latin typeface="Times New Roman" pitchFamily="18" charset="0"/>
                <a:cs typeface="Times New Roman" pitchFamily="18" charset="0"/>
              </a:rPr>
              <a:t>Станом на 01.01.2015 р. чисельність працівників ДФС становила </a:t>
            </a:r>
            <a:r>
              <a:rPr lang="uk-UA" sz="1900" dirty="0" smtClean="0">
                <a:solidFill>
                  <a:srgbClr val="FF0000"/>
                </a:solidFill>
                <a:latin typeface="Times New Roman" pitchFamily="18" charset="0"/>
                <a:cs typeface="Times New Roman" pitchFamily="18" charset="0"/>
              </a:rPr>
              <a:t>58826 </a:t>
            </a:r>
            <a:r>
              <a:rPr lang="uk-UA" sz="1900" dirty="0" smtClean="0">
                <a:solidFill>
                  <a:srgbClr val="002060"/>
                </a:solidFill>
                <a:latin typeface="Times New Roman" pitchFamily="18" charset="0"/>
                <a:cs typeface="Times New Roman" pitchFamily="18" charset="0"/>
              </a:rPr>
              <a:t>осіб, в тому числі кількість митників – більше </a:t>
            </a:r>
            <a:r>
              <a:rPr lang="uk-UA" sz="1900" dirty="0" smtClean="0">
                <a:solidFill>
                  <a:srgbClr val="FF0000"/>
                </a:solidFill>
                <a:latin typeface="Times New Roman" pitchFamily="18" charset="0"/>
                <a:cs typeface="Times New Roman" pitchFamily="18" charset="0"/>
              </a:rPr>
              <a:t>11 000 </a:t>
            </a:r>
            <a:r>
              <a:rPr lang="uk-UA" sz="1900" dirty="0" smtClean="0">
                <a:solidFill>
                  <a:srgbClr val="002060"/>
                </a:solidFill>
                <a:latin typeface="Times New Roman" pitchFamily="18" charset="0"/>
                <a:cs typeface="Times New Roman" pitchFamily="18" charset="0"/>
              </a:rPr>
              <a:t>осіб.</a:t>
            </a:r>
          </a:p>
          <a:p>
            <a:pPr algn="just">
              <a:buNone/>
            </a:pPr>
            <a:r>
              <a:rPr lang="uk-UA" dirty="0" smtClean="0">
                <a:solidFill>
                  <a:srgbClr val="002060"/>
                </a:solidFill>
                <a:latin typeface="Times New Roman" pitchFamily="18" charset="0"/>
                <a:cs typeface="Times New Roman" pitchFamily="18" charset="0"/>
              </a:rPr>
              <a:t>		</a:t>
            </a:r>
            <a:r>
              <a:rPr lang="uk-UA" sz="1600" i="1" dirty="0" smtClean="0">
                <a:solidFill>
                  <a:srgbClr val="002060"/>
                </a:solidFill>
                <a:latin typeface="Times New Roman" pitchFamily="18" charset="0"/>
                <a:cs typeface="Times New Roman" pitchFamily="18" charset="0"/>
              </a:rPr>
              <a:t>Для порівняння: чисельність працівників податкових органів у Франції становить близько 80000 осіб при 60,9 млн. населення (0,131 %).</a:t>
            </a:r>
          </a:p>
          <a:p>
            <a:pPr algn="just">
              <a:buNone/>
            </a:pPr>
            <a:r>
              <a:rPr lang="uk-UA" dirty="0" smtClean="0">
                <a:solidFill>
                  <a:srgbClr val="002060"/>
                </a:solidFill>
                <a:latin typeface="Times New Roman" pitchFamily="18" charset="0"/>
                <a:cs typeface="Times New Roman" pitchFamily="18" charset="0"/>
              </a:rPr>
              <a:t>		</a:t>
            </a:r>
            <a:r>
              <a:rPr lang="uk-UA" sz="1900" dirty="0" smtClean="0">
                <a:solidFill>
                  <a:srgbClr val="002060"/>
                </a:solidFill>
                <a:latin typeface="Times New Roman" pitchFamily="18" charset="0"/>
                <a:cs typeface="Times New Roman" pitchFamily="18" charset="0"/>
              </a:rPr>
              <a:t>Для митних органів співвідношення кількості митників до населення: Польща – 0,038%, Франція – 0,030%, Угорщина – 0,059%, Україна – 0,026%.</a:t>
            </a:r>
          </a:p>
          <a:p>
            <a:pPr algn="just">
              <a:buNone/>
            </a:pPr>
            <a:endParaRPr lang="uk-UA" dirty="0" smtClean="0">
              <a:solidFill>
                <a:srgbClr val="002060"/>
              </a:solidFill>
              <a:latin typeface="Times New Roman" pitchFamily="18" charset="0"/>
              <a:cs typeface="Times New Roman" pitchFamily="18" charset="0"/>
            </a:endParaRPr>
          </a:p>
          <a:p>
            <a:pPr algn="just">
              <a:buNone/>
            </a:pPr>
            <a:endParaRPr lang="uk-UA" dirty="0" smtClean="0">
              <a:solidFill>
                <a:srgbClr val="002060"/>
              </a:solidFill>
              <a:latin typeface="Times New Roman" pitchFamily="18" charset="0"/>
              <a:cs typeface="Times New Roman" pitchFamily="18" charset="0"/>
            </a:endParaRPr>
          </a:p>
          <a:p>
            <a:pPr algn="just">
              <a:buNone/>
            </a:pPr>
            <a:r>
              <a:rPr lang="uk-UA" dirty="0" smtClean="0">
                <a:solidFill>
                  <a:srgbClr val="002060"/>
                </a:solidFill>
                <a:latin typeface="Times New Roman" pitchFamily="18" charset="0"/>
                <a:cs typeface="Times New Roman" pitchFamily="18" charset="0"/>
              </a:rPr>
              <a:t>	</a:t>
            </a:r>
            <a:endParaRPr lang="uk-UA" dirty="0"/>
          </a:p>
        </p:txBody>
      </p:sp>
      <p:graphicFrame>
        <p:nvGraphicFramePr>
          <p:cNvPr id="5" name="Диаграмма 4"/>
          <p:cNvGraphicFramePr/>
          <p:nvPr/>
        </p:nvGraphicFramePr>
        <p:xfrm>
          <a:off x="899592" y="4293096"/>
          <a:ext cx="7560840" cy="23042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pPr algn="just"/>
            <a:r>
              <a:rPr lang="uk-UA" sz="2200" b="1" dirty="0" smtClean="0">
                <a:solidFill>
                  <a:srgbClr val="0070C0"/>
                </a:solidFill>
                <a:latin typeface="Times New Roman" pitchFamily="18" charset="0"/>
                <a:cs typeface="Times New Roman" pitchFamily="18" charset="0"/>
              </a:rPr>
              <a:t>4. ПОДАТКОВИЙ КОМПРОМІС:</a:t>
            </a:r>
            <a:endParaRPr lang="uk-UA"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764704"/>
            <a:ext cx="8229600" cy="5544616"/>
          </a:xfrm>
        </p:spPr>
        <p:txBody>
          <a:bodyPr>
            <a:normAutofit/>
          </a:bodyPr>
          <a:lstStyle/>
          <a:p>
            <a:pPr marL="457200" indent="-457200" algn="just">
              <a:buAutoNum type="arabicPeriod"/>
            </a:pPr>
            <a:r>
              <a:rPr lang="uk-UA" sz="1900" dirty="0" smtClean="0">
                <a:solidFill>
                  <a:srgbClr val="002060"/>
                </a:solidFill>
                <a:latin typeface="Times New Roman" pitchFamily="18" charset="0"/>
                <a:cs typeface="Times New Roman" pitchFamily="18" charset="0"/>
              </a:rPr>
              <a:t>Примушення до подання платниками заяви на податковий компроміс.</a:t>
            </a:r>
          </a:p>
          <a:p>
            <a:pPr marL="457200" indent="-457200" algn="just">
              <a:buAutoNum type="arabicPeriod"/>
            </a:pPr>
            <a:r>
              <a:rPr lang="uk-UA" sz="1900" dirty="0" smtClean="0">
                <a:solidFill>
                  <a:srgbClr val="002060"/>
                </a:solidFill>
                <a:latin typeface="Times New Roman" pitchFamily="18" charset="0"/>
                <a:cs typeface="Times New Roman" pitchFamily="18" charset="0"/>
              </a:rPr>
              <a:t>Висування додаткових умов для досягнення податкового компромісу.</a:t>
            </a:r>
          </a:p>
          <a:p>
            <a:pPr marL="457200" indent="-457200" algn="just">
              <a:buAutoNum type="arabicPeriod"/>
            </a:pPr>
            <a:r>
              <a:rPr lang="uk-UA" sz="1900" dirty="0" smtClean="0">
                <a:solidFill>
                  <a:srgbClr val="002060"/>
                </a:solidFill>
                <a:latin typeface="Times New Roman" pitchFamily="18" charset="0"/>
                <a:cs typeface="Times New Roman" pitchFamily="18" charset="0"/>
              </a:rPr>
              <a:t>Наявність ризиків притягнення платників податків до відповідальності за іншими статтями </a:t>
            </a:r>
            <a:r>
              <a:rPr lang="uk-UA" sz="1900" dirty="0" err="1" smtClean="0">
                <a:solidFill>
                  <a:srgbClr val="002060"/>
                </a:solidFill>
                <a:latin typeface="Times New Roman" pitchFamily="18" charset="0"/>
                <a:cs typeface="Times New Roman" pitchFamily="18" charset="0"/>
              </a:rPr>
              <a:t>ККУ</a:t>
            </a:r>
            <a:r>
              <a:rPr lang="uk-UA" sz="1900" dirty="0" smtClean="0">
                <a:solidFill>
                  <a:srgbClr val="002060"/>
                </a:solidFill>
                <a:latin typeface="Times New Roman" pitchFamily="18" charset="0"/>
                <a:cs typeface="Times New Roman" pitchFamily="18" charset="0"/>
              </a:rPr>
              <a:t>, крім ст. 212.</a:t>
            </a:r>
          </a:p>
          <a:p>
            <a:pPr marL="457200" indent="-457200" algn="just">
              <a:buAutoNum type="arabicPeriod"/>
            </a:pPr>
            <a:r>
              <a:rPr lang="uk-UA" sz="1900" dirty="0" smtClean="0">
                <a:solidFill>
                  <a:srgbClr val="002060"/>
                </a:solidFill>
                <a:latin typeface="Times New Roman" pitchFamily="18" charset="0"/>
                <a:cs typeface="Times New Roman" pitchFamily="18" charset="0"/>
              </a:rPr>
              <a:t>Наявність ризиків здійснення документальних перевірок контрагентів платників податків, що скористалися правом на податковий компроміс.</a:t>
            </a:r>
          </a:p>
          <a:p>
            <a:pPr marL="457200" indent="-457200" algn="just">
              <a:buAutoNum type="arabicPeriod"/>
            </a:pPr>
            <a:r>
              <a:rPr lang="uk-UA" sz="1900" dirty="0" smtClean="0">
                <a:solidFill>
                  <a:srgbClr val="002060"/>
                </a:solidFill>
                <a:latin typeface="Times New Roman" pitchFamily="18" charset="0"/>
                <a:cs typeface="Times New Roman" pitchFamily="18" charset="0"/>
              </a:rPr>
              <a:t>Висока доля недовіри до дій контролюючих органів обумовлюють низьку кількість заяв на використання механізму податкового компромісу, а саме: </a:t>
            </a:r>
          </a:p>
          <a:p>
            <a:pPr algn="just"/>
            <a:r>
              <a:rPr lang="uk-UA" sz="1900" dirty="0" smtClean="0">
                <a:solidFill>
                  <a:srgbClr val="002060"/>
                </a:solidFill>
                <a:latin typeface="Times New Roman" pitchFamily="18" charset="0"/>
                <a:cs typeface="Times New Roman" pitchFamily="18" charset="0"/>
              </a:rPr>
              <a:t>за останніми даними платниками податків подані заяви на застосування податкового компромісу на загальну суму близько </a:t>
            </a:r>
            <a:r>
              <a:rPr lang="uk-UA" sz="1900" dirty="0" smtClean="0">
                <a:solidFill>
                  <a:srgbClr val="FF0000"/>
                </a:solidFill>
                <a:latin typeface="Times New Roman" pitchFamily="18" charset="0"/>
                <a:cs typeface="Times New Roman" pitchFamily="18" charset="0"/>
              </a:rPr>
              <a:t>7,5</a:t>
            </a:r>
            <a:r>
              <a:rPr lang="uk-UA" sz="1900" dirty="0" smtClean="0">
                <a:solidFill>
                  <a:srgbClr val="002060"/>
                </a:solidFill>
                <a:latin typeface="Times New Roman" pitchFamily="18" charset="0"/>
                <a:cs typeface="Times New Roman" pitchFamily="18" charset="0"/>
              </a:rPr>
              <a:t> млрд. грн., з них - з ПДВ на суму близько </a:t>
            </a:r>
            <a:r>
              <a:rPr lang="uk-UA" sz="1900" dirty="0" smtClean="0">
                <a:solidFill>
                  <a:srgbClr val="FF0000"/>
                </a:solidFill>
                <a:latin typeface="Times New Roman" pitchFamily="18" charset="0"/>
                <a:cs typeface="Times New Roman" pitchFamily="18" charset="0"/>
              </a:rPr>
              <a:t>4 </a:t>
            </a:r>
            <a:r>
              <a:rPr lang="uk-UA" sz="1900" dirty="0" smtClean="0">
                <a:solidFill>
                  <a:srgbClr val="002060"/>
                </a:solidFill>
                <a:latin typeface="Times New Roman" pitchFamily="18" charset="0"/>
                <a:cs typeface="Times New Roman" pitchFamily="18" charset="0"/>
              </a:rPr>
              <a:t>млрд. грн., з податку на прибуток – </a:t>
            </a:r>
            <a:r>
              <a:rPr lang="uk-UA" sz="1900" dirty="0" smtClean="0">
                <a:solidFill>
                  <a:srgbClr val="FF0000"/>
                </a:solidFill>
                <a:latin typeface="Times New Roman" pitchFamily="18" charset="0"/>
                <a:cs typeface="Times New Roman" pitchFamily="18" charset="0"/>
              </a:rPr>
              <a:t>3,5</a:t>
            </a:r>
            <a:r>
              <a:rPr lang="uk-UA" sz="1900" dirty="0" smtClean="0">
                <a:solidFill>
                  <a:srgbClr val="002060"/>
                </a:solidFill>
                <a:latin typeface="Times New Roman" pitchFamily="18" charset="0"/>
                <a:cs typeface="Times New Roman" pitchFamily="18" charset="0"/>
              </a:rPr>
              <a:t> млрд. грн. </a:t>
            </a:r>
          </a:p>
          <a:p>
            <a:pPr algn="just"/>
            <a:r>
              <a:rPr lang="uk-UA" sz="1900" dirty="0" smtClean="0">
                <a:solidFill>
                  <a:srgbClr val="002060"/>
                </a:solidFill>
                <a:latin typeface="Times New Roman" pitchFamily="18" charset="0"/>
                <a:cs typeface="Times New Roman" pitchFamily="18" charset="0"/>
              </a:rPr>
              <a:t>якщо в середньому до </a:t>
            </a:r>
            <a:r>
              <a:rPr lang="uk-UA" sz="1900" dirty="0" smtClean="0">
                <a:solidFill>
                  <a:srgbClr val="FF0000"/>
                </a:solidFill>
                <a:latin typeface="Times New Roman" pitchFamily="18" charset="0"/>
                <a:cs typeface="Times New Roman" pitchFamily="18" charset="0"/>
              </a:rPr>
              <a:t>70</a:t>
            </a:r>
            <a:r>
              <a:rPr lang="uk-UA" sz="1900" dirty="0" smtClean="0">
                <a:solidFill>
                  <a:srgbClr val="002060"/>
                </a:solidFill>
                <a:latin typeface="Times New Roman" pitchFamily="18" charset="0"/>
                <a:cs typeface="Times New Roman" pitchFamily="18" charset="0"/>
              </a:rPr>
              <a:t> млрд. в рік бюджет </a:t>
            </a:r>
            <a:r>
              <a:rPr lang="uk-UA" sz="1900" dirty="0" err="1" smtClean="0">
                <a:solidFill>
                  <a:srgbClr val="002060"/>
                </a:solidFill>
                <a:latin typeface="Times New Roman" pitchFamily="18" charset="0"/>
                <a:cs typeface="Times New Roman" pitchFamily="18" charset="0"/>
              </a:rPr>
              <a:t>недоотримує</a:t>
            </a:r>
            <a:r>
              <a:rPr lang="uk-UA" sz="1900" dirty="0" smtClean="0">
                <a:solidFill>
                  <a:srgbClr val="002060"/>
                </a:solidFill>
                <a:latin typeface="Times New Roman" pitchFamily="18" charset="0"/>
                <a:cs typeface="Times New Roman" pitchFamily="18" charset="0"/>
              </a:rPr>
              <a:t> податків внаслідок використання злочинних схем, то частка грошових зобов’язань, які були заявлені в межах податкового компромісу, складають лише близько </a:t>
            </a:r>
            <a:r>
              <a:rPr lang="uk-UA" sz="1900" dirty="0" smtClean="0">
                <a:solidFill>
                  <a:srgbClr val="FF0000"/>
                </a:solidFill>
                <a:latin typeface="Times New Roman" pitchFamily="18" charset="0"/>
                <a:cs typeface="Times New Roman" pitchFamily="18" charset="0"/>
              </a:rPr>
              <a:t>3,5</a:t>
            </a:r>
            <a:r>
              <a:rPr lang="uk-UA" sz="1900" dirty="0" smtClean="0">
                <a:solidFill>
                  <a:srgbClr val="002060"/>
                </a:solidFill>
                <a:latin typeface="Times New Roman" pitchFamily="18" charset="0"/>
                <a:cs typeface="Times New Roman" pitchFamily="18" charset="0"/>
              </a:rPr>
              <a:t> % від загальної суми занижених грошових зобов’язань за три роки.</a:t>
            </a:r>
            <a:endParaRPr lang="uk-UA" sz="1900" dirty="0">
              <a:solidFill>
                <a:srgbClr val="002060"/>
              </a:solidFill>
              <a:latin typeface="Times New Roman" pitchFamily="18" charset="0"/>
              <a:cs typeface="Times New Roman" pitchFamily="18"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274638"/>
            <a:ext cx="7972452" cy="511156"/>
          </a:xfrm>
        </p:spPr>
        <p:txBody>
          <a:bodyPr>
            <a:normAutofit fontScale="90000"/>
          </a:bodyPr>
          <a:lstStyle/>
          <a:p>
            <a:pPr algn="just"/>
            <a:r>
              <a:rPr lang="uk-UA" sz="2200" b="1" dirty="0" smtClean="0">
                <a:solidFill>
                  <a:srgbClr val="0070C0"/>
                </a:solidFill>
                <a:latin typeface="Times New Roman" pitchFamily="18" charset="0"/>
                <a:cs typeface="Times New Roman" pitchFamily="18" charset="0"/>
              </a:rPr>
              <a:t>5. СТАН РОЗГЛЯДУ СКАРГ ПЛАТНИКІВ ПОДАТКІВ НА РІШЕННЯ ОРГАНІВ ДФС:  </a:t>
            </a:r>
            <a:endParaRPr lang="ru-RU"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500726"/>
          </a:xfrm>
        </p:spPr>
        <p:txBody>
          <a:bodyPr>
            <a:normAutofit fontScale="25000" lnSpcReduction="20000"/>
          </a:bodyPr>
          <a:lstStyle/>
          <a:p>
            <a:pPr algn="just">
              <a:lnSpc>
                <a:spcPct val="134000"/>
              </a:lnSpc>
              <a:spcBef>
                <a:spcPts val="0"/>
              </a:spcBef>
              <a:spcAft>
                <a:spcPts val="600"/>
              </a:spcAft>
              <a:buNone/>
            </a:pPr>
            <a:r>
              <a:rPr lang="uk-UA" sz="5600" dirty="0" smtClean="0"/>
              <a:t>	</a:t>
            </a:r>
            <a:r>
              <a:rPr lang="uk-UA" sz="5600" dirty="0" smtClean="0">
                <a:solidFill>
                  <a:srgbClr val="002060"/>
                </a:solidFill>
                <a:latin typeface="Times New Roman" pitchFamily="18" charset="0"/>
                <a:cs typeface="Times New Roman" pitchFamily="18" charset="0"/>
              </a:rPr>
              <a:t>	1. Статистика розгляду скарг на рівні ДФС України свідчить про недопустимо та </a:t>
            </a:r>
            <a:r>
              <a:rPr lang="uk-UA" sz="5600" dirty="0" err="1" smtClean="0">
                <a:solidFill>
                  <a:srgbClr val="002060"/>
                </a:solidFill>
                <a:latin typeface="Times New Roman" pitchFamily="18" charset="0"/>
                <a:cs typeface="Times New Roman" pitchFamily="18" charset="0"/>
              </a:rPr>
              <a:t>необгрунтовано</a:t>
            </a:r>
            <a:r>
              <a:rPr lang="uk-UA" sz="5600" dirty="0" smtClean="0">
                <a:solidFill>
                  <a:srgbClr val="002060"/>
                </a:solidFill>
                <a:latin typeface="Times New Roman" pitchFamily="18" charset="0"/>
                <a:cs typeface="Times New Roman" pitchFamily="18" charset="0"/>
              </a:rPr>
              <a:t> низький відсоток повністю або частково задоволених скарг платників податків та погіршення цього показника у січні-лютому 2015 року в порівнянні з аналогічними середньостатистичними даними 2014 року:  	</a:t>
            </a:r>
          </a:p>
          <a:p>
            <a:pPr algn="just">
              <a:lnSpc>
                <a:spcPct val="134000"/>
              </a:lnSpc>
              <a:spcBef>
                <a:spcPts val="0"/>
              </a:spcBef>
              <a:spcAft>
                <a:spcPts val="600"/>
              </a:spcAft>
              <a:buNone/>
            </a:pPr>
            <a:r>
              <a:rPr lang="uk-UA" sz="5600" dirty="0" smtClean="0">
                <a:solidFill>
                  <a:srgbClr val="002060"/>
                </a:solidFill>
                <a:latin typeface="Times New Roman" pitchFamily="18" charset="0"/>
                <a:cs typeface="Times New Roman" pitchFamily="18" charset="0"/>
              </a:rPr>
              <a:t>		Так, кількість поданих платниками у 2014 році скарг на рішення органів доходів і зборів на рівні ДФС складає </a:t>
            </a:r>
            <a:r>
              <a:rPr lang="uk-UA" sz="5600" dirty="0" smtClean="0">
                <a:solidFill>
                  <a:srgbClr val="FF0000"/>
                </a:solidFill>
                <a:latin typeface="Times New Roman" pitchFamily="18" charset="0"/>
                <a:cs typeface="Times New Roman" pitchFamily="18" charset="0"/>
              </a:rPr>
              <a:t>8 247 </a:t>
            </a:r>
            <a:r>
              <a:rPr lang="uk-UA" sz="5600" dirty="0" smtClean="0">
                <a:solidFill>
                  <a:srgbClr val="002060"/>
                </a:solidFill>
                <a:latin typeface="Times New Roman" pitchFamily="18" charset="0"/>
                <a:cs typeface="Times New Roman" pitchFamily="18" charset="0"/>
              </a:rPr>
              <a:t>шт., кількість повністю або частково задоволених  - </a:t>
            </a:r>
            <a:r>
              <a:rPr lang="uk-UA" sz="5600" dirty="0" smtClean="0">
                <a:solidFill>
                  <a:srgbClr val="FF0000"/>
                </a:solidFill>
                <a:latin typeface="Times New Roman" pitchFamily="18" charset="0"/>
                <a:cs typeface="Times New Roman" pitchFamily="18" charset="0"/>
              </a:rPr>
              <a:t>307</a:t>
            </a:r>
            <a:r>
              <a:rPr lang="uk-UA" sz="5600" dirty="0" smtClean="0">
                <a:solidFill>
                  <a:srgbClr val="002060"/>
                </a:solidFill>
                <a:latin typeface="Times New Roman" pitchFamily="18" charset="0"/>
                <a:cs typeface="Times New Roman" pitchFamily="18" charset="0"/>
              </a:rPr>
              <a:t> шт., що складає </a:t>
            </a:r>
            <a:r>
              <a:rPr lang="uk-UA" sz="5600" dirty="0" smtClean="0">
                <a:solidFill>
                  <a:srgbClr val="FF0000"/>
                </a:solidFill>
                <a:latin typeface="Times New Roman" pitchFamily="18" charset="0"/>
                <a:cs typeface="Times New Roman" pitchFamily="18" charset="0"/>
              </a:rPr>
              <a:t>3,7</a:t>
            </a:r>
            <a:r>
              <a:rPr lang="uk-UA" sz="5600" dirty="0" smtClean="0">
                <a:solidFill>
                  <a:srgbClr val="002060"/>
                </a:solidFill>
                <a:latin typeface="Times New Roman" pitchFamily="18" charset="0"/>
                <a:cs typeface="Times New Roman" pitchFamily="18" charset="0"/>
              </a:rPr>
              <a:t>%. Кількість оскаржених платниками у адмін. порядку рішень на рівні ДФС - </a:t>
            </a:r>
            <a:r>
              <a:rPr lang="uk-UA" sz="5600" dirty="0" smtClean="0">
                <a:solidFill>
                  <a:srgbClr val="FF0000"/>
                </a:solidFill>
                <a:latin typeface="Times New Roman" pitchFamily="18" charset="0"/>
                <a:cs typeface="Times New Roman" pitchFamily="18" charset="0"/>
              </a:rPr>
              <a:t>11 866 </a:t>
            </a:r>
            <a:r>
              <a:rPr lang="uk-UA" sz="5600" dirty="0" smtClean="0">
                <a:solidFill>
                  <a:srgbClr val="002060"/>
                </a:solidFill>
                <a:latin typeface="Times New Roman" pitchFamily="18" charset="0"/>
                <a:cs typeface="Times New Roman" pitchFamily="18" charset="0"/>
              </a:rPr>
              <a:t>шт. на загальну суму 21,0 млн. грн., а кількість повністю або частково задоволених рішень на рівні ДФС - </a:t>
            </a:r>
            <a:r>
              <a:rPr lang="uk-UA" sz="5600" dirty="0" smtClean="0">
                <a:solidFill>
                  <a:srgbClr val="FF0000"/>
                </a:solidFill>
                <a:latin typeface="Times New Roman" pitchFamily="18" charset="0"/>
                <a:cs typeface="Times New Roman" pitchFamily="18" charset="0"/>
              </a:rPr>
              <a:t>618</a:t>
            </a:r>
            <a:r>
              <a:rPr lang="uk-UA" sz="5600" dirty="0" smtClean="0">
                <a:solidFill>
                  <a:srgbClr val="002060"/>
                </a:solidFill>
                <a:latin typeface="Times New Roman" pitchFamily="18" charset="0"/>
                <a:cs typeface="Times New Roman" pitchFamily="18" charset="0"/>
              </a:rPr>
              <a:t> шт. на загальну суму </a:t>
            </a:r>
            <a:r>
              <a:rPr lang="uk-UA" sz="5600" dirty="0" smtClean="0">
                <a:solidFill>
                  <a:srgbClr val="FF0000"/>
                </a:solidFill>
                <a:latin typeface="Times New Roman" pitchFamily="18" charset="0"/>
                <a:cs typeface="Times New Roman" pitchFamily="18" charset="0"/>
              </a:rPr>
              <a:t>1,9 </a:t>
            </a:r>
            <a:r>
              <a:rPr lang="uk-UA" sz="5600" dirty="0" smtClean="0">
                <a:solidFill>
                  <a:srgbClr val="002060"/>
                </a:solidFill>
                <a:latin typeface="Times New Roman" pitchFamily="18" charset="0"/>
                <a:cs typeface="Times New Roman" pitchFamily="18" charset="0"/>
              </a:rPr>
              <a:t>млн. грн., що складає </a:t>
            </a:r>
            <a:r>
              <a:rPr lang="uk-UA" sz="5600" dirty="0" smtClean="0">
                <a:solidFill>
                  <a:srgbClr val="FF0000"/>
                </a:solidFill>
                <a:latin typeface="Times New Roman" pitchFamily="18" charset="0"/>
                <a:cs typeface="Times New Roman" pitchFamily="18" charset="0"/>
              </a:rPr>
              <a:t>5,2</a:t>
            </a:r>
            <a:r>
              <a:rPr lang="uk-UA" sz="5600" dirty="0" smtClean="0">
                <a:solidFill>
                  <a:srgbClr val="002060"/>
                </a:solidFill>
                <a:latin typeface="Times New Roman" pitchFamily="18" charset="0"/>
                <a:cs typeface="Times New Roman" pitchFamily="18" charset="0"/>
              </a:rPr>
              <a:t>%. </a:t>
            </a:r>
            <a:endParaRPr lang="ru-RU" sz="5600" dirty="0" smtClean="0">
              <a:solidFill>
                <a:srgbClr val="002060"/>
              </a:solidFill>
              <a:latin typeface="Times New Roman" pitchFamily="18" charset="0"/>
              <a:cs typeface="Times New Roman" pitchFamily="18" charset="0"/>
            </a:endParaRPr>
          </a:p>
          <a:p>
            <a:pPr algn="just">
              <a:lnSpc>
                <a:spcPct val="134000"/>
              </a:lnSpc>
              <a:spcBef>
                <a:spcPts val="0"/>
              </a:spcBef>
              <a:spcAft>
                <a:spcPts val="600"/>
              </a:spcAft>
              <a:buNone/>
            </a:pPr>
            <a:r>
              <a:rPr lang="uk-UA" sz="5600" dirty="0" smtClean="0">
                <a:solidFill>
                  <a:srgbClr val="002060"/>
                </a:solidFill>
                <a:latin typeface="Times New Roman" pitchFamily="18" charset="0"/>
                <a:cs typeface="Times New Roman" pitchFamily="18" charset="0"/>
              </a:rPr>
              <a:t>		За січень-лютий 2015 року кількість поданих платниками скарг на рішення органів доходів і зборів на рівні ДФС складають </a:t>
            </a:r>
            <a:r>
              <a:rPr lang="uk-UA" sz="5600" dirty="0" smtClean="0">
                <a:solidFill>
                  <a:srgbClr val="FF0000"/>
                </a:solidFill>
                <a:latin typeface="Times New Roman" pitchFamily="18" charset="0"/>
                <a:cs typeface="Times New Roman" pitchFamily="18" charset="0"/>
              </a:rPr>
              <a:t>1563</a:t>
            </a:r>
            <a:r>
              <a:rPr lang="uk-UA" sz="5600" dirty="0" smtClean="0">
                <a:solidFill>
                  <a:srgbClr val="002060"/>
                </a:solidFill>
                <a:latin typeface="Times New Roman" pitchFamily="18" charset="0"/>
                <a:cs typeface="Times New Roman" pitchFamily="18" charset="0"/>
              </a:rPr>
              <a:t>  шт., кількість повністю або частково задоволених - </a:t>
            </a:r>
            <a:r>
              <a:rPr lang="uk-UA" sz="5600" dirty="0" smtClean="0">
                <a:solidFill>
                  <a:srgbClr val="FF0000"/>
                </a:solidFill>
                <a:latin typeface="Times New Roman" pitchFamily="18" charset="0"/>
                <a:cs typeface="Times New Roman" pitchFamily="18" charset="0"/>
              </a:rPr>
              <a:t>47</a:t>
            </a:r>
            <a:r>
              <a:rPr lang="uk-UA" sz="5600" dirty="0" smtClean="0">
                <a:solidFill>
                  <a:srgbClr val="002060"/>
                </a:solidFill>
                <a:latin typeface="Times New Roman" pitchFamily="18" charset="0"/>
                <a:cs typeface="Times New Roman" pitchFamily="18" charset="0"/>
              </a:rPr>
              <a:t> шт., що складає </a:t>
            </a:r>
            <a:r>
              <a:rPr lang="uk-UA" sz="5600" dirty="0" smtClean="0">
                <a:solidFill>
                  <a:srgbClr val="FF0000"/>
                </a:solidFill>
                <a:latin typeface="Times New Roman" pitchFamily="18" charset="0"/>
                <a:cs typeface="Times New Roman" pitchFamily="18" charset="0"/>
              </a:rPr>
              <a:t>3,0</a:t>
            </a:r>
            <a:r>
              <a:rPr lang="uk-UA" sz="5600" dirty="0" smtClean="0">
                <a:solidFill>
                  <a:srgbClr val="002060"/>
                </a:solidFill>
                <a:latin typeface="Times New Roman" pitchFamily="18" charset="0"/>
                <a:cs typeface="Times New Roman" pitchFamily="18" charset="0"/>
              </a:rPr>
              <a:t>%. Кількість оскаржених платниками у адміністративному порядку рішень на рівні ДФС - </a:t>
            </a:r>
            <a:r>
              <a:rPr lang="uk-UA" sz="5600" dirty="0" smtClean="0">
                <a:solidFill>
                  <a:srgbClr val="FF0000"/>
                </a:solidFill>
                <a:latin typeface="Times New Roman" pitchFamily="18" charset="0"/>
                <a:cs typeface="Times New Roman" pitchFamily="18" charset="0"/>
              </a:rPr>
              <a:t>2 348</a:t>
            </a:r>
            <a:r>
              <a:rPr lang="uk-UA" sz="5600" dirty="0" smtClean="0">
                <a:solidFill>
                  <a:srgbClr val="002060"/>
                </a:solidFill>
                <a:latin typeface="Times New Roman" pitchFamily="18" charset="0"/>
                <a:cs typeface="Times New Roman" pitchFamily="18" charset="0"/>
              </a:rPr>
              <a:t> шт. на загальну суму </a:t>
            </a:r>
            <a:r>
              <a:rPr lang="uk-UA" sz="5600" dirty="0" smtClean="0">
                <a:solidFill>
                  <a:srgbClr val="FF0000"/>
                </a:solidFill>
                <a:latin typeface="Times New Roman" pitchFamily="18" charset="0"/>
                <a:cs typeface="Times New Roman" pitchFamily="18" charset="0"/>
              </a:rPr>
              <a:t>4,1 </a:t>
            </a:r>
            <a:r>
              <a:rPr lang="uk-UA" sz="5600" dirty="0" smtClean="0">
                <a:solidFill>
                  <a:srgbClr val="002060"/>
                </a:solidFill>
                <a:latin typeface="Times New Roman" pitchFamily="18" charset="0"/>
                <a:cs typeface="Times New Roman" pitchFamily="18" charset="0"/>
              </a:rPr>
              <a:t>млн. грн., а кількість повністю або частково задоволених рішень на рівні ДФС - </a:t>
            </a:r>
            <a:r>
              <a:rPr lang="uk-UA" sz="5600" dirty="0" smtClean="0">
                <a:solidFill>
                  <a:srgbClr val="FF0000"/>
                </a:solidFill>
                <a:latin typeface="Times New Roman" pitchFamily="18" charset="0"/>
                <a:cs typeface="Times New Roman" pitchFamily="18" charset="0"/>
              </a:rPr>
              <a:t>74</a:t>
            </a:r>
            <a:r>
              <a:rPr lang="uk-UA" sz="5600" dirty="0" smtClean="0">
                <a:solidFill>
                  <a:srgbClr val="002060"/>
                </a:solidFill>
                <a:latin typeface="Times New Roman" pitchFamily="18" charset="0"/>
                <a:cs typeface="Times New Roman" pitchFamily="18" charset="0"/>
              </a:rPr>
              <a:t> шт. на загальну суму </a:t>
            </a:r>
            <a:r>
              <a:rPr lang="uk-UA" sz="5600" dirty="0" smtClean="0">
                <a:solidFill>
                  <a:srgbClr val="FF0000"/>
                </a:solidFill>
                <a:latin typeface="Times New Roman" pitchFamily="18" charset="0"/>
                <a:cs typeface="Times New Roman" pitchFamily="18" charset="0"/>
              </a:rPr>
              <a:t>0,1</a:t>
            </a:r>
            <a:r>
              <a:rPr lang="uk-UA" sz="5600" dirty="0" smtClean="0">
                <a:solidFill>
                  <a:srgbClr val="002060"/>
                </a:solidFill>
                <a:latin typeface="Times New Roman" pitchFamily="18" charset="0"/>
                <a:cs typeface="Times New Roman" pitchFamily="18" charset="0"/>
              </a:rPr>
              <a:t> млн. грн., що складає </a:t>
            </a:r>
            <a:r>
              <a:rPr lang="uk-UA" sz="5600" dirty="0" smtClean="0">
                <a:solidFill>
                  <a:srgbClr val="FF0000"/>
                </a:solidFill>
                <a:latin typeface="Times New Roman" pitchFamily="18" charset="0"/>
                <a:cs typeface="Times New Roman" pitchFamily="18" charset="0"/>
              </a:rPr>
              <a:t>3,1</a:t>
            </a:r>
            <a:r>
              <a:rPr lang="uk-UA" sz="5600" dirty="0" smtClean="0">
                <a:solidFill>
                  <a:srgbClr val="002060"/>
                </a:solidFill>
                <a:latin typeface="Times New Roman" pitchFamily="18" charset="0"/>
                <a:cs typeface="Times New Roman" pitchFamily="18" charset="0"/>
              </a:rPr>
              <a:t>%.</a:t>
            </a:r>
            <a:endParaRPr lang="ru-RU" sz="5600" dirty="0" smtClean="0">
              <a:solidFill>
                <a:srgbClr val="002060"/>
              </a:solidFill>
              <a:latin typeface="Times New Roman" pitchFamily="18" charset="0"/>
              <a:cs typeface="Times New Roman" pitchFamily="18" charset="0"/>
            </a:endParaRPr>
          </a:p>
          <a:p>
            <a:pPr algn="just">
              <a:lnSpc>
                <a:spcPct val="134000"/>
              </a:lnSpc>
              <a:spcBef>
                <a:spcPts val="0"/>
              </a:spcBef>
              <a:spcAft>
                <a:spcPts val="600"/>
              </a:spcAft>
              <a:buNone/>
            </a:pPr>
            <a:r>
              <a:rPr lang="uk-UA" sz="5600" dirty="0" smtClean="0">
                <a:solidFill>
                  <a:srgbClr val="002060"/>
                </a:solidFill>
                <a:latin typeface="Times New Roman" pitchFamily="18" charset="0"/>
                <a:cs typeface="Times New Roman" pitchFamily="18" charset="0"/>
              </a:rPr>
              <a:t>		При цьому за даними ДФС України в суді з незадоволених скарг платники податків оскаржують близько </a:t>
            </a:r>
            <a:r>
              <a:rPr lang="uk-UA" sz="5600" dirty="0" smtClean="0">
                <a:solidFill>
                  <a:srgbClr val="FF0000"/>
                </a:solidFill>
                <a:latin typeface="Times New Roman" pitchFamily="18" charset="0"/>
                <a:cs typeface="Times New Roman" pitchFamily="18" charset="0"/>
              </a:rPr>
              <a:t>70</a:t>
            </a:r>
            <a:r>
              <a:rPr lang="uk-UA" sz="5600" dirty="0" smtClean="0">
                <a:solidFill>
                  <a:srgbClr val="002060"/>
                </a:solidFill>
                <a:latin typeface="Times New Roman" pitchFamily="18" charset="0"/>
                <a:cs typeface="Times New Roman" pitchFamily="18" charset="0"/>
              </a:rPr>
              <a:t> % рішень органів ДФС.</a:t>
            </a:r>
          </a:p>
          <a:p>
            <a:pPr algn="just">
              <a:lnSpc>
                <a:spcPct val="134000"/>
              </a:lnSpc>
              <a:spcBef>
                <a:spcPts val="0"/>
              </a:spcBef>
              <a:spcAft>
                <a:spcPts val="600"/>
              </a:spcAft>
              <a:buNone/>
            </a:pPr>
            <a:r>
              <a:rPr lang="uk-UA" sz="5600" dirty="0" smtClean="0">
                <a:solidFill>
                  <a:srgbClr val="002060"/>
                </a:solidFill>
                <a:latin typeface="Times New Roman" pitchFamily="18" charset="0"/>
                <a:cs typeface="Times New Roman" pitchFamily="18" charset="0"/>
              </a:rPr>
              <a:t>		2. Якість матеріалів та висновків актів перевірок є дуже низькою, про що свідчить те, що більше </a:t>
            </a:r>
            <a:r>
              <a:rPr lang="uk-UA" sz="5600" dirty="0" smtClean="0">
                <a:solidFill>
                  <a:srgbClr val="FF0000"/>
                </a:solidFill>
                <a:latin typeface="Times New Roman" pitchFamily="18" charset="0"/>
                <a:cs typeface="Times New Roman" pitchFamily="18" charset="0"/>
              </a:rPr>
              <a:t>70</a:t>
            </a:r>
            <a:r>
              <a:rPr lang="uk-UA" sz="5600" dirty="0" smtClean="0">
                <a:solidFill>
                  <a:srgbClr val="002060"/>
                </a:solidFill>
                <a:latin typeface="Times New Roman" pitchFamily="18" charset="0"/>
                <a:cs typeface="Times New Roman" pitchFamily="18" charset="0"/>
              </a:rPr>
              <a:t> % донарахованих сум оскаржуються платниками в адміністративному та судовому порядку.</a:t>
            </a:r>
            <a:endParaRPr lang="ru-RU" sz="5600" dirty="0" smtClean="0">
              <a:solidFill>
                <a:srgbClr val="002060"/>
              </a:solidFill>
              <a:latin typeface="Times New Roman" pitchFamily="18" charset="0"/>
              <a:cs typeface="Times New Roman" pitchFamily="18" charset="0"/>
            </a:endParaRPr>
          </a:p>
          <a:p>
            <a:pPr algn="just">
              <a:lnSpc>
                <a:spcPct val="134000"/>
              </a:lnSpc>
              <a:spcBef>
                <a:spcPts val="0"/>
              </a:spcBef>
              <a:spcAft>
                <a:spcPts val="600"/>
              </a:spcAft>
              <a:buNone/>
            </a:pPr>
            <a:r>
              <a:rPr lang="uk-UA" sz="5600" dirty="0" smtClean="0">
                <a:solidFill>
                  <a:srgbClr val="002060"/>
                </a:solidFill>
                <a:latin typeface="Times New Roman" pitchFamily="18" charset="0"/>
                <a:cs typeface="Times New Roman" pitchFamily="18" charset="0"/>
              </a:rPr>
              <a:t>		</a:t>
            </a:r>
            <a:r>
              <a:rPr lang="uk-UA" sz="5600" b="1" dirty="0" smtClean="0">
                <a:solidFill>
                  <a:srgbClr val="002060"/>
                </a:solidFill>
                <a:latin typeface="Times New Roman" pitchFamily="18" charset="0"/>
                <a:cs typeface="Times New Roman" pitchFamily="18" charset="0"/>
              </a:rPr>
              <a:t>Висновок</a:t>
            </a:r>
            <a:r>
              <a:rPr lang="uk-UA" sz="5600" dirty="0" smtClean="0">
                <a:solidFill>
                  <a:srgbClr val="002060"/>
                </a:solidFill>
                <a:latin typeface="Times New Roman" pitchFamily="18" charset="0"/>
                <a:cs typeface="Times New Roman" pitchFamily="18" charset="0"/>
              </a:rPr>
              <a:t>: Існування підрозділів розгляду адміністративних скарг в системі ДФС України не виправдовує покладених на нього функцій.  </a:t>
            </a:r>
            <a:endParaRPr lang="ru-RU" sz="5600" dirty="0" smtClean="0">
              <a:solidFill>
                <a:srgbClr val="002060"/>
              </a:solidFill>
              <a:latin typeface="Times New Roman" pitchFamily="18" charset="0"/>
              <a:cs typeface="Times New Roman" pitchFamily="18" charset="0"/>
            </a:endParaRPr>
          </a:p>
          <a:p>
            <a:pPr algn="just">
              <a:lnSpc>
                <a:spcPct val="134000"/>
              </a:lnSpc>
              <a:spcBef>
                <a:spcPts val="0"/>
              </a:spcBef>
              <a:spcAft>
                <a:spcPts val="600"/>
              </a:spcAft>
            </a:pPr>
            <a:endParaRPr lang="ru-RU" sz="4300" dirty="0">
              <a:solidFill>
                <a:srgbClr val="002060"/>
              </a:solidFill>
              <a:latin typeface="Times New Roman" pitchFamily="18" charset="0"/>
              <a:cs typeface="Times New Roman" pitchFamily="18" charset="0"/>
            </a:endParaRPr>
          </a:p>
        </p:txBody>
      </p:sp>
    </p:spTree>
  </p:cSld>
  <p:clrMapOvr>
    <a:masterClrMapping/>
  </p:clrMapOvr>
  <p:transition advTm="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uk-UA" sz="2200" b="1" dirty="0" smtClean="0">
                <a:solidFill>
                  <a:srgbClr val="002060"/>
                </a:solidFill>
                <a:latin typeface="Times New Roman" pitchFamily="18" charset="0"/>
                <a:cs typeface="Times New Roman" pitchFamily="18" charset="0"/>
              </a:rPr>
              <a:t>ІІІ. ПРОГРАМА ДІЙ З РЕФОРМУВАННЯ ДФС УКРАЇНИ</a:t>
            </a:r>
            <a:endParaRPr lang="uk-UA" sz="22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429288"/>
          </a:xfrm>
        </p:spPr>
        <p:txBody>
          <a:bodyPr>
            <a:normAutofit fontScale="92500"/>
          </a:bodyPr>
          <a:lstStyle/>
          <a:p>
            <a:pPr algn="just">
              <a:buNone/>
            </a:pPr>
            <a:r>
              <a:rPr lang="uk-UA" sz="2200" dirty="0" smtClean="0">
                <a:solidFill>
                  <a:srgbClr val="C00000"/>
                </a:solidFill>
                <a:latin typeface="Times New Roman" pitchFamily="18" charset="0"/>
                <a:cs typeface="Times New Roman" pitchFamily="18" charset="0"/>
              </a:rPr>
              <a:t>	</a:t>
            </a:r>
            <a:r>
              <a:rPr lang="uk-UA" sz="2200" b="1" dirty="0" smtClean="0">
                <a:solidFill>
                  <a:srgbClr val="C00000"/>
                </a:solidFill>
                <a:latin typeface="Times New Roman" pitchFamily="18" charset="0"/>
                <a:cs typeface="Times New Roman" pitchFamily="18" charset="0"/>
              </a:rPr>
              <a:t>Мета реформування ДФС України: </a:t>
            </a:r>
          </a:p>
          <a:p>
            <a:pPr algn="just">
              <a:buNone/>
            </a:pPr>
            <a:r>
              <a:rPr lang="uk-UA" sz="2200" dirty="0" smtClean="0">
                <a:solidFill>
                  <a:srgbClr val="C00000"/>
                </a:solidFill>
                <a:latin typeface="Times New Roman" pitchFamily="18" charset="0"/>
                <a:cs typeface="Times New Roman" pitchFamily="18" charset="0"/>
              </a:rPr>
              <a:t>		1. Відновлення довіри платників податків до контролюючих органів.</a:t>
            </a:r>
          </a:p>
          <a:p>
            <a:pPr algn="just">
              <a:buNone/>
            </a:pPr>
            <a:r>
              <a:rPr lang="uk-UA" sz="2200" dirty="0" smtClean="0">
                <a:solidFill>
                  <a:srgbClr val="C00000"/>
                </a:solidFill>
                <a:latin typeface="Times New Roman" pitchFamily="18" charset="0"/>
                <a:cs typeface="Times New Roman" pitchFamily="18" charset="0"/>
              </a:rPr>
              <a:t>		2. Добровільна сплата податків соціально відповідальним бізнесом.</a:t>
            </a:r>
          </a:p>
          <a:p>
            <a:pPr algn="just">
              <a:buNone/>
            </a:pPr>
            <a:r>
              <a:rPr lang="uk-UA" sz="2200" dirty="0" smtClean="0">
                <a:solidFill>
                  <a:srgbClr val="C00000"/>
                </a:solidFill>
                <a:latin typeface="Times New Roman" pitchFamily="18" charset="0"/>
                <a:cs typeface="Times New Roman" pitchFamily="18" charset="0"/>
              </a:rPr>
              <a:t>		3. Перетворення ДФС України у консультаційно-сервісну службу.</a:t>
            </a:r>
          </a:p>
          <a:p>
            <a:pPr algn="just">
              <a:buNone/>
            </a:pPr>
            <a:r>
              <a:rPr lang="uk-UA" sz="2200" dirty="0" smtClean="0">
                <a:solidFill>
                  <a:srgbClr val="C00000"/>
                </a:solidFill>
                <a:latin typeface="Times New Roman" pitchFamily="18" charset="0"/>
                <a:cs typeface="Times New Roman" pitchFamily="18" charset="0"/>
              </a:rPr>
              <a:t>		4. Оптимізація та автоматизація всіх організаційних процесів ДФС України.</a:t>
            </a:r>
          </a:p>
          <a:p>
            <a:pPr algn="just">
              <a:buNone/>
            </a:pPr>
            <a:r>
              <a:rPr lang="uk-UA" sz="2200" dirty="0" smtClean="0">
                <a:solidFill>
                  <a:srgbClr val="C00000"/>
                </a:solidFill>
                <a:latin typeface="Times New Roman" pitchFamily="18" charset="0"/>
                <a:cs typeface="Times New Roman" pitchFamily="18" charset="0"/>
              </a:rPr>
              <a:t>		5. Забезпечення прав та законних інтересів громадян у сфері оподаткування та митної справи.</a:t>
            </a:r>
          </a:p>
          <a:p>
            <a:pPr algn="just">
              <a:buNone/>
            </a:pPr>
            <a:r>
              <a:rPr lang="uk-UA" sz="2200" dirty="0" smtClean="0">
                <a:solidFill>
                  <a:srgbClr val="C00000"/>
                </a:solidFill>
                <a:latin typeface="Times New Roman" pitchFamily="18" charset="0"/>
                <a:cs typeface="Times New Roman" pitchFamily="18" charset="0"/>
              </a:rPr>
              <a:t>		6. Забезпечення надходження податкових платежів.</a:t>
            </a:r>
          </a:p>
          <a:p>
            <a:pPr algn="just">
              <a:buNone/>
            </a:pPr>
            <a:r>
              <a:rPr lang="uk-UA" sz="2200" dirty="0" smtClean="0">
                <a:solidFill>
                  <a:srgbClr val="C00000"/>
                </a:solidFill>
                <a:latin typeface="Times New Roman" pitchFamily="18" charset="0"/>
                <a:cs typeface="Times New Roman" pitchFamily="18" charset="0"/>
              </a:rPr>
              <a:t>		7. Зниження витрат на утримання апарату служби та державних підприємств, що підпорядковані службі. </a:t>
            </a:r>
          </a:p>
          <a:p>
            <a:pPr algn="just">
              <a:buNone/>
            </a:pPr>
            <a:r>
              <a:rPr lang="uk-UA" sz="2200" dirty="0" smtClean="0">
                <a:solidFill>
                  <a:srgbClr val="C00000"/>
                </a:solidFill>
                <a:latin typeface="Times New Roman" pitchFamily="18" charset="0"/>
                <a:cs typeface="Times New Roman" pitchFamily="18" charset="0"/>
              </a:rPr>
              <a:t>		8. Збільшення інвестиційної привабливості України та сприяння створенню умов для розвитку бізнесу та економіки країни.</a:t>
            </a:r>
          </a:p>
          <a:p>
            <a:pPr algn="just">
              <a:buNone/>
            </a:pPr>
            <a:endParaRPr lang="ru-RU" sz="2900" dirty="0" smtClean="0">
              <a:solidFill>
                <a:srgbClr val="002060"/>
              </a:solidFill>
              <a:latin typeface="Times New Roman" pitchFamily="18" charset="0"/>
              <a:cs typeface="Times New Roman" pitchFamily="18" charset="0"/>
            </a:endParaRPr>
          </a:p>
        </p:txBody>
      </p:sp>
    </p:spTree>
  </p:cSld>
  <p:clrMapOvr>
    <a:masterClrMapping/>
  </p:clrMapOvr>
  <p:transition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857232"/>
            <a:ext cx="8229600" cy="5715040"/>
          </a:xfrm>
        </p:spPr>
        <p:txBody>
          <a:bodyPr>
            <a:normAutofit fontScale="55000" lnSpcReduction="20000"/>
          </a:bodyPr>
          <a:lstStyle/>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1.</a:t>
            </a:r>
            <a:r>
              <a:rPr lang="uk-UA" sz="2900" dirty="0" smtClean="0">
                <a:solidFill>
                  <a:srgbClr val="002060"/>
                </a:solidFill>
                <a:latin typeface="Times New Roman" pitchFamily="18" charset="0"/>
                <a:cs typeface="Times New Roman" pitchFamily="18" charset="0"/>
              </a:rPr>
              <a:t> Проведення інвентаризації та горизонтального і вертикального аналізу розподілу функціональних обов’язків працівників ДФС.</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2. </a:t>
            </a:r>
            <a:r>
              <a:rPr lang="uk-UA" sz="2900" dirty="0" smtClean="0">
                <a:solidFill>
                  <a:srgbClr val="002060"/>
                </a:solidFill>
                <a:latin typeface="Times New Roman" pitchFamily="18" charset="0"/>
                <a:cs typeface="Times New Roman" pitchFamily="18" charset="0"/>
              </a:rPr>
              <a:t>Передача частини функцій на рівень Головних управлінь, зокрема підрозділів податкової міліції та частини функцій сервісних центрів (ЦОП). Перетворення </a:t>
            </a:r>
            <a:r>
              <a:rPr lang="uk-UA" sz="2900" dirty="0" err="1" smtClean="0">
                <a:solidFill>
                  <a:srgbClr val="002060"/>
                </a:solidFill>
                <a:latin typeface="Times New Roman" pitchFamily="18" charset="0"/>
                <a:cs typeface="Times New Roman" pitchFamily="18" charset="0"/>
              </a:rPr>
              <a:t>ЦОПів</a:t>
            </a:r>
            <a:r>
              <a:rPr lang="uk-UA" sz="2900" dirty="0" smtClean="0">
                <a:solidFill>
                  <a:srgbClr val="002060"/>
                </a:solidFill>
                <a:latin typeface="Times New Roman" pitchFamily="18" charset="0"/>
                <a:cs typeface="Times New Roman" pitchFamily="18" charset="0"/>
              </a:rPr>
              <a:t> виключно на сервісні центри.</a:t>
            </a:r>
          </a:p>
          <a:p>
            <a:pPr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3.</a:t>
            </a:r>
            <a:r>
              <a:rPr lang="uk-UA" sz="2900" dirty="0" smtClean="0">
                <a:solidFill>
                  <a:srgbClr val="002060"/>
                </a:solidFill>
                <a:latin typeface="Times New Roman" pitchFamily="18" charset="0"/>
                <a:cs typeface="Times New Roman" pitchFamily="18" charset="0"/>
              </a:rPr>
              <a:t> За рахунок скорочення штату (зокрема, ліквідації підрозділів податкової міліції на місцях) створення моніторингово-аналітичних підрозділів з відпрацювання схемного податкового кредиту та управління іншими ризиками у сфері податкових та митних відносин та посилення інформаційно-консультаційних підрозділів ДФС.</a:t>
            </a:r>
            <a:endParaRPr lang="ru-RU" sz="2900" dirty="0" smtClean="0">
              <a:solidFill>
                <a:srgbClr val="002060"/>
              </a:solidFill>
              <a:latin typeface="Times New Roman" pitchFamily="18" charset="0"/>
              <a:cs typeface="Times New Roman" pitchFamily="18" charset="0"/>
            </a:endParaRP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4. </a:t>
            </a:r>
            <a:r>
              <a:rPr lang="uk-UA" sz="2900" dirty="0" smtClean="0">
                <a:solidFill>
                  <a:srgbClr val="002060"/>
                </a:solidFill>
                <a:latin typeface="Times New Roman" pitchFamily="18" charset="0"/>
                <a:cs typeface="Times New Roman" pitchFamily="18" charset="0"/>
              </a:rPr>
              <a:t>Проведення аналізу та перевірки витрат на утримання апарату та структури ДФС України.</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5.</a:t>
            </a:r>
            <a:r>
              <a:rPr lang="uk-UA" sz="2900" dirty="0" smtClean="0">
                <a:solidFill>
                  <a:srgbClr val="002060"/>
                </a:solidFill>
                <a:latin typeface="Times New Roman" pitchFamily="18" charset="0"/>
                <a:cs typeface="Times New Roman" pitchFamily="18" charset="0"/>
              </a:rPr>
              <a:t> Проведення заходів з підвищення рівня кваліфікації працівників ДФС та залучення висококваліфікованих фахівців з бізнесу та громадськості.</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6.</a:t>
            </a:r>
            <a:r>
              <a:rPr lang="uk-UA" sz="2900" dirty="0" smtClean="0">
                <a:solidFill>
                  <a:srgbClr val="002060"/>
                </a:solidFill>
                <a:latin typeface="Times New Roman" pitchFamily="18" charset="0"/>
                <a:cs typeface="Times New Roman" pitchFamily="18" charset="0"/>
              </a:rPr>
              <a:t> Сприяння збільшенню оплати праці працівників органів ДФС України та запровадження системи преміювання за досягнення ефективності в діяльності.</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7.</a:t>
            </a:r>
            <a:r>
              <a:rPr lang="uk-UA" sz="2900" dirty="0" smtClean="0">
                <a:solidFill>
                  <a:srgbClr val="002060"/>
                </a:solidFill>
                <a:latin typeface="Times New Roman" pitchFamily="18" charset="0"/>
                <a:cs typeface="Times New Roman" pitchFamily="18" charset="0"/>
              </a:rPr>
              <a:t> Автоматизація організаційно-розпорядчих процесів.</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8.</a:t>
            </a:r>
            <a:r>
              <a:rPr lang="uk-UA" sz="2900" dirty="0" smtClean="0">
                <a:solidFill>
                  <a:srgbClr val="002060"/>
                </a:solidFill>
                <a:latin typeface="Times New Roman" pitchFamily="18" charset="0"/>
                <a:cs typeface="Times New Roman" pitchFamily="18" charset="0"/>
              </a:rPr>
              <a:t> Зменшення корупційних ризиків при спілкуванні платників податків з працівниками ДФС.</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9.</a:t>
            </a:r>
            <a:r>
              <a:rPr lang="uk-UA" sz="2900" dirty="0" smtClean="0">
                <a:solidFill>
                  <a:srgbClr val="002060"/>
                </a:solidFill>
                <a:latin typeface="Times New Roman" pitchFamily="18" charset="0"/>
                <a:cs typeface="Times New Roman" pitchFamily="18" charset="0"/>
              </a:rPr>
              <a:t> Встановлення персональної дисциплінарної відповідальності працівників ДФС за дії та бездіяльність та неправомірні рішення по відношенню до платників податків.</a:t>
            </a:r>
          </a:p>
          <a:p>
            <a:pPr lvl="0" algn="just">
              <a:buNone/>
            </a:pPr>
            <a:r>
              <a:rPr lang="uk-UA" sz="2900" dirty="0" smtClean="0">
                <a:solidFill>
                  <a:srgbClr val="002060"/>
                </a:solidFill>
                <a:latin typeface="Times New Roman" pitchFamily="18" charset="0"/>
                <a:cs typeface="Times New Roman" pitchFamily="18" charset="0"/>
              </a:rPr>
              <a:t>	</a:t>
            </a:r>
            <a:r>
              <a:rPr lang="uk-UA" sz="2900" b="1" dirty="0" smtClean="0">
                <a:solidFill>
                  <a:srgbClr val="002060"/>
                </a:solidFill>
                <a:latin typeface="Times New Roman" pitchFamily="18" charset="0"/>
                <a:cs typeface="Times New Roman" pitchFamily="18" charset="0"/>
              </a:rPr>
              <a:t>10.</a:t>
            </a:r>
            <a:r>
              <a:rPr lang="uk-UA" sz="2900" dirty="0" smtClean="0">
                <a:solidFill>
                  <a:srgbClr val="002060"/>
                </a:solidFill>
                <a:latin typeface="Times New Roman" pitchFamily="18" charset="0"/>
                <a:cs typeface="Times New Roman" pitchFamily="18" charset="0"/>
              </a:rPr>
              <a:t> Перегляд інтегральних показників діяльності ДФС України. Запровадження таких критеріїв, як кількість оскаржень рішень контролюючих органів, сума податкового боргу, донараховані, але не сплачені суми, дозволять більш об’єктивно оцінювати роботу працівників ДФС та змінити філософію взаємовідносин між платниками та посадовими особами ДФС. </a:t>
            </a:r>
          </a:p>
          <a:p>
            <a:pPr lvl="0" algn="just">
              <a:buNone/>
            </a:pPr>
            <a:endParaRPr lang="uk-UA" dirty="0" smtClean="0">
              <a:solidFill>
                <a:srgbClr val="002060"/>
              </a:solidFill>
              <a:latin typeface="Times New Roman" pitchFamily="18" charset="0"/>
              <a:cs typeface="Times New Roman" pitchFamily="18" charset="0"/>
            </a:endParaRPr>
          </a:p>
        </p:txBody>
      </p:sp>
      <p:sp>
        <p:nvSpPr>
          <p:cNvPr id="4" name="Заголовок 1"/>
          <p:cNvSpPr>
            <a:spLocks noGrp="1"/>
          </p:cNvSpPr>
          <p:nvPr>
            <p:ph type="title"/>
          </p:nvPr>
        </p:nvSpPr>
        <p:spPr>
          <a:xfrm>
            <a:off x="714348" y="274638"/>
            <a:ext cx="7972452" cy="511156"/>
          </a:xfrm>
        </p:spPr>
        <p:txBody>
          <a:bodyPr>
            <a:normAutofit/>
          </a:bodyPr>
          <a:lstStyle/>
          <a:p>
            <a:pPr algn="just"/>
            <a:r>
              <a:rPr lang="uk-UA" sz="2000" b="1" dirty="0" smtClean="0">
                <a:solidFill>
                  <a:srgbClr val="0070C0"/>
                </a:solidFill>
                <a:latin typeface="Times New Roman" pitchFamily="18" charset="0"/>
                <a:cs typeface="Times New Roman" pitchFamily="18" charset="0"/>
              </a:rPr>
              <a:t>КАДРИ ТА СТРУКТУРА ДФС УКРАЇНИ:</a:t>
            </a:r>
            <a:endParaRPr lang="ru-RU" sz="2000" b="1" dirty="0">
              <a:solidFill>
                <a:srgbClr val="0070C0"/>
              </a:solidFill>
              <a:latin typeface="Times New Roman" pitchFamily="18" charset="0"/>
              <a:cs typeface="Times New Roman" pitchFamily="18" charset="0"/>
            </a:endParaRPr>
          </a:p>
        </p:txBody>
      </p:sp>
    </p:spTree>
  </p:cSld>
  <p:clrMapOvr>
    <a:masterClrMapping/>
  </p:clrMapOvr>
  <p:transition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pPr algn="just"/>
            <a:r>
              <a:rPr lang="uk-UA" sz="2000" b="1" dirty="0" smtClean="0">
                <a:solidFill>
                  <a:srgbClr val="0070C0"/>
                </a:solidFill>
                <a:latin typeface="Times New Roman" pitchFamily="18" charset="0"/>
                <a:cs typeface="Times New Roman" pitchFamily="18" charset="0"/>
              </a:rPr>
              <a:t>АДМІНІСТРУВАННЯ ПОДАТКІВ :</a:t>
            </a:r>
            <a:endParaRPr lang="ru-RU" sz="20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857232"/>
            <a:ext cx="8229600" cy="5643602"/>
          </a:xfrm>
        </p:spPr>
        <p:txBody>
          <a:bodyPr>
            <a:normAutofit fontScale="47500" lnSpcReduction="20000"/>
          </a:bodyPr>
          <a:lstStyle/>
          <a:p>
            <a:pPr marL="514350" lvl="0" indent="-514350" algn="just">
              <a:buAutoNum type="arabicPeriod"/>
            </a:pPr>
            <a:r>
              <a:rPr lang="uk-UA" dirty="0" smtClean="0">
                <a:solidFill>
                  <a:srgbClr val="002060"/>
                </a:solidFill>
                <a:latin typeface="Times New Roman" pitchFamily="18" charset="0"/>
                <a:cs typeface="Times New Roman" pitchFamily="18" charset="0"/>
              </a:rPr>
              <a:t>Сприяння запровадженню єдиного рахунку для сплати податку (як завдання мінімум – запровадження єдиного коду бюджетної класифікації для податку на прибуток та авансових внесків з податку на прибуток та при виплаті дивідендів).</a:t>
            </a:r>
          </a:p>
          <a:p>
            <a:pPr marL="514350" lvl="0" indent="-514350" algn="just">
              <a:buAutoNum type="arabicPeriod"/>
            </a:pPr>
            <a:r>
              <a:rPr lang="uk-UA" dirty="0" smtClean="0">
                <a:solidFill>
                  <a:srgbClr val="002060"/>
                </a:solidFill>
                <a:latin typeface="Times New Roman" pitchFamily="18" charset="0"/>
                <a:cs typeface="Times New Roman" pitchFamily="18" charset="0"/>
              </a:rPr>
              <a:t>Удосконалення процедури відповідальності платників та примусового стягнення податкового боргу (виключення нарахувань штрафів при малозначності порушень, заміну штрафних санкцій і пені лише пенею, що нараховуватиметься автоматично, введення спрощеного судового (наказного) провадження по стягненню узгоджених сум податкового боргу, </a:t>
            </a:r>
          </a:p>
          <a:p>
            <a:pPr marL="514350" lvl="0" indent="-514350" algn="just">
              <a:buAutoNum type="arabicPeriod"/>
            </a:pPr>
            <a:r>
              <a:rPr lang="uk-UA" dirty="0" smtClean="0">
                <a:solidFill>
                  <a:srgbClr val="002060"/>
                </a:solidFill>
                <a:latin typeface="Times New Roman" pitchFamily="18" charset="0"/>
                <a:cs typeface="Times New Roman" pitchFamily="18" charset="0"/>
              </a:rPr>
              <a:t>Підключення податкових органів до всіх публічних реєстрів.</a:t>
            </a:r>
          </a:p>
          <a:p>
            <a:pPr marL="514350" lvl="0" indent="-514350" algn="just">
              <a:buAutoNum type="arabicPeriod"/>
            </a:pPr>
            <a:r>
              <a:rPr lang="uk-UA" dirty="0" smtClean="0">
                <a:solidFill>
                  <a:srgbClr val="002060"/>
                </a:solidFill>
                <a:latin typeface="Times New Roman" pitchFamily="18" charset="0"/>
                <a:cs typeface="Times New Roman" pitchFamily="18" charset="0"/>
              </a:rPr>
              <a:t>Запровадження електронних сервісів, в тому числі </a:t>
            </a:r>
            <a:r>
              <a:rPr lang="uk-UA" dirty="0" err="1" smtClean="0">
                <a:solidFill>
                  <a:srgbClr val="002060"/>
                </a:solidFill>
                <a:latin typeface="Times New Roman" pitchFamily="18" charset="0"/>
                <a:cs typeface="Times New Roman" pitchFamily="18" charset="0"/>
              </a:rPr>
              <a:t>“Електронного</a:t>
            </a:r>
            <a:r>
              <a:rPr lang="uk-UA" dirty="0" smtClean="0">
                <a:solidFill>
                  <a:srgbClr val="002060"/>
                </a:solidFill>
                <a:latin typeface="Times New Roman" pitchFamily="18" charset="0"/>
                <a:cs typeface="Times New Roman" pitchFamily="18" charset="0"/>
              </a:rPr>
              <a:t> кабінету платників </a:t>
            </a:r>
            <a:r>
              <a:rPr lang="uk-UA" dirty="0" err="1" smtClean="0">
                <a:solidFill>
                  <a:srgbClr val="002060"/>
                </a:solidFill>
                <a:latin typeface="Times New Roman" pitchFamily="18" charset="0"/>
                <a:cs typeface="Times New Roman" pitchFamily="18" charset="0"/>
              </a:rPr>
              <a:t>податків”</a:t>
            </a:r>
            <a:r>
              <a:rPr lang="uk-UA" dirty="0" smtClean="0">
                <a:solidFill>
                  <a:srgbClr val="002060"/>
                </a:solidFill>
                <a:latin typeface="Times New Roman" pitchFamily="18" charset="0"/>
                <a:cs typeface="Times New Roman" pitchFamily="18" charset="0"/>
              </a:rPr>
              <a:t>, забезпечення ефективності </a:t>
            </a:r>
            <a:r>
              <a:rPr lang="uk-UA" dirty="0" err="1" smtClean="0">
                <a:solidFill>
                  <a:srgbClr val="002060"/>
                </a:solidFill>
                <a:latin typeface="Times New Roman" pitchFamily="18" charset="0"/>
                <a:cs typeface="Times New Roman" pitchFamily="18" charset="0"/>
              </a:rPr>
              <a:t>функіонування</a:t>
            </a:r>
            <a:r>
              <a:rPr lang="uk-UA" dirty="0" smtClean="0">
                <a:solidFill>
                  <a:srgbClr val="002060"/>
                </a:solidFill>
                <a:latin typeface="Times New Roman" pitchFamily="18" charset="0"/>
                <a:cs typeface="Times New Roman" pitchFamily="18" charset="0"/>
              </a:rPr>
              <a:t> сервісу </a:t>
            </a:r>
            <a:r>
              <a:rPr lang="uk-UA" dirty="0" err="1" smtClean="0">
                <a:solidFill>
                  <a:srgbClr val="002060"/>
                </a:solidFill>
                <a:latin typeface="Times New Roman" pitchFamily="18" charset="0"/>
                <a:cs typeface="Times New Roman" pitchFamily="18" charset="0"/>
              </a:rPr>
              <a:t>“Пульс</a:t>
            </a:r>
            <a:r>
              <a:rPr lang="uk-UA" dirty="0" smtClean="0">
                <a:solidFill>
                  <a:srgbClr val="002060"/>
                </a:solidFill>
                <a:latin typeface="Times New Roman" pitchFamily="18" charset="0"/>
                <a:cs typeface="Times New Roman" pitchFamily="18" charset="0"/>
              </a:rPr>
              <a:t> </a:t>
            </a:r>
            <a:r>
              <a:rPr lang="uk-UA" dirty="0" err="1" smtClean="0">
                <a:solidFill>
                  <a:srgbClr val="002060"/>
                </a:solidFill>
                <a:latin typeface="Times New Roman" pitchFamily="18" charset="0"/>
                <a:cs typeface="Times New Roman" pitchFamily="18" charset="0"/>
              </a:rPr>
              <a:t>податкової”</a:t>
            </a:r>
            <a:r>
              <a:rPr lang="uk-UA" dirty="0" smtClean="0">
                <a:solidFill>
                  <a:srgbClr val="002060"/>
                </a:solidFill>
                <a:latin typeface="Times New Roman" pitchFamily="18" charset="0"/>
                <a:cs typeface="Times New Roman" pitchFamily="18" charset="0"/>
              </a:rPr>
              <a:t>.</a:t>
            </a:r>
          </a:p>
          <a:p>
            <a:pPr marL="514350" lvl="0" indent="-514350" algn="just">
              <a:buAutoNum type="arabicPeriod"/>
            </a:pPr>
            <a:r>
              <a:rPr lang="uk-UA" dirty="0" smtClean="0">
                <a:solidFill>
                  <a:srgbClr val="002060"/>
                </a:solidFill>
                <a:latin typeface="Times New Roman" pitchFamily="18" charset="0"/>
                <a:cs typeface="Times New Roman" pitchFamily="18" charset="0"/>
              </a:rPr>
              <a:t>Забезпечення якісних консультацій у сфері податкового та митного законодавства на місцях, унеможливлення вільного тлумачення органами ДФС норм законодавства .</a:t>
            </a:r>
          </a:p>
          <a:p>
            <a:pPr marL="514350" lvl="0" indent="-514350" algn="just">
              <a:buAutoNum type="arabicPeriod"/>
            </a:pPr>
            <a:r>
              <a:rPr lang="uk-UA" dirty="0" smtClean="0">
                <a:solidFill>
                  <a:srgbClr val="002060"/>
                </a:solidFill>
                <a:latin typeface="Times New Roman" pitchFamily="18" charset="0"/>
                <a:cs typeface="Times New Roman" pitchFamily="18" charset="0"/>
              </a:rPr>
              <a:t>З удосконалення бюджетного відшкодування:</a:t>
            </a:r>
          </a:p>
          <a:p>
            <a:pPr lvl="0" algn="just"/>
            <a:r>
              <a:rPr lang="uk-UA" dirty="0" smtClean="0">
                <a:solidFill>
                  <a:srgbClr val="002060"/>
                </a:solidFill>
                <a:latin typeface="Times New Roman" pitchFamily="18" charset="0"/>
                <a:cs typeface="Times New Roman" pitchFamily="18" charset="0"/>
              </a:rPr>
              <a:t>неупереджене та справедливе бюджетне відшкодування ПДВ шляхом пропорційного розподілу сум обсягів бюджетного відшкодування, визначених у висновках, відповідно до доведеного щомісячного ресурсу для відшкодування;</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контроль за повноцінним включенням відповідно до законодавства сум бюджетного відшкодування до реєстрів висновків з подальшим їх повним та своєчасним включенням до узагальненої інформації щодо (визначених у висновках) обсягів сум бюджетного відшкодування;</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опублікування списку платників, що мають бюджетну заборгованість з ПДВ (залишок невідшкодованих сум).</a:t>
            </a:r>
          </a:p>
          <a:p>
            <a:pPr lvl="0" algn="just"/>
            <a:endParaRPr lang="ru-RU" dirty="0" smtClean="0">
              <a:solidFill>
                <a:srgbClr val="002060"/>
              </a:solidFill>
              <a:latin typeface="Times New Roman" pitchFamily="18" charset="0"/>
              <a:cs typeface="Times New Roman" pitchFamily="18" charset="0"/>
            </a:endParaRPr>
          </a:p>
          <a:p>
            <a:pPr>
              <a:buNone/>
            </a:pPr>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15106"/>
          </a:xfrm>
        </p:spPr>
        <p:txBody>
          <a:bodyPr>
            <a:normAutofit fontScale="47500" lnSpcReduction="20000"/>
          </a:bodyPr>
          <a:lstStyle/>
          <a:p>
            <a:pPr algn="just">
              <a:buNone/>
            </a:pPr>
            <a:r>
              <a:rPr lang="uk-UA" dirty="0" smtClean="0">
                <a:solidFill>
                  <a:srgbClr val="002060"/>
                </a:solidFill>
                <a:latin typeface="Times New Roman" pitchFamily="18" charset="0"/>
                <a:cs typeface="Times New Roman" pitchFamily="18" charset="0"/>
              </a:rPr>
              <a:t>6.     З удосконалення боротьби зі схемами ухилення від оподаткування:</a:t>
            </a:r>
          </a:p>
          <a:p>
            <a:pPr algn="just"/>
            <a:r>
              <a:rPr lang="uk-UA" dirty="0" smtClean="0">
                <a:solidFill>
                  <a:srgbClr val="002060"/>
                </a:solidFill>
                <a:latin typeface="Times New Roman" pitchFamily="18" charset="0"/>
                <a:cs typeface="Times New Roman" pitchFamily="18" charset="0"/>
              </a:rPr>
              <a:t>повідомлення платників ПДВ в межах електронного сервісу «Електронний кабінет платника податків» щодо віднесення такого підприємства до ризикових суб’єктів господарювання або його взаємостосунків з платниками ПДВ, які визначені як «</a:t>
            </a:r>
            <a:r>
              <a:rPr lang="uk-UA" dirty="0" err="1" smtClean="0">
                <a:solidFill>
                  <a:srgbClr val="002060"/>
                </a:solidFill>
                <a:latin typeface="Times New Roman" pitchFamily="18" charset="0"/>
                <a:cs typeface="Times New Roman" pitchFamily="18" charset="0"/>
              </a:rPr>
              <a:t>вигодоформуючі</a:t>
            </a:r>
            <a:r>
              <a:rPr lang="uk-UA" dirty="0" smtClean="0">
                <a:solidFill>
                  <a:srgbClr val="002060"/>
                </a:solidFill>
                <a:latin typeface="Times New Roman" pitchFamily="18" charset="0"/>
                <a:cs typeface="Times New Roman" pitchFamily="18" charset="0"/>
              </a:rPr>
              <a:t>»,  «</a:t>
            </a:r>
            <a:r>
              <a:rPr lang="uk-UA" dirty="0" err="1" smtClean="0">
                <a:solidFill>
                  <a:srgbClr val="002060"/>
                </a:solidFill>
                <a:latin typeface="Times New Roman" pitchFamily="18" charset="0"/>
                <a:cs typeface="Times New Roman" pitchFamily="18" charset="0"/>
              </a:rPr>
              <a:t>вигодотранспортуючі</a:t>
            </a:r>
            <a:r>
              <a:rPr lang="uk-UA" dirty="0" smtClean="0">
                <a:solidFill>
                  <a:srgbClr val="002060"/>
                </a:solidFill>
                <a:latin typeface="Times New Roman" pitchFamily="18" charset="0"/>
                <a:cs typeface="Times New Roman" pitchFamily="18" charset="0"/>
              </a:rPr>
              <a:t>» суб’єкти господарювання, або які мають податковий борг з ПДВ та/або не надану податкову звітність;</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організацію роботи з своєчасного та повного відпрацювання схемного податкового кредиту, в тому числі: більш повне відпрацювання розбіжностей між податковими зобов’язаннями та податковим кредитом «Завищення податкового кредиту», недопущення «втрати» схемного податкового кредиту за ланцюгами постачання, маніпулювання з податковою звітністю з ПДВ, маніпулювання з присвоєнням платникам податків станів.</a:t>
            </a:r>
          </a:p>
          <a:p>
            <a:pPr lvl="0" algn="just">
              <a:buNone/>
            </a:pPr>
            <a:r>
              <a:rPr lang="uk-UA" dirty="0" smtClean="0">
                <a:solidFill>
                  <a:srgbClr val="002060"/>
                </a:solidFill>
                <a:latin typeface="Times New Roman" pitchFamily="18" charset="0"/>
                <a:cs typeface="Times New Roman" pitchFamily="18" charset="0"/>
              </a:rPr>
              <a:t>7.   Підвищення якості контрольно-перевірочної роботи, в тому числі шляхом підвищення якості матеріалів перевірки та доказової бази, більш якісного розгляду скарг платників податків, запровадження в якості критерію роботи територіальних органів наявність оскаржених та несплачених до бюджету сум, донарахованих за результатами перевірки. Необхідно мінімізувати випадки неправомірного донарахування грошових зобов'язань за результатами перевірок, які потім скасовуються за результатами оскаржень платниками податків рішень контролюючих органів або "зависають" як податковий борг.</a:t>
            </a:r>
          </a:p>
          <a:p>
            <a:pPr lvl="0" algn="just">
              <a:buNone/>
            </a:pPr>
            <a:r>
              <a:rPr lang="uk-UA" dirty="0" smtClean="0">
                <a:solidFill>
                  <a:srgbClr val="002060"/>
                </a:solidFill>
                <a:latin typeface="Times New Roman" pitchFamily="18" charset="0"/>
                <a:cs typeface="Times New Roman" pitchFamily="18" charset="0"/>
              </a:rPr>
              <a:t>8.    З удосконалення електронного адміністрування ПДВ:</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проведення масової роз’яснювальної роботи щодо системи електронного адміністрування ПДВ з обов’язковим виданням Узагальнюючих податкових консультацій, затверджених наказом ДФС України.</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стабільної роботи системи електронного адміністрування ПДВ, усунення в ній істотних недоробок технічного та регуляторного характеру.</a:t>
            </a:r>
            <a:endParaRPr lang="ru-RU" dirty="0" smtClean="0">
              <a:solidFill>
                <a:srgbClr val="002060"/>
              </a:solidFill>
              <a:latin typeface="Times New Roman" pitchFamily="18" charset="0"/>
              <a:cs typeface="Times New Roman" pitchFamily="18" charset="0"/>
            </a:endParaRPr>
          </a:p>
          <a:p>
            <a:pPr lvl="0" algn="just"/>
            <a:r>
              <a:rPr lang="uk-UA" dirty="0" smtClean="0">
                <a:solidFill>
                  <a:srgbClr val="002060"/>
                </a:solidFill>
                <a:latin typeface="Times New Roman" pitchFamily="18" charset="0"/>
                <a:cs typeface="Times New Roman" pitchFamily="18" charset="0"/>
              </a:rPr>
              <a:t>унеможливити блокування реєстрації платниками податку податкових накладних у випадках, не передбачених нормами Податкового кодексу України (внаслідок розірвання договорів на подання електронної звітності, присвоєння стану 9 тощо).</a:t>
            </a:r>
          </a:p>
          <a:p>
            <a:pPr marL="514350" indent="-514350" algn="just">
              <a:buAutoNum type="arabicPeriod" startAt="9"/>
            </a:pPr>
            <a:r>
              <a:rPr lang="uk-UA" dirty="0" smtClean="0">
                <a:solidFill>
                  <a:srgbClr val="002060"/>
                </a:solidFill>
                <a:latin typeface="Times New Roman" pitchFamily="18" charset="0"/>
                <a:cs typeface="Times New Roman" pitchFamily="18" charset="0"/>
              </a:rPr>
              <a:t>Забезпечення повноцінного контролю за трансфертним ціноутворенням шляхом забезпечення службу відповідними інформаційними базами даних.</a:t>
            </a:r>
          </a:p>
          <a:p>
            <a:pPr marL="514350" indent="-514350" algn="just">
              <a:buAutoNum type="arabicPeriod" startAt="9"/>
            </a:pPr>
            <a:r>
              <a:rPr lang="uk-UA" dirty="0" smtClean="0">
                <a:solidFill>
                  <a:srgbClr val="002060"/>
                </a:solidFill>
                <a:latin typeface="Times New Roman" pitchFamily="18" charset="0"/>
                <a:cs typeface="Times New Roman" pitchFamily="18" charset="0"/>
              </a:rPr>
              <a:t>Забезпечити правомірність та неупередженість при застосуванні податковими органами процедури податкового компромісу. </a:t>
            </a:r>
            <a:endParaRPr lang="ru-RU" dirty="0" smtClean="0">
              <a:solidFill>
                <a:srgbClr val="002060"/>
              </a:solidFill>
              <a:latin typeface="Times New Roman" pitchFamily="18" charset="0"/>
              <a:cs typeface="Times New Roman" pitchFamily="18" charset="0"/>
            </a:endParaRPr>
          </a:p>
          <a:p>
            <a:pPr lvl="0" algn="just"/>
            <a:endParaRPr lang="ru-RU"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643602"/>
          </a:xfrm>
        </p:spPr>
        <p:txBody>
          <a:bodyPr>
            <a:normAutofit fontScale="25000" lnSpcReduction="20000"/>
          </a:bodyPr>
          <a:lstStyle/>
          <a:p>
            <a:pPr lvl="0" algn="just">
              <a:buNone/>
            </a:pPr>
            <a:r>
              <a:rPr lang="uk-UA" sz="5600" dirty="0" smtClean="0">
                <a:solidFill>
                  <a:srgbClr val="002060"/>
                </a:solidFill>
                <a:latin typeface="Times New Roman" pitchFamily="18" charset="0"/>
                <a:cs typeface="Times New Roman" pitchFamily="18" charset="0"/>
              </a:rPr>
              <a:t>1.  Вирішення кадрового питання шляхом залучення професіоналів митної справи з досвідом державного управління та умінням стратегічного і системного виконання завдань, а також скасування практики кадрових ротацій та «щомісячних» направлень на посади нових виконуючих обов’язки  начальників митниць.</a:t>
            </a:r>
            <a:endParaRPr lang="ru-RU" sz="5600" dirty="0" smtClean="0">
              <a:solidFill>
                <a:srgbClr val="002060"/>
              </a:solidFill>
              <a:latin typeface="Times New Roman" pitchFamily="18" charset="0"/>
              <a:cs typeface="Times New Roman" pitchFamily="18" charset="0"/>
            </a:endParaRPr>
          </a:p>
          <a:p>
            <a:pPr lvl="0" algn="just">
              <a:buNone/>
            </a:pPr>
            <a:r>
              <a:rPr lang="uk-UA" sz="5600" dirty="0" smtClean="0">
                <a:solidFill>
                  <a:srgbClr val="002060"/>
                </a:solidFill>
                <a:latin typeface="Times New Roman" pitchFamily="18" charset="0"/>
                <a:cs typeface="Times New Roman" pitchFamily="18" charset="0"/>
              </a:rPr>
              <a:t>2.    Реформування митних процедур шляхом:</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а) повернення до міжнародних правил і регламентів щодо спрощення порядків контролю та процедур декларування;</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б) запровадження принципу </a:t>
            </a:r>
            <a:r>
              <a:rPr lang="uk-UA" sz="5600" dirty="0" err="1" smtClean="0">
                <a:solidFill>
                  <a:srgbClr val="002060"/>
                </a:solidFill>
                <a:latin typeface="Times New Roman" pitchFamily="18" charset="0"/>
                <a:cs typeface="Times New Roman" pitchFamily="18" charset="0"/>
              </a:rPr>
              <a:t>субсидіарності</a:t>
            </a:r>
            <a:r>
              <a:rPr lang="uk-UA" sz="5600" dirty="0" smtClean="0">
                <a:solidFill>
                  <a:srgbClr val="002060"/>
                </a:solidFill>
                <a:latin typeface="Times New Roman" pitchFamily="18" charset="0"/>
                <a:cs typeface="Times New Roman" pitchFamily="18" charset="0"/>
              </a:rPr>
              <a:t> щодо інспекторського складу середньої ланки в частині делегування їм повноважень самостійного прийняття рішень при здійсненні митних формальностей;</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в) запровадження повноцінного митного аудиту (пост-аудиту), принципи та цілі якого суттєво відрізняються від податкового чи фінансового аудиту;</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г) законодавчого введення світової практики зупиняти чи затримувати вантажі чи митне оформлення тільки на підставі повідомлень іноземних митних органів, в окремих випадках - внутрішньовідомчої митної інформації, та ні у якому разі – не на підставі інформації або листів органів з правоохоронними функціями. Виключенням може бути лише рішення суду чи інформація про можливе переміщення зброї або наркотиків, а в разі її не підтвердження за результатами затримки - має наступати кримінальна відповідальність особи з правоохоронних органів, яка надала неправдиву інформацію;</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ґ) зміни підходів до визначення бази оподаткування, зокрема, митної оцінки: суб‘єкт заявляє та документально підтверджує вартість зовнішньоекономічної операції, а митниця лише контролює заявлену митну вартість. Інформаційне джерело у випадку виникнення сумнівів і консультацій має бути єдиним для сторін і прозорим. У разі сумнівів у митниці вона має довести суб‘єкту причини такого сумніву (розрахунки, документи тощо). Для виконання основного принципу міжнародної торгівлі - швидкості та безперешкодного руху товарів через кордони необхідно включити механізм платіжних гарантій, збільшити кількість і різновиди гарантійних можливостей та гарантів (від банків до страхових і брокерських компаній);</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д) зміни існуючої системи аналізу ризиків, на якій побудовано митний контроль, та забезпеченні її прозорості та відкритості;</a:t>
            </a:r>
            <a:endParaRPr lang="ru-RU" sz="5600" dirty="0" smtClean="0">
              <a:solidFill>
                <a:srgbClr val="002060"/>
              </a:solidFill>
              <a:latin typeface="Times New Roman" pitchFamily="18" charset="0"/>
              <a:cs typeface="Times New Roman" pitchFamily="18" charset="0"/>
            </a:endParaRPr>
          </a:p>
          <a:p>
            <a:pPr algn="just"/>
            <a:r>
              <a:rPr lang="uk-UA" sz="5600" dirty="0" smtClean="0">
                <a:solidFill>
                  <a:srgbClr val="002060"/>
                </a:solidFill>
                <a:latin typeface="Times New Roman" pitchFamily="18" charset="0"/>
                <a:cs typeface="Times New Roman" pitchFamily="18" charset="0"/>
              </a:rPr>
              <a:t>е) відміни обов‘язковості виконання планових показників бюджету, замість прогнозованих, як в ЄС та усьому світі.</a:t>
            </a:r>
            <a:endParaRPr lang="ru-RU" sz="5600" dirty="0" smtClean="0">
              <a:solidFill>
                <a:srgbClr val="002060"/>
              </a:solidFill>
              <a:latin typeface="Times New Roman" pitchFamily="18" charset="0"/>
              <a:cs typeface="Times New Roman" pitchFamily="18" charset="0"/>
            </a:endParaRPr>
          </a:p>
          <a:p>
            <a:pPr algn="just">
              <a:buNone/>
            </a:pPr>
            <a:endParaRPr lang="uk-UA" b="1" dirty="0" smtClean="0">
              <a:solidFill>
                <a:srgbClr val="FF0000"/>
              </a:solidFill>
              <a:latin typeface="Times New Roman" pitchFamily="18" charset="0"/>
              <a:cs typeface="Times New Roman" pitchFamily="18" charset="0"/>
            </a:endParaRPr>
          </a:p>
          <a:p>
            <a:endParaRPr lang="ru-RU" dirty="0"/>
          </a:p>
        </p:txBody>
      </p:sp>
      <p:sp>
        <p:nvSpPr>
          <p:cNvPr id="4" name="Заголовок 1"/>
          <p:cNvSpPr>
            <a:spLocks noGrp="1"/>
          </p:cNvSpPr>
          <p:nvPr>
            <p:ph type="title"/>
          </p:nvPr>
        </p:nvSpPr>
        <p:spPr>
          <a:xfrm>
            <a:off x="785786" y="274638"/>
            <a:ext cx="7901014" cy="511156"/>
          </a:xfrm>
        </p:spPr>
        <p:txBody>
          <a:bodyPr>
            <a:normAutofit/>
          </a:bodyPr>
          <a:lstStyle/>
          <a:p>
            <a:pPr algn="just"/>
            <a:r>
              <a:rPr lang="uk-UA" sz="2000" b="1" dirty="0" smtClean="0">
                <a:solidFill>
                  <a:srgbClr val="0070C0"/>
                </a:solidFill>
                <a:latin typeface="Times New Roman" pitchFamily="18" charset="0"/>
                <a:cs typeface="Times New Roman" pitchFamily="18" charset="0"/>
              </a:rPr>
              <a:t>У СФЕРІ МИТНИХ ВІДНОСИН:</a:t>
            </a:r>
            <a:endParaRPr lang="ru-RU" sz="2000" b="1" dirty="0">
              <a:solidFill>
                <a:srgbClr val="0070C0"/>
              </a:solidFill>
              <a:latin typeface="Times New Roman" pitchFamily="18" charset="0"/>
              <a:cs typeface="Times New Roman" pitchFamily="18" charset="0"/>
            </a:endParaRPr>
          </a:p>
        </p:txBody>
      </p:sp>
    </p:spTree>
  </p:cSld>
  <p:clrMapOvr>
    <a:masterClrMapping/>
  </p:clrMapOvr>
  <p:transition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lgn="ctr">
              <a:buNone/>
            </a:pPr>
            <a:endParaRPr lang="uk-UA" dirty="0" smtClean="0">
              <a:solidFill>
                <a:srgbClr val="002060"/>
              </a:solidFill>
              <a:latin typeface="Times New Roman" pitchFamily="18" charset="0"/>
              <a:cs typeface="Times New Roman" pitchFamily="18" charset="0"/>
            </a:endParaRPr>
          </a:p>
          <a:p>
            <a:pPr algn="ctr">
              <a:buNone/>
            </a:pPr>
            <a:r>
              <a:rPr lang="uk-UA" dirty="0" smtClean="0">
                <a:solidFill>
                  <a:srgbClr val="FF0000"/>
                </a:solidFill>
                <a:latin typeface="Times New Roman" pitchFamily="18" charset="0"/>
                <a:cs typeface="Times New Roman" pitchFamily="18" charset="0"/>
              </a:rPr>
              <a:t>ДЯКУЮ ЗА УВАГУ!</a:t>
            </a:r>
          </a:p>
          <a:p>
            <a:pPr algn="ctr">
              <a:buNone/>
            </a:pPr>
            <a:endParaRPr lang="uk-UA" dirty="0" smtClean="0">
              <a:solidFill>
                <a:srgbClr val="FF0000"/>
              </a:solidFill>
              <a:latin typeface="Times New Roman" pitchFamily="18" charset="0"/>
              <a:cs typeface="Times New Roman" pitchFamily="18" charset="0"/>
            </a:endParaRPr>
          </a:p>
          <a:p>
            <a:pPr algn="ctr">
              <a:buNone/>
            </a:pPr>
            <a:r>
              <a:rPr lang="uk-UA" dirty="0" smtClean="0">
                <a:solidFill>
                  <a:srgbClr val="002060"/>
                </a:solidFill>
                <a:latin typeface="Times New Roman" pitchFamily="18" charset="0"/>
                <a:cs typeface="Times New Roman" pitchFamily="18" charset="0"/>
              </a:rPr>
              <a:t>Кандидат </a:t>
            </a:r>
          </a:p>
          <a:p>
            <a:pPr algn="ctr">
              <a:buNone/>
            </a:pPr>
            <a:r>
              <a:rPr lang="uk-UA" dirty="0" smtClean="0">
                <a:solidFill>
                  <a:srgbClr val="002060"/>
                </a:solidFill>
                <a:latin typeface="Times New Roman" pitchFamily="18" charset="0"/>
                <a:cs typeface="Times New Roman" pitchFamily="18" charset="0"/>
              </a:rPr>
              <a:t>на посаду Голови ДФС України</a:t>
            </a:r>
          </a:p>
          <a:p>
            <a:pPr algn="ctr">
              <a:buNone/>
            </a:pPr>
            <a:r>
              <a:rPr lang="uk-UA" dirty="0" smtClean="0">
                <a:solidFill>
                  <a:srgbClr val="002060"/>
                </a:solidFill>
                <a:latin typeface="Times New Roman" pitchFamily="18" charset="0"/>
                <a:cs typeface="Times New Roman" pitchFamily="18" charset="0"/>
              </a:rPr>
              <a:t>ДРОГОВОЗ Ю.С.</a:t>
            </a:r>
          </a:p>
          <a:p>
            <a:pPr algn="ctr">
              <a:buNone/>
            </a:pPr>
            <a:endParaRPr lang="uk-UA" dirty="0" smtClean="0">
              <a:solidFill>
                <a:srgbClr val="FF0000"/>
              </a:solidFill>
              <a:latin typeface="Times New Roman" pitchFamily="18" charset="0"/>
              <a:cs typeface="Times New Roman" pitchFamily="18" charset="0"/>
            </a:endParaRPr>
          </a:p>
          <a:p>
            <a:pPr algn="ctr">
              <a:buNone/>
            </a:pPr>
            <a:endParaRPr lang="uk-UA" dirty="0" smtClean="0">
              <a:solidFill>
                <a:srgbClr val="FF0000"/>
              </a:solidFill>
              <a:latin typeface="Times New Roman" pitchFamily="18" charset="0"/>
              <a:cs typeface="Times New Roman" pitchFamily="18" charset="0"/>
            </a:endParaRPr>
          </a:p>
          <a:p>
            <a:pPr algn="ctr">
              <a:buNone/>
            </a:pPr>
            <a:r>
              <a:rPr lang="uk-UA" sz="2000" b="1" dirty="0" smtClean="0">
                <a:solidFill>
                  <a:srgbClr val="002060"/>
                </a:solidFill>
                <a:latin typeface="Times New Roman" pitchFamily="18" charset="0"/>
                <a:cs typeface="Times New Roman" pitchFamily="18" charset="0"/>
              </a:rPr>
              <a:t>Презентація підготовлена за сприяння </a:t>
            </a:r>
          </a:p>
          <a:p>
            <a:pPr algn="ctr">
              <a:buNone/>
            </a:pPr>
            <a:r>
              <a:rPr lang="uk-UA" sz="2000" b="1" dirty="0" smtClean="0">
                <a:solidFill>
                  <a:srgbClr val="002060"/>
                </a:solidFill>
                <a:latin typeface="Times New Roman" pitchFamily="18" charset="0"/>
                <a:cs typeface="Times New Roman" pitchFamily="18" charset="0"/>
              </a:rPr>
              <a:t>Громадської ради при ДФС України</a:t>
            </a:r>
          </a:p>
          <a:p>
            <a:pPr algn="ctr">
              <a:buNone/>
            </a:pPr>
            <a:endParaRPr lang="uk-UA" dirty="0" smtClean="0">
              <a:solidFill>
                <a:srgbClr val="FF0000"/>
              </a:solidFill>
              <a:latin typeface="Times New Roman" pitchFamily="18" charset="0"/>
              <a:cs typeface="Times New Roman" pitchFamily="18" charset="0"/>
            </a:endParaRPr>
          </a:p>
          <a:p>
            <a:pPr algn="ctr">
              <a:buNone/>
            </a:pPr>
            <a:endParaRPr lang="uk-UA" dirty="0" smtClean="0">
              <a:solidFill>
                <a:srgbClr val="FF0000"/>
              </a:solidFill>
              <a:latin typeface="Times New Roman" pitchFamily="18" charset="0"/>
              <a:cs typeface="Times New Roman" pitchFamily="18" charset="0"/>
            </a:endParaRPr>
          </a:p>
          <a:p>
            <a:pPr algn="ctr">
              <a:buNone/>
            </a:pPr>
            <a:endParaRPr lang="uk-UA" dirty="0" smtClean="0">
              <a:solidFill>
                <a:srgbClr val="FF0000"/>
              </a:solidFill>
              <a:latin typeface="Times New Roman" pitchFamily="18" charset="0"/>
              <a:cs typeface="Times New Roman" pitchFamily="18" charset="0"/>
            </a:endParaRPr>
          </a:p>
          <a:p>
            <a:pPr algn="ctr">
              <a:buNone/>
            </a:pPr>
            <a:endParaRPr lang="ru-RU"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200" b="1" dirty="0" smtClean="0">
                <a:solidFill>
                  <a:srgbClr val="0070C0"/>
                </a:solidFill>
                <a:latin typeface="Times New Roman" pitchFamily="18" charset="0"/>
                <a:cs typeface="Times New Roman" pitchFamily="18" charset="0"/>
              </a:rPr>
              <a:t>2. СТРУКТУРА ДФС УКРАЇНИ:</a:t>
            </a:r>
            <a:endParaRPr lang="uk-UA"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052736"/>
            <a:ext cx="8229600" cy="5400600"/>
          </a:xfrm>
        </p:spPr>
        <p:txBody>
          <a:bodyPr>
            <a:noAutofit/>
          </a:bodyPr>
          <a:lstStyle/>
          <a:p>
            <a:pPr algn="just">
              <a:buNone/>
            </a:pPr>
            <a:r>
              <a:rPr lang="uk-UA" sz="1800" b="1" dirty="0" smtClean="0">
                <a:solidFill>
                  <a:schemeClr val="tx2"/>
                </a:solidFill>
                <a:latin typeface="Times New Roman" pitchFamily="18" charset="0"/>
                <a:cs typeface="Times New Roman" pitchFamily="18" charset="0"/>
              </a:rPr>
              <a:t>	</a:t>
            </a:r>
            <a:r>
              <a:rPr lang="uk-UA" sz="1800" b="1" u="sng" dirty="0" smtClean="0">
                <a:solidFill>
                  <a:srgbClr val="0070C0"/>
                </a:solidFill>
                <a:latin typeface="Times New Roman" pitchFamily="18" charset="0"/>
                <a:cs typeface="Times New Roman" pitchFamily="18" charset="0"/>
              </a:rPr>
              <a:t>Територіальні органи:</a:t>
            </a:r>
          </a:p>
          <a:p>
            <a:pPr algn="just"/>
            <a:r>
              <a:rPr lang="uk-UA" sz="1800" dirty="0" smtClean="0">
                <a:solidFill>
                  <a:schemeClr val="tx2"/>
                </a:solidFill>
                <a:latin typeface="Times New Roman" pitchFamily="18" charset="0"/>
                <a:cs typeface="Times New Roman" pitchFamily="18" charset="0"/>
              </a:rPr>
              <a:t>25 Головних управлінь ДФС в областях та м. Києві, митниці та державні податкові інспекції;</a:t>
            </a:r>
          </a:p>
          <a:p>
            <a:pPr algn="just"/>
            <a:r>
              <a:rPr lang="uk-UA" sz="1800" dirty="0" smtClean="0">
                <a:solidFill>
                  <a:schemeClr val="tx2"/>
                </a:solidFill>
                <a:latin typeface="Times New Roman" pitchFamily="18" charset="0"/>
                <a:cs typeface="Times New Roman" pitchFamily="18" charset="0"/>
              </a:rPr>
              <a:t>Міжрегіональне головне управління – Центральний офіс з обслуговування великих платників, Енергетична митниця та спеціалізовані державні податкові інспекції;</a:t>
            </a:r>
          </a:p>
          <a:p>
            <a:pPr algn="just"/>
            <a:r>
              <a:rPr lang="uk-UA" sz="1800" dirty="0" smtClean="0">
                <a:solidFill>
                  <a:schemeClr val="tx2"/>
                </a:solidFill>
                <a:latin typeface="Times New Roman" pitchFamily="18" charset="0"/>
                <a:cs typeface="Times New Roman" pitchFamily="18" charset="0"/>
              </a:rPr>
              <a:t>Національний університет державної податкової служби України;</a:t>
            </a:r>
          </a:p>
          <a:p>
            <a:pPr algn="just"/>
            <a:r>
              <a:rPr lang="uk-UA" sz="1800" dirty="0" smtClean="0">
                <a:solidFill>
                  <a:schemeClr val="tx2"/>
                </a:solidFill>
                <a:latin typeface="Times New Roman" pitchFamily="18" charset="0"/>
                <a:cs typeface="Times New Roman" pitchFamily="18" charset="0"/>
              </a:rPr>
              <a:t>Державний науково-дослідний інститут митної справи;</a:t>
            </a:r>
          </a:p>
          <a:p>
            <a:pPr algn="just"/>
            <a:r>
              <a:rPr lang="uk-UA" sz="1800" dirty="0" smtClean="0">
                <a:solidFill>
                  <a:schemeClr val="tx2"/>
                </a:solidFill>
                <a:latin typeface="Times New Roman" pitchFamily="18" charset="0"/>
                <a:cs typeface="Times New Roman" pitchFamily="18" charset="0"/>
              </a:rPr>
              <a:t>Науково-дослідний інститут фінансового права;</a:t>
            </a:r>
          </a:p>
          <a:p>
            <a:pPr algn="just"/>
            <a:r>
              <a:rPr lang="uk-UA" sz="1800" dirty="0" smtClean="0">
                <a:solidFill>
                  <a:schemeClr val="tx2"/>
                </a:solidFill>
                <a:latin typeface="Times New Roman" pitchFamily="18" charset="0"/>
                <a:cs typeface="Times New Roman" pitchFamily="18" charset="0"/>
              </a:rPr>
              <a:t>Журнал </a:t>
            </a:r>
            <a:r>
              <a:rPr lang="uk-UA" sz="1800" dirty="0" err="1" smtClean="0">
                <a:solidFill>
                  <a:schemeClr val="tx2"/>
                </a:solidFill>
                <a:latin typeface="Times New Roman" pitchFamily="18" charset="0"/>
                <a:cs typeface="Times New Roman" pitchFamily="18" charset="0"/>
              </a:rPr>
              <a:t>“Вісник”</a:t>
            </a:r>
            <a:r>
              <a:rPr lang="uk-UA" sz="1800" dirty="0" smtClean="0">
                <a:solidFill>
                  <a:schemeClr val="tx2"/>
                </a:solidFill>
                <a:latin typeface="Times New Roman" pitchFamily="18" charset="0"/>
                <a:cs typeface="Times New Roman" pitchFamily="18" charset="0"/>
              </a:rPr>
              <a:t>.</a:t>
            </a:r>
          </a:p>
          <a:p>
            <a:pPr algn="just"/>
            <a:endParaRPr lang="uk-UA" sz="1800" dirty="0" smtClean="0">
              <a:solidFill>
                <a:schemeClr val="tx2"/>
              </a:solidFill>
              <a:latin typeface="Times New Roman" pitchFamily="18" charset="0"/>
              <a:cs typeface="Times New Roman" pitchFamily="18" charset="0"/>
            </a:endParaRPr>
          </a:p>
          <a:p>
            <a:pPr algn="just">
              <a:buNone/>
            </a:pPr>
            <a:r>
              <a:rPr lang="uk-UA" sz="1800" dirty="0" smtClean="0">
                <a:solidFill>
                  <a:schemeClr val="tx2"/>
                </a:solidFill>
                <a:latin typeface="Times New Roman" pitchFamily="18" charset="0"/>
                <a:cs typeface="Times New Roman" pitchFamily="18" charset="0"/>
              </a:rPr>
              <a:t>	</a:t>
            </a:r>
            <a:r>
              <a:rPr lang="uk-UA" sz="1800" b="1" u="sng" dirty="0" smtClean="0">
                <a:solidFill>
                  <a:srgbClr val="0070C0"/>
                </a:solidFill>
                <a:latin typeface="Times New Roman" pitchFamily="18" charset="0"/>
                <a:cs typeface="Times New Roman" pitchFamily="18" charset="0"/>
              </a:rPr>
              <a:t>Апарат ДФС України</a:t>
            </a:r>
            <a:r>
              <a:rPr lang="uk-UA" sz="1800" b="1" dirty="0" smtClean="0">
                <a:solidFill>
                  <a:schemeClr val="tx2"/>
                </a:solidFill>
                <a:latin typeface="Times New Roman" pitchFamily="18" charset="0"/>
                <a:cs typeface="Times New Roman" pitchFamily="18" charset="0"/>
              </a:rPr>
              <a:t>, </a:t>
            </a:r>
            <a:r>
              <a:rPr lang="uk-UA" sz="1800" dirty="0" smtClean="0">
                <a:solidFill>
                  <a:schemeClr val="tx2"/>
                </a:solidFill>
                <a:latin typeface="Times New Roman" pitchFamily="18" charset="0"/>
                <a:cs typeface="Times New Roman" pitchFamily="18" charset="0"/>
              </a:rPr>
              <a:t>до складу якого входять 28 Департаментів.</a:t>
            </a:r>
          </a:p>
          <a:p>
            <a:pPr algn="just">
              <a:buNone/>
            </a:pPr>
            <a:endParaRPr lang="uk-UA" sz="1800" dirty="0" smtClean="0">
              <a:solidFill>
                <a:schemeClr val="tx2"/>
              </a:solidFill>
              <a:latin typeface="Times New Roman" pitchFamily="18" charset="0"/>
              <a:cs typeface="Times New Roman" pitchFamily="18" charset="0"/>
            </a:endParaRPr>
          </a:p>
          <a:p>
            <a:pPr algn="just">
              <a:buNone/>
            </a:pPr>
            <a:r>
              <a:rPr lang="uk-UA" sz="1800" dirty="0" smtClean="0">
                <a:solidFill>
                  <a:schemeClr val="tx2"/>
                </a:solidFill>
                <a:latin typeface="Times New Roman" pitchFamily="18" charset="0"/>
                <a:cs typeface="Times New Roman" pitchFamily="18" charset="0"/>
              </a:rPr>
              <a:t>	</a:t>
            </a:r>
            <a:r>
              <a:rPr lang="uk-UA" sz="1800" b="1" u="sng" dirty="0" smtClean="0">
                <a:solidFill>
                  <a:srgbClr val="0070C0"/>
                </a:solidFill>
                <a:latin typeface="Times New Roman" pitchFamily="18" charset="0"/>
                <a:cs typeface="Times New Roman" pitchFamily="18" charset="0"/>
              </a:rPr>
              <a:t>Спеціалізовані департаменти та орган:</a:t>
            </a:r>
          </a:p>
          <a:p>
            <a:pPr algn="just"/>
            <a:r>
              <a:rPr lang="uk-UA" sz="1800" dirty="0" smtClean="0">
                <a:solidFill>
                  <a:schemeClr val="tx2"/>
                </a:solidFill>
                <a:latin typeface="Times New Roman" pitchFamily="18" charset="0"/>
                <a:cs typeface="Times New Roman" pitchFamily="18" charset="0"/>
              </a:rPr>
              <a:t>Інформаційно-довідковий департамент ДФС України;</a:t>
            </a:r>
          </a:p>
          <a:p>
            <a:pPr algn="just"/>
            <a:r>
              <a:rPr lang="uk-UA" sz="1800" dirty="0" smtClean="0">
                <a:solidFill>
                  <a:schemeClr val="tx2"/>
                </a:solidFill>
                <a:latin typeface="Times New Roman" pitchFamily="18" charset="0"/>
                <a:cs typeface="Times New Roman" pitchFamily="18" charset="0"/>
              </a:rPr>
              <a:t>Спеціалізована лабораторія з питань експертизи та досліджень;</a:t>
            </a:r>
          </a:p>
          <a:p>
            <a:pPr algn="just"/>
            <a:r>
              <a:rPr lang="uk-UA" sz="1800" dirty="0" smtClean="0">
                <a:solidFill>
                  <a:schemeClr val="tx2"/>
                </a:solidFill>
                <a:latin typeface="Times New Roman" pitchFamily="18" charset="0"/>
                <a:cs typeface="Times New Roman" pitchFamily="18" charset="0"/>
              </a:rPr>
              <a:t>Департамент спеціалізованої підготовки та  кінологічного забезпечення.</a:t>
            </a:r>
          </a:p>
          <a:p>
            <a:pPr algn="just">
              <a:buNone/>
            </a:pPr>
            <a:endParaRPr lang="uk-UA" sz="1600" dirty="0" smtClean="0">
              <a:latin typeface="Times New Roman" pitchFamily="18" charset="0"/>
              <a:cs typeface="Times New Roman" pitchFamily="18" charset="0"/>
            </a:endParaRPr>
          </a:p>
          <a:p>
            <a:pPr algn="just"/>
            <a:endParaRPr lang="ru-RU" sz="1600" dirty="0" smtClean="0">
              <a:solidFill>
                <a:schemeClr val="bg1"/>
              </a:solidFill>
              <a:latin typeface="Times New Roman" pitchFamily="18" charset="0"/>
              <a:cs typeface="Times New Roman" pitchFamily="18" charset="0"/>
            </a:endParaRPr>
          </a:p>
          <a:p>
            <a:pPr>
              <a:buNone/>
            </a:pPr>
            <a:r>
              <a:rPr lang="ru-RU" sz="1600" dirty="0" smtClean="0">
                <a:solidFill>
                  <a:schemeClr val="bg1"/>
                </a:solidFill>
                <a:latin typeface="Times New Roman" pitchFamily="18" charset="0"/>
                <a:cs typeface="Times New Roman" pitchFamily="18" charset="0"/>
              </a:rPr>
              <a:t>А</a:t>
            </a:r>
            <a:endParaRPr lang="uk-UA"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48680"/>
            <a:ext cx="8229600" cy="5976664"/>
          </a:xfrm>
        </p:spPr>
        <p:txBody>
          <a:bodyPr>
            <a:normAutofit fontScale="47500" lnSpcReduction="20000"/>
          </a:bodyPr>
          <a:lstStyle/>
          <a:p>
            <a:pPr marL="514350" indent="-514350">
              <a:buAutoNum type="arabicPeriod" startAt="3"/>
            </a:pPr>
            <a:r>
              <a:rPr lang="uk-UA" sz="3500" b="1" dirty="0" smtClean="0">
                <a:solidFill>
                  <a:srgbClr val="0070C0"/>
                </a:solidFill>
                <a:latin typeface="Times New Roman" pitchFamily="18" charset="0"/>
                <a:cs typeface="Times New Roman" pitchFamily="18" charset="0"/>
              </a:rPr>
              <a:t>ЗАБЕЗПЕЧЕННЯ ДФС УКРАЇНИ ЗБОРУ ДО ЗАГАЛЬНОГО ФОНДУ ДЕРЖАВНОГО БЮДЖЕТУ,  МЛРД. ГРН.:</a:t>
            </a:r>
          </a:p>
          <a:p>
            <a:pPr marL="514350" indent="-514350">
              <a:buNone/>
            </a:pPr>
            <a:endParaRPr lang="uk-UA" sz="3500" b="1" dirty="0" smtClean="0">
              <a:solidFill>
                <a:srgbClr val="0070C0"/>
              </a:solidFill>
              <a:latin typeface="Times New Roman" pitchFamily="18" charset="0"/>
              <a:cs typeface="Times New Roman" pitchFamily="18" charset="0"/>
            </a:endParaRPr>
          </a:p>
          <a:p>
            <a:pPr marL="514350" indent="-514350">
              <a:buNone/>
            </a:pPr>
            <a:endParaRPr lang="uk-UA" sz="3500" b="1" dirty="0" smtClean="0">
              <a:solidFill>
                <a:srgbClr val="0070C0"/>
              </a:solidFill>
              <a:latin typeface="Times New Roman" pitchFamily="18" charset="0"/>
              <a:cs typeface="Times New Roman" pitchFamily="18" charset="0"/>
            </a:endParaRPr>
          </a:p>
          <a:p>
            <a:pPr marL="514350" indent="-514350">
              <a:buNone/>
            </a:pPr>
            <a:endParaRPr lang="uk-UA" sz="3500" b="1" dirty="0" smtClean="0">
              <a:solidFill>
                <a:srgbClr val="0070C0"/>
              </a:solidFill>
              <a:latin typeface="Times New Roman" pitchFamily="18" charset="0"/>
              <a:cs typeface="Times New Roman" pitchFamily="18" charset="0"/>
            </a:endParaRPr>
          </a:p>
          <a:p>
            <a:pPr marL="514350" indent="-514350">
              <a:buNone/>
            </a:pPr>
            <a:endParaRPr lang="uk-UA" sz="3500" b="1" dirty="0" smtClean="0">
              <a:solidFill>
                <a:srgbClr val="0070C0"/>
              </a:solidFill>
              <a:latin typeface="Times New Roman" pitchFamily="18" charset="0"/>
              <a:cs typeface="Times New Roman" pitchFamily="18" charset="0"/>
            </a:endParaRPr>
          </a:p>
          <a:p>
            <a:pPr marL="457200" indent="-457200">
              <a:buNone/>
            </a:pPr>
            <a:endParaRPr lang="uk-UA" sz="19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None/>
            </a:pPr>
            <a:endParaRPr lang="uk-UA" sz="2000" b="1" dirty="0" smtClean="0">
              <a:solidFill>
                <a:schemeClr val="tx2"/>
              </a:solidFill>
              <a:latin typeface="Times New Roman" pitchFamily="18" charset="0"/>
              <a:cs typeface="Times New Roman" pitchFamily="18" charset="0"/>
            </a:endParaRPr>
          </a:p>
          <a:p>
            <a:pPr marL="457200" indent="-457200">
              <a:buNone/>
            </a:pPr>
            <a:endParaRPr lang="uk-UA" sz="2000" b="1" dirty="0" smtClean="0">
              <a:solidFill>
                <a:schemeClr val="tx2"/>
              </a:solidFill>
              <a:latin typeface="Times New Roman" pitchFamily="18" charset="0"/>
              <a:cs typeface="Times New Roman" pitchFamily="18" charset="0"/>
            </a:endParaRPr>
          </a:p>
          <a:p>
            <a:pPr marL="457200" indent="-457200">
              <a:buNone/>
            </a:pPr>
            <a:endParaRPr lang="uk-UA" sz="2000" b="1" dirty="0" smtClean="0">
              <a:solidFill>
                <a:schemeClr val="tx2"/>
              </a:solidFill>
              <a:latin typeface="Times New Roman" pitchFamily="18" charset="0"/>
              <a:cs typeface="Times New Roman" pitchFamily="18" charset="0"/>
            </a:endParaRPr>
          </a:p>
          <a:p>
            <a:pPr marL="457200" indent="-457200">
              <a:buAutoNum type="arabicPeriod"/>
            </a:pPr>
            <a:endParaRPr lang="uk-UA" sz="2000" b="1" dirty="0" smtClean="0">
              <a:solidFill>
                <a:schemeClr val="tx2"/>
              </a:solidFill>
              <a:latin typeface="Times New Roman" pitchFamily="18" charset="0"/>
              <a:cs typeface="Times New Roman" pitchFamily="18" charset="0"/>
            </a:endParaRPr>
          </a:p>
          <a:p>
            <a:pPr marL="457200" indent="-457200">
              <a:buNone/>
            </a:pPr>
            <a:r>
              <a:rPr lang="uk-UA" sz="2000" b="1" dirty="0" smtClean="0">
                <a:solidFill>
                  <a:srgbClr val="0070C0"/>
                </a:solidFill>
                <a:latin typeface="Times New Roman" pitchFamily="18" charset="0"/>
                <a:cs typeface="Times New Roman" pitchFamily="18" charset="0"/>
              </a:rPr>
              <a:t>		</a:t>
            </a:r>
          </a:p>
          <a:p>
            <a:pPr marL="457200" indent="-457200">
              <a:buNone/>
            </a:pPr>
            <a:r>
              <a:rPr lang="uk-UA" sz="2000" b="1" dirty="0" smtClean="0">
                <a:solidFill>
                  <a:srgbClr val="0070C0"/>
                </a:solidFill>
                <a:latin typeface="Times New Roman" pitchFamily="18" charset="0"/>
                <a:cs typeface="Times New Roman" pitchFamily="18" charset="0"/>
              </a:rPr>
              <a:t>		</a:t>
            </a:r>
          </a:p>
          <a:p>
            <a:pPr marL="457200" indent="-457200" algn="just">
              <a:buNone/>
            </a:pPr>
            <a:r>
              <a:rPr lang="uk-UA" sz="2000" b="1" dirty="0" smtClean="0">
                <a:solidFill>
                  <a:srgbClr val="0070C0"/>
                </a:solidFill>
                <a:latin typeface="Times New Roman" pitchFamily="18" charset="0"/>
                <a:cs typeface="Times New Roman" pitchFamily="18" charset="0"/>
              </a:rPr>
              <a:t>		</a:t>
            </a:r>
          </a:p>
          <a:p>
            <a:pPr marL="457200" indent="-457200" algn="just">
              <a:buNone/>
            </a:pPr>
            <a:endParaRPr lang="uk-UA" sz="2000" b="1" dirty="0" smtClean="0">
              <a:solidFill>
                <a:srgbClr val="0070C0"/>
              </a:solidFill>
              <a:latin typeface="Times New Roman" pitchFamily="18" charset="0"/>
              <a:cs typeface="Times New Roman" pitchFamily="18" charset="0"/>
            </a:endParaRPr>
          </a:p>
          <a:p>
            <a:pPr marL="457200" indent="-457200" algn="just">
              <a:buNone/>
            </a:pPr>
            <a:endParaRPr lang="uk-UA" sz="2000" b="1" dirty="0" smtClean="0">
              <a:solidFill>
                <a:srgbClr val="0070C0"/>
              </a:solidFill>
              <a:latin typeface="Times New Roman" pitchFamily="18" charset="0"/>
              <a:cs typeface="Times New Roman" pitchFamily="18" charset="0"/>
            </a:endParaRPr>
          </a:p>
          <a:p>
            <a:pPr marL="457200" indent="-457200" algn="just">
              <a:buNone/>
            </a:pPr>
            <a:endParaRPr lang="uk-UA" sz="2000" b="1" dirty="0" smtClean="0">
              <a:solidFill>
                <a:srgbClr val="0070C0"/>
              </a:solidFill>
              <a:latin typeface="Times New Roman" pitchFamily="18" charset="0"/>
              <a:cs typeface="Times New Roman" pitchFamily="18" charset="0"/>
            </a:endParaRPr>
          </a:p>
          <a:p>
            <a:pPr marL="457200" indent="-457200" algn="just">
              <a:buNone/>
            </a:pPr>
            <a:r>
              <a:rPr lang="uk-UA" sz="2000" b="1" dirty="0" smtClean="0">
                <a:solidFill>
                  <a:srgbClr val="0070C0"/>
                </a:solidFill>
                <a:latin typeface="Times New Roman" pitchFamily="18" charset="0"/>
                <a:cs typeface="Times New Roman" pitchFamily="18" charset="0"/>
              </a:rPr>
              <a:t>		</a:t>
            </a:r>
            <a:r>
              <a:rPr lang="uk-UA" sz="2500" b="1" dirty="0" smtClean="0">
                <a:solidFill>
                  <a:srgbClr val="0070C0"/>
                </a:solidFill>
                <a:latin typeface="Times New Roman" pitchFamily="18" charset="0"/>
                <a:cs typeface="Times New Roman" pitchFamily="18" charset="0"/>
              </a:rPr>
              <a:t>Графік 1. Надходження податків та зборів до Загального фонду Державного бюджету України</a:t>
            </a:r>
          </a:p>
          <a:p>
            <a:pPr marL="457200" indent="-457200" algn="just">
              <a:buNone/>
            </a:pPr>
            <a:r>
              <a:rPr lang="uk-UA" sz="2000" b="1" dirty="0" smtClean="0">
                <a:solidFill>
                  <a:srgbClr val="0070C0"/>
                </a:solidFill>
                <a:latin typeface="Times New Roman" pitchFamily="18" charset="0"/>
                <a:cs typeface="Times New Roman" pitchFamily="18" charset="0"/>
              </a:rPr>
              <a:t>		</a:t>
            </a:r>
          </a:p>
          <a:p>
            <a:pPr marL="457200" indent="-457200" algn="just">
              <a:buNone/>
            </a:pPr>
            <a:r>
              <a:rPr lang="uk-UA" sz="2900" b="1" dirty="0" smtClean="0">
                <a:solidFill>
                  <a:schemeClr val="tx2"/>
                </a:solidFill>
                <a:latin typeface="Times New Roman" pitchFamily="18" charset="0"/>
                <a:cs typeface="Times New Roman" pitchFamily="18" charset="0"/>
              </a:rPr>
              <a:t>		Забезпечення збору до Загального фонду Державного бюджету за 2014 р. становить </a:t>
            </a:r>
            <a:r>
              <a:rPr lang="uk-UA" sz="2900" b="1" dirty="0" smtClean="0">
                <a:solidFill>
                  <a:srgbClr val="FF0000"/>
                </a:solidFill>
                <a:latin typeface="Times New Roman" pitchFamily="18" charset="0"/>
                <a:cs typeface="Times New Roman" pitchFamily="18" charset="0"/>
              </a:rPr>
              <a:t>94,1</a:t>
            </a:r>
            <a:r>
              <a:rPr lang="uk-UA" sz="2900" b="1" dirty="0" smtClean="0">
                <a:solidFill>
                  <a:schemeClr val="tx2"/>
                </a:solidFill>
                <a:latin typeface="Times New Roman" pitchFamily="18" charset="0"/>
                <a:cs typeface="Times New Roman" pitchFamily="18" charset="0"/>
              </a:rPr>
              <a:t> %, в тому числі податковими органами – на </a:t>
            </a:r>
            <a:r>
              <a:rPr lang="uk-UA" sz="2900" b="1" dirty="0" smtClean="0">
                <a:solidFill>
                  <a:srgbClr val="FF0000"/>
                </a:solidFill>
                <a:latin typeface="Times New Roman" pitchFamily="18" charset="0"/>
                <a:cs typeface="Times New Roman" pitchFamily="18" charset="0"/>
              </a:rPr>
              <a:t>92,4</a:t>
            </a:r>
            <a:r>
              <a:rPr lang="uk-UA" sz="2900" b="1" dirty="0" smtClean="0">
                <a:solidFill>
                  <a:schemeClr val="tx2"/>
                </a:solidFill>
                <a:latin typeface="Times New Roman" pitchFamily="18" charset="0"/>
                <a:cs typeface="Times New Roman" pitchFamily="18" charset="0"/>
              </a:rPr>
              <a:t> %, митними органами – на </a:t>
            </a:r>
            <a:r>
              <a:rPr lang="uk-UA" sz="2900" b="1" dirty="0" smtClean="0">
                <a:solidFill>
                  <a:srgbClr val="FF0000"/>
                </a:solidFill>
                <a:latin typeface="Times New Roman" pitchFamily="18" charset="0"/>
                <a:cs typeface="Times New Roman" pitchFamily="18" charset="0"/>
              </a:rPr>
              <a:t>97,0</a:t>
            </a:r>
            <a:r>
              <a:rPr lang="uk-UA" sz="2900" b="1" dirty="0" smtClean="0">
                <a:solidFill>
                  <a:schemeClr val="tx2"/>
                </a:solidFill>
                <a:latin typeface="Times New Roman" pitchFamily="18" charset="0"/>
                <a:cs typeface="Times New Roman" pitchFamily="18" charset="0"/>
              </a:rPr>
              <a:t> %; за січень-лютий 2015 року – на </a:t>
            </a:r>
            <a:r>
              <a:rPr lang="uk-UA" sz="2900" b="1" dirty="0" smtClean="0">
                <a:solidFill>
                  <a:srgbClr val="FF0000"/>
                </a:solidFill>
                <a:latin typeface="Times New Roman" pitchFamily="18" charset="0"/>
                <a:cs typeface="Times New Roman" pitchFamily="18" charset="0"/>
              </a:rPr>
              <a:t>107,3</a:t>
            </a:r>
            <a:r>
              <a:rPr lang="uk-UA" sz="2900" b="1" dirty="0" smtClean="0">
                <a:solidFill>
                  <a:schemeClr val="tx2"/>
                </a:solidFill>
                <a:latin typeface="Times New Roman" pitchFamily="18" charset="0"/>
                <a:cs typeface="Times New Roman" pitchFamily="18" charset="0"/>
              </a:rPr>
              <a:t> %.</a:t>
            </a:r>
          </a:p>
          <a:p>
            <a:pPr marL="457200" indent="-457200">
              <a:buNone/>
            </a:pPr>
            <a:endParaRPr lang="uk-UA" sz="2000" b="1" dirty="0" smtClean="0">
              <a:solidFill>
                <a:schemeClr val="tx2"/>
              </a:solidFill>
              <a:latin typeface="Times New Roman" pitchFamily="18" charset="0"/>
              <a:cs typeface="Times New Roman" pitchFamily="18" charset="0"/>
            </a:endParaRPr>
          </a:p>
          <a:p>
            <a:pPr marL="457200" indent="-457200" algn="just">
              <a:buNone/>
            </a:pPr>
            <a:r>
              <a:rPr lang="uk-UA" sz="2000" b="1" dirty="0" smtClean="0">
                <a:solidFill>
                  <a:schemeClr val="tx2"/>
                </a:solidFill>
                <a:latin typeface="Times New Roman" pitchFamily="18" charset="0"/>
                <a:cs typeface="Times New Roman" pitchFamily="18" charset="0"/>
              </a:rPr>
              <a:t>	</a:t>
            </a:r>
          </a:p>
        </p:txBody>
      </p:sp>
      <p:graphicFrame>
        <p:nvGraphicFramePr>
          <p:cNvPr id="5" name="Диаграмма 4"/>
          <p:cNvGraphicFramePr/>
          <p:nvPr/>
        </p:nvGraphicFramePr>
        <p:xfrm>
          <a:off x="755576" y="1268760"/>
          <a:ext cx="7848872"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uk-UA" sz="1800" b="1" dirty="0" smtClean="0">
                <a:solidFill>
                  <a:srgbClr val="0070C0"/>
                </a:solidFill>
                <a:latin typeface="Times New Roman" pitchFamily="18" charset="0"/>
                <a:cs typeface="Times New Roman" pitchFamily="18" charset="0"/>
              </a:rPr>
              <a:t>4.  СТАН БЮДЖЕТНОГО ВІДШКОДУВАННЯ, МЛРД. ГРН.</a:t>
            </a:r>
            <a:endParaRPr lang="uk-UA" sz="1800" b="1" dirty="0">
              <a:solidFill>
                <a:srgbClr val="0070C0"/>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683568" y="908720"/>
          <a:ext cx="8003232"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785786" y="4929198"/>
            <a:ext cx="7920880" cy="1600438"/>
          </a:xfrm>
          <a:prstGeom prst="rect">
            <a:avLst/>
          </a:prstGeom>
        </p:spPr>
        <p:txBody>
          <a:bodyPr wrap="square">
            <a:spAutoFit/>
          </a:bodyPr>
          <a:lstStyle/>
          <a:p>
            <a:pPr algn="just">
              <a:buNone/>
            </a:pPr>
            <a:r>
              <a:rPr lang="uk-UA" b="1" dirty="0" smtClean="0">
                <a:solidFill>
                  <a:schemeClr val="tx2"/>
                </a:solidFill>
                <a:latin typeface="Times New Roman" pitchFamily="18" charset="0"/>
                <a:cs typeface="Times New Roman" pitchFamily="18" charset="0"/>
              </a:rPr>
              <a:t>	</a:t>
            </a:r>
            <a:r>
              <a:rPr lang="uk-UA" sz="1600" b="1" dirty="0" smtClean="0">
                <a:solidFill>
                  <a:schemeClr val="tx2"/>
                </a:solidFill>
                <a:latin typeface="Times New Roman" pitchFamily="18" charset="0"/>
                <a:cs typeface="Times New Roman" pitchFamily="18" charset="0"/>
              </a:rPr>
              <a:t>Відшкодовано у 2014 р. - на </a:t>
            </a:r>
            <a:r>
              <a:rPr lang="uk-UA" sz="1600" b="1" dirty="0" smtClean="0">
                <a:solidFill>
                  <a:srgbClr val="FF0000"/>
                </a:solidFill>
                <a:latin typeface="Times New Roman" pitchFamily="18" charset="0"/>
                <a:cs typeface="Times New Roman" pitchFamily="18" charset="0"/>
              </a:rPr>
              <a:t>84,0 </a:t>
            </a:r>
            <a:r>
              <a:rPr lang="uk-UA" sz="1600" b="1" dirty="0" smtClean="0">
                <a:solidFill>
                  <a:schemeClr val="tx2"/>
                </a:solidFill>
                <a:latin typeface="Times New Roman" pitchFamily="18" charset="0"/>
                <a:cs typeface="Times New Roman" pitchFamily="18" charset="0"/>
              </a:rPr>
              <a:t>%, за січень-лютий 2015 р. – на </a:t>
            </a:r>
            <a:r>
              <a:rPr lang="uk-UA" sz="1600" b="1" dirty="0" smtClean="0">
                <a:solidFill>
                  <a:srgbClr val="FF0000"/>
                </a:solidFill>
                <a:latin typeface="Times New Roman" pitchFamily="18" charset="0"/>
                <a:cs typeface="Times New Roman" pitchFamily="18" charset="0"/>
              </a:rPr>
              <a:t>99,4</a:t>
            </a:r>
            <a:r>
              <a:rPr lang="uk-UA" sz="1600" b="1" dirty="0" smtClean="0">
                <a:solidFill>
                  <a:schemeClr val="tx2"/>
                </a:solidFill>
                <a:latin typeface="Times New Roman" pitchFamily="18" charset="0"/>
                <a:cs typeface="Times New Roman" pitchFamily="18" charset="0"/>
              </a:rPr>
              <a:t> % (за даними Держказначейства України). </a:t>
            </a:r>
          </a:p>
          <a:p>
            <a:pPr algn="just">
              <a:buNone/>
            </a:pPr>
            <a:r>
              <a:rPr lang="uk-UA" sz="1600" b="1" dirty="0" smtClean="0">
                <a:solidFill>
                  <a:schemeClr val="tx2"/>
                </a:solidFill>
                <a:latin typeface="Times New Roman" pitchFamily="18" charset="0"/>
                <a:cs typeface="Times New Roman" pitchFamily="18" charset="0"/>
              </a:rPr>
              <a:t>	Сума непогашеної заборгованості з бюджетного відшкодування станом на 26.02.2015 р. становить </a:t>
            </a:r>
            <a:r>
              <a:rPr lang="uk-UA" sz="1600" b="1" dirty="0" smtClean="0">
                <a:solidFill>
                  <a:srgbClr val="FF0000"/>
                </a:solidFill>
                <a:latin typeface="Times New Roman" pitchFamily="18" charset="0"/>
                <a:cs typeface="Times New Roman" pitchFamily="18" charset="0"/>
              </a:rPr>
              <a:t>37,4</a:t>
            </a:r>
            <a:r>
              <a:rPr lang="uk-UA" sz="1600" b="1" dirty="0" smtClean="0">
                <a:solidFill>
                  <a:schemeClr val="tx2"/>
                </a:solidFill>
                <a:latin typeface="Times New Roman" pitchFamily="18" charset="0"/>
                <a:cs typeface="Times New Roman" pitchFamily="18" charset="0"/>
              </a:rPr>
              <a:t> млрд. грн., в тому числі </a:t>
            </a:r>
            <a:r>
              <a:rPr lang="uk-UA" sz="1600" b="1" dirty="0" smtClean="0">
                <a:solidFill>
                  <a:srgbClr val="FF0000"/>
                </a:solidFill>
                <a:latin typeface="Times New Roman" pitchFamily="18" charset="0"/>
                <a:cs typeface="Times New Roman" pitchFamily="18" charset="0"/>
              </a:rPr>
              <a:t>23,6</a:t>
            </a:r>
            <a:r>
              <a:rPr lang="uk-UA" sz="1600" b="1" dirty="0" smtClean="0">
                <a:solidFill>
                  <a:schemeClr val="tx2"/>
                </a:solidFill>
                <a:latin typeface="Times New Roman" pitchFamily="18" charset="0"/>
                <a:cs typeface="Times New Roman" pitchFamily="18" charset="0"/>
              </a:rPr>
              <a:t> млрд. грн. - на рахунки платників та </a:t>
            </a:r>
            <a:r>
              <a:rPr lang="uk-UA" sz="1600" b="1" dirty="0" smtClean="0">
                <a:solidFill>
                  <a:srgbClr val="FF0000"/>
                </a:solidFill>
                <a:latin typeface="Times New Roman" pitchFamily="18" charset="0"/>
                <a:cs typeface="Times New Roman" pitchFamily="18" charset="0"/>
              </a:rPr>
              <a:t>13,8</a:t>
            </a:r>
            <a:r>
              <a:rPr lang="uk-UA" sz="1600" b="1" dirty="0" smtClean="0">
                <a:solidFill>
                  <a:schemeClr val="tx2"/>
                </a:solidFill>
                <a:latin typeface="Times New Roman" pitchFamily="18" charset="0"/>
                <a:cs typeface="Times New Roman" pitchFamily="18" charset="0"/>
              </a:rPr>
              <a:t> млрд. грн. – заявленого в рахунок зменшення майбутніх платежів. З невідшкодованої суми </a:t>
            </a:r>
            <a:r>
              <a:rPr lang="uk-UA" sz="1600" b="1" dirty="0" smtClean="0">
                <a:solidFill>
                  <a:srgbClr val="FF0000"/>
                </a:solidFill>
                <a:latin typeface="Times New Roman" pitchFamily="18" charset="0"/>
                <a:cs typeface="Times New Roman" pitchFamily="18" charset="0"/>
              </a:rPr>
              <a:t>81,5</a:t>
            </a:r>
            <a:r>
              <a:rPr lang="uk-UA" sz="1600" b="1" dirty="0" smtClean="0">
                <a:solidFill>
                  <a:schemeClr val="tx2"/>
                </a:solidFill>
                <a:latin typeface="Times New Roman" pitchFamily="18" charset="0"/>
                <a:cs typeface="Times New Roman" pitchFamily="18" charset="0"/>
              </a:rPr>
              <a:t> % складає сума, активна до відшкодування. </a:t>
            </a:r>
          </a:p>
        </p:txBody>
      </p:sp>
      <p:sp>
        <p:nvSpPr>
          <p:cNvPr id="6" name="Прямоугольник 5"/>
          <p:cNvSpPr/>
          <p:nvPr/>
        </p:nvSpPr>
        <p:spPr>
          <a:xfrm>
            <a:off x="1714480" y="4572008"/>
            <a:ext cx="6929486" cy="307777"/>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Графік 2. Стан бюджетного відшкодування</a:t>
            </a:r>
            <a:endParaRPr lang="ru-RU" sz="14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sz="1800" b="1" dirty="0" smtClean="0">
                <a:solidFill>
                  <a:srgbClr val="0070C0"/>
                </a:solidFill>
                <a:latin typeface="Times New Roman" pitchFamily="18" charset="0"/>
                <a:cs typeface="Times New Roman" pitchFamily="18" charset="0"/>
              </a:rPr>
              <a:t>5. АНАЛІЗ СТАНУ ВИКОНАННЯ ДЕРЖАВНОГО БЮДЖЕТУ В РОЗРІЗІ ПОДАТКІВ, МЛРД. ГРН.</a:t>
            </a:r>
            <a:endParaRPr lang="uk-UA" sz="1800" b="1" dirty="0">
              <a:solidFill>
                <a:srgbClr val="0070C0"/>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1052513"/>
          <a:ext cx="8229600" cy="5091131"/>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1071538" y="6072206"/>
            <a:ext cx="7286676" cy="307777"/>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Діаграма 1. Стан виконання Державного бюджету в розрізі окремих податків</a:t>
            </a:r>
            <a:endParaRPr lang="ru-RU"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620689"/>
            <a:ext cx="8229600" cy="5451517"/>
          </a:xfrm>
        </p:spPr>
        <p:txBody>
          <a:bodyPr>
            <a:noAutofit/>
          </a:bodyPr>
          <a:lstStyle/>
          <a:p>
            <a:pPr algn="just">
              <a:buAutoNum type="arabicPeriod"/>
            </a:pPr>
            <a:r>
              <a:rPr lang="uk-UA" sz="2000" dirty="0" smtClean="0">
                <a:solidFill>
                  <a:srgbClr val="0070C0"/>
                </a:solidFill>
                <a:latin typeface="Times New Roman" pitchFamily="18" charset="0"/>
                <a:cs typeface="Times New Roman" pitchFamily="18" charset="0"/>
              </a:rPr>
              <a:t>За січень-лютий 2015 року щомісячний розпис виконаний за рахунок ПДФО (на </a:t>
            </a:r>
            <a:r>
              <a:rPr lang="uk-UA" sz="2000" dirty="0" smtClean="0">
                <a:solidFill>
                  <a:srgbClr val="FF0000"/>
                </a:solidFill>
                <a:latin typeface="Times New Roman" pitchFamily="18" charset="0"/>
                <a:cs typeface="Times New Roman" pitchFamily="18" charset="0"/>
              </a:rPr>
              <a:t>101,1</a:t>
            </a:r>
            <a:r>
              <a:rPr lang="uk-UA" sz="2000" dirty="0" smtClean="0">
                <a:solidFill>
                  <a:srgbClr val="0070C0"/>
                </a:solidFill>
                <a:latin typeface="Times New Roman" pitchFamily="18" charset="0"/>
                <a:cs typeface="Times New Roman" pitchFamily="18" charset="0"/>
              </a:rPr>
              <a:t> %), ПДВ (на </a:t>
            </a:r>
            <a:r>
              <a:rPr lang="uk-UA" sz="2000" dirty="0" smtClean="0">
                <a:solidFill>
                  <a:srgbClr val="FF0000"/>
                </a:solidFill>
                <a:latin typeface="Times New Roman" pitchFamily="18" charset="0"/>
                <a:cs typeface="Times New Roman" pitchFamily="18" charset="0"/>
              </a:rPr>
              <a:t>164,4</a:t>
            </a:r>
            <a:r>
              <a:rPr lang="uk-UA" sz="2000" dirty="0" smtClean="0">
                <a:solidFill>
                  <a:srgbClr val="0070C0"/>
                </a:solidFill>
                <a:latin typeface="Times New Roman" pitchFamily="18" charset="0"/>
                <a:cs typeface="Times New Roman" pitchFamily="18" charset="0"/>
              </a:rPr>
              <a:t> %), рентної плати за транзит газу, нафтопродуктів, аміаку (на </a:t>
            </a:r>
            <a:r>
              <a:rPr lang="uk-UA" sz="2000" dirty="0" smtClean="0">
                <a:solidFill>
                  <a:srgbClr val="FF0000"/>
                </a:solidFill>
                <a:latin typeface="Times New Roman" pitchFamily="18" charset="0"/>
                <a:cs typeface="Times New Roman" pitchFamily="18" charset="0"/>
              </a:rPr>
              <a:t>176,9</a:t>
            </a:r>
            <a:r>
              <a:rPr lang="uk-UA" sz="2000" dirty="0" smtClean="0">
                <a:solidFill>
                  <a:srgbClr val="0070C0"/>
                </a:solidFill>
                <a:latin typeface="Times New Roman" pitchFamily="18" charset="0"/>
                <a:cs typeface="Times New Roman" pitchFamily="18" charset="0"/>
              </a:rPr>
              <a:t> %) та цільової надбавки за газ (на</a:t>
            </a:r>
            <a:r>
              <a:rPr lang="uk-UA" sz="2000" dirty="0" smtClean="0">
                <a:solidFill>
                  <a:srgbClr val="FF0000"/>
                </a:solidFill>
                <a:latin typeface="Times New Roman" pitchFamily="18" charset="0"/>
                <a:cs typeface="Times New Roman" pitchFamily="18" charset="0"/>
              </a:rPr>
              <a:t> 122,9 </a:t>
            </a:r>
            <a:r>
              <a:rPr lang="uk-UA" sz="2000" dirty="0" smtClean="0">
                <a:solidFill>
                  <a:srgbClr val="0070C0"/>
                </a:solidFill>
                <a:latin typeface="Times New Roman" pitchFamily="18" charset="0"/>
                <a:cs typeface="Times New Roman" pitchFamily="18" charset="0"/>
              </a:rPr>
              <a:t>%).  </a:t>
            </a:r>
          </a:p>
          <a:p>
            <a:pPr algn="just">
              <a:buAutoNum type="arabicPeriod"/>
            </a:pPr>
            <a:r>
              <a:rPr lang="uk-UA" sz="2000" dirty="0" smtClean="0">
                <a:solidFill>
                  <a:srgbClr val="0070C0"/>
                </a:solidFill>
                <a:latin typeface="Times New Roman" pitchFamily="18" charset="0"/>
                <a:cs typeface="Times New Roman" pitchFamily="18" charset="0"/>
              </a:rPr>
              <a:t>За січень-лютий 2015 року ПДВ (збір) збільшився лише на </a:t>
            </a:r>
            <a:r>
              <a:rPr lang="uk-UA" sz="2000" dirty="0" smtClean="0">
                <a:solidFill>
                  <a:srgbClr val="FF0000"/>
                </a:solidFill>
                <a:latin typeface="Times New Roman" pitchFamily="18" charset="0"/>
                <a:cs typeface="Times New Roman" pitchFamily="18" charset="0"/>
              </a:rPr>
              <a:t>9,8</a:t>
            </a:r>
            <a:r>
              <a:rPr lang="uk-UA" sz="2000" dirty="0" smtClean="0">
                <a:solidFill>
                  <a:srgbClr val="0070C0"/>
                </a:solidFill>
                <a:latin typeface="Times New Roman" pitchFamily="18" charset="0"/>
                <a:cs typeface="Times New Roman" pitchFamily="18" charset="0"/>
              </a:rPr>
              <a:t> % від збору за аналогічний період 2014 року, а ПДВ (сальдо) зібрано лише на </a:t>
            </a:r>
            <a:r>
              <a:rPr lang="uk-UA" sz="2000" dirty="0" smtClean="0">
                <a:solidFill>
                  <a:srgbClr val="FF0000"/>
                </a:solidFill>
                <a:latin typeface="Times New Roman" pitchFamily="18" charset="0"/>
                <a:cs typeface="Times New Roman" pitchFamily="18" charset="0"/>
              </a:rPr>
              <a:t>83,9</a:t>
            </a:r>
            <a:r>
              <a:rPr lang="uk-UA" sz="2000" dirty="0" smtClean="0">
                <a:solidFill>
                  <a:srgbClr val="0070C0"/>
                </a:solidFill>
                <a:latin typeface="Times New Roman" pitchFamily="18" charset="0"/>
                <a:cs typeface="Times New Roman" pitchFamily="18" charset="0"/>
              </a:rPr>
              <a:t> % від збору податку за аналогічний період минулого року!</a:t>
            </a:r>
          </a:p>
          <a:p>
            <a:pPr algn="just">
              <a:buAutoNum type="arabicPeriod"/>
            </a:pPr>
            <a:r>
              <a:rPr lang="uk-UA" sz="2000" dirty="0" smtClean="0">
                <a:solidFill>
                  <a:srgbClr val="0070C0"/>
                </a:solidFill>
                <a:latin typeface="Times New Roman" pitchFamily="18" charset="0"/>
                <a:cs typeface="Times New Roman" pitchFamily="18" charset="0"/>
              </a:rPr>
              <a:t>Податок на прибуток зібраний лише на </a:t>
            </a:r>
            <a:r>
              <a:rPr lang="uk-UA" sz="2000" dirty="0" smtClean="0">
                <a:solidFill>
                  <a:srgbClr val="FF0000"/>
                </a:solidFill>
                <a:latin typeface="Times New Roman" pitchFamily="18" charset="0"/>
                <a:cs typeface="Times New Roman" pitchFamily="18" charset="0"/>
              </a:rPr>
              <a:t>98,3 </a:t>
            </a:r>
            <a:r>
              <a:rPr lang="uk-UA" sz="2000" dirty="0" smtClean="0">
                <a:solidFill>
                  <a:srgbClr val="0070C0"/>
                </a:solidFill>
                <a:latin typeface="Times New Roman" pitchFamily="18" charset="0"/>
                <a:cs typeface="Times New Roman" pitchFamily="18" charset="0"/>
              </a:rPr>
              <a:t>% від розпису та на </a:t>
            </a:r>
            <a:r>
              <a:rPr lang="uk-UA" sz="2000" dirty="0" smtClean="0">
                <a:solidFill>
                  <a:srgbClr val="FF0000"/>
                </a:solidFill>
                <a:latin typeface="Times New Roman" pitchFamily="18" charset="0"/>
                <a:cs typeface="Times New Roman" pitchFamily="18" charset="0"/>
              </a:rPr>
              <a:t>63,6 </a:t>
            </a:r>
            <a:r>
              <a:rPr lang="uk-UA" sz="2000" dirty="0" smtClean="0">
                <a:solidFill>
                  <a:srgbClr val="0070C0"/>
                </a:solidFill>
                <a:latin typeface="Times New Roman" pitchFamily="18" charset="0"/>
                <a:cs typeface="Times New Roman" pitchFamily="18" charset="0"/>
              </a:rPr>
              <a:t>% від даних за аналогічний період минулого року.</a:t>
            </a:r>
          </a:p>
          <a:p>
            <a:pPr algn="just">
              <a:buAutoNum type="arabicPeriod"/>
            </a:pPr>
            <a:r>
              <a:rPr lang="uk-UA" sz="2000" dirty="0" smtClean="0">
                <a:solidFill>
                  <a:srgbClr val="0070C0"/>
                </a:solidFill>
                <a:latin typeface="Times New Roman" pitchFamily="18" charset="0"/>
                <a:cs typeface="Times New Roman" pitchFamily="18" charset="0"/>
              </a:rPr>
              <a:t>Збір рентної плати за надра збільшився лише на </a:t>
            </a:r>
            <a:r>
              <a:rPr lang="uk-UA" sz="2000" dirty="0" smtClean="0">
                <a:solidFill>
                  <a:srgbClr val="FF0000"/>
                </a:solidFill>
                <a:latin typeface="Times New Roman" pitchFamily="18" charset="0"/>
                <a:cs typeface="Times New Roman" pitchFamily="18" charset="0"/>
              </a:rPr>
              <a:t>1,3</a:t>
            </a:r>
            <a:r>
              <a:rPr lang="uk-UA" sz="2000" dirty="0" smtClean="0">
                <a:solidFill>
                  <a:srgbClr val="0070C0"/>
                </a:solidFill>
                <a:latin typeface="Times New Roman" pitchFamily="18" charset="0"/>
                <a:cs typeface="Times New Roman" pitchFamily="18" charset="0"/>
              </a:rPr>
              <a:t> % в порівнянні з аналогічним періодом минулого року; план виконаний лише на </a:t>
            </a:r>
            <a:r>
              <a:rPr lang="uk-UA" sz="2000" dirty="0" smtClean="0">
                <a:solidFill>
                  <a:srgbClr val="FF0000"/>
                </a:solidFill>
                <a:latin typeface="Times New Roman" pitchFamily="18" charset="0"/>
                <a:cs typeface="Times New Roman" pitchFamily="18" charset="0"/>
              </a:rPr>
              <a:t>63,1</a:t>
            </a:r>
            <a:r>
              <a:rPr lang="uk-UA" sz="2000" dirty="0" smtClean="0">
                <a:solidFill>
                  <a:srgbClr val="0070C0"/>
                </a:solidFill>
                <a:latin typeface="Times New Roman" pitchFamily="18" charset="0"/>
                <a:cs typeface="Times New Roman" pitchFamily="18" charset="0"/>
              </a:rPr>
              <a:t> %.</a:t>
            </a:r>
          </a:p>
          <a:p>
            <a:pPr algn="just">
              <a:buAutoNum type="arabicPeriod"/>
            </a:pPr>
            <a:r>
              <a:rPr lang="uk-UA" sz="2000" dirty="0" smtClean="0">
                <a:solidFill>
                  <a:srgbClr val="0070C0"/>
                </a:solidFill>
                <a:latin typeface="Times New Roman" pitchFamily="18" charset="0"/>
                <a:cs typeface="Times New Roman" pitchFamily="18" charset="0"/>
              </a:rPr>
              <a:t>Акцизний податок (</a:t>
            </a:r>
            <a:r>
              <a:rPr lang="uk-UA" sz="2000" dirty="0" err="1" smtClean="0">
                <a:solidFill>
                  <a:srgbClr val="0070C0"/>
                </a:solidFill>
                <a:latin typeface="Times New Roman" pitchFamily="18" charset="0"/>
                <a:cs typeface="Times New Roman" pitchFamily="18" charset="0"/>
              </a:rPr>
              <a:t>вітч</a:t>
            </a:r>
            <a:r>
              <a:rPr lang="uk-UA" sz="2000" dirty="0" smtClean="0">
                <a:solidFill>
                  <a:srgbClr val="0070C0"/>
                </a:solidFill>
                <a:latin typeface="Times New Roman" pitchFamily="18" charset="0"/>
                <a:cs typeface="Times New Roman" pitchFamily="18" charset="0"/>
              </a:rPr>
              <a:t>.) надійшов на </a:t>
            </a:r>
            <a:r>
              <a:rPr lang="uk-UA" sz="2000" dirty="0" smtClean="0">
                <a:solidFill>
                  <a:srgbClr val="FF0000"/>
                </a:solidFill>
                <a:latin typeface="Times New Roman" pitchFamily="18" charset="0"/>
                <a:cs typeface="Times New Roman" pitchFamily="18" charset="0"/>
              </a:rPr>
              <a:t>91,9</a:t>
            </a:r>
            <a:r>
              <a:rPr lang="uk-UA" sz="2000" dirty="0" smtClean="0">
                <a:solidFill>
                  <a:srgbClr val="0070C0"/>
                </a:solidFill>
                <a:latin typeface="Times New Roman" pitchFamily="18" charset="0"/>
                <a:cs typeface="Times New Roman" pitchFamily="18" charset="0"/>
              </a:rPr>
              <a:t> % від розпису та лише на </a:t>
            </a:r>
            <a:r>
              <a:rPr lang="uk-UA" sz="2000" dirty="0" smtClean="0">
                <a:solidFill>
                  <a:srgbClr val="FF0000"/>
                </a:solidFill>
                <a:latin typeface="Times New Roman" pitchFamily="18" charset="0"/>
                <a:cs typeface="Times New Roman" pitchFamily="18" charset="0"/>
              </a:rPr>
              <a:t>8,8</a:t>
            </a:r>
            <a:r>
              <a:rPr lang="uk-UA" sz="2000" dirty="0" smtClean="0">
                <a:solidFill>
                  <a:srgbClr val="0070C0"/>
                </a:solidFill>
                <a:latin typeface="Times New Roman" pitchFamily="18" charset="0"/>
                <a:cs typeface="Times New Roman" pitchFamily="18" charset="0"/>
              </a:rPr>
              <a:t> % більше в порівнянні з платежами за аналогічний період минулого року. </a:t>
            </a:r>
            <a:endParaRPr lang="uk-UA" sz="2000" dirty="0">
              <a:solidFill>
                <a:schemeClr val="tx2"/>
              </a:solidFill>
              <a:latin typeface="Times New Roman" pitchFamily="18" charset="0"/>
              <a:cs typeface="Times New Roman" pitchFamily="18" charset="0"/>
            </a:endParaRPr>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p:spPr>
        <p:txBody>
          <a:bodyPr>
            <a:normAutofit/>
          </a:bodyPr>
          <a:lstStyle/>
          <a:p>
            <a:pPr algn="ctr">
              <a:buNone/>
            </a:pPr>
            <a:r>
              <a:rPr lang="uk-UA" sz="2000" b="1" dirty="0" smtClean="0">
                <a:solidFill>
                  <a:srgbClr val="0070C0"/>
                </a:solidFill>
                <a:latin typeface="Times New Roman" pitchFamily="18" charset="0"/>
                <a:cs typeface="Times New Roman" pitchFamily="18" charset="0"/>
              </a:rPr>
              <a:t>6. СТАН ПЕРЕПЛАТ ДО ЗАГАЛЬНОГО ФОНДУ ДЕРЖАВНОГО БЮДЖЕТУ УКРАЇНИ, млрд. грн.</a:t>
            </a:r>
          </a:p>
          <a:p>
            <a:pPr algn="just">
              <a:buNone/>
            </a:pPr>
            <a:r>
              <a:rPr lang="uk-UA" sz="2000" b="1" dirty="0" smtClean="0">
                <a:solidFill>
                  <a:srgbClr val="0070C0"/>
                </a:solidFill>
                <a:latin typeface="Times New Roman" pitchFamily="18" charset="0"/>
                <a:cs typeface="Times New Roman" pitchFamily="18" charset="0"/>
              </a:rPr>
              <a:t>		</a:t>
            </a:r>
            <a:r>
              <a:rPr lang="uk-UA" sz="2000" b="1" dirty="0" smtClean="0">
                <a:solidFill>
                  <a:schemeClr val="tx2"/>
                </a:solidFill>
                <a:latin typeface="Times New Roman" pitchFamily="18" charset="0"/>
                <a:cs typeface="Times New Roman" pitchFamily="18" charset="0"/>
              </a:rPr>
              <a:t>Станом на 01.03.2015 р. сума переплат становить </a:t>
            </a:r>
            <a:r>
              <a:rPr lang="uk-UA" sz="2000" b="1" dirty="0" smtClean="0">
                <a:solidFill>
                  <a:srgbClr val="FF0000"/>
                </a:solidFill>
                <a:latin typeface="Times New Roman" pitchFamily="18" charset="0"/>
                <a:cs typeface="Times New Roman" pitchFamily="18" charset="0"/>
              </a:rPr>
              <a:t>42,3</a:t>
            </a:r>
            <a:r>
              <a:rPr lang="uk-UA" sz="2000" b="1" dirty="0" smtClean="0">
                <a:solidFill>
                  <a:schemeClr val="tx2"/>
                </a:solidFill>
                <a:latin typeface="Times New Roman" pitchFamily="18" charset="0"/>
                <a:cs typeface="Times New Roman" pitchFamily="18" charset="0"/>
              </a:rPr>
              <a:t> млрд. грн., в тому числі надміру сплачених коштів – </a:t>
            </a:r>
            <a:r>
              <a:rPr lang="uk-UA" sz="2000" b="1" dirty="0" smtClean="0">
                <a:solidFill>
                  <a:srgbClr val="FF0000"/>
                </a:solidFill>
                <a:latin typeface="Times New Roman" pitchFamily="18" charset="0"/>
                <a:cs typeface="Times New Roman" pitchFamily="18" charset="0"/>
              </a:rPr>
              <a:t>18,6</a:t>
            </a:r>
            <a:r>
              <a:rPr lang="uk-UA" sz="2000" b="1" dirty="0" smtClean="0">
                <a:solidFill>
                  <a:schemeClr val="tx2"/>
                </a:solidFill>
                <a:latin typeface="Times New Roman" pitchFamily="18" charset="0"/>
                <a:cs typeface="Times New Roman" pitchFamily="18" charset="0"/>
              </a:rPr>
              <a:t> млрд. грн., суми податків і зборів, сплачені авансом, - </a:t>
            </a:r>
            <a:r>
              <a:rPr lang="uk-UA" sz="2000" b="1" dirty="0" smtClean="0">
                <a:solidFill>
                  <a:srgbClr val="FF0000"/>
                </a:solidFill>
                <a:latin typeface="Times New Roman" pitchFamily="18" charset="0"/>
                <a:cs typeface="Times New Roman" pitchFamily="18" charset="0"/>
              </a:rPr>
              <a:t>23,7</a:t>
            </a:r>
            <a:r>
              <a:rPr lang="uk-UA" sz="2000" b="1" dirty="0" smtClean="0">
                <a:solidFill>
                  <a:schemeClr val="tx2"/>
                </a:solidFill>
                <a:latin typeface="Times New Roman" pitchFamily="18" charset="0"/>
                <a:cs typeface="Times New Roman" pitchFamily="18" charset="0"/>
              </a:rPr>
              <a:t> млрд. грн.</a:t>
            </a:r>
            <a:endParaRPr lang="uk-UA" sz="2000" b="1" dirty="0">
              <a:solidFill>
                <a:schemeClr val="tx2"/>
              </a:solidFill>
              <a:latin typeface="Times New Roman" pitchFamily="18" charset="0"/>
              <a:cs typeface="Times New Roman" pitchFamily="18" charset="0"/>
            </a:endParaRPr>
          </a:p>
        </p:txBody>
      </p:sp>
      <p:graphicFrame>
        <p:nvGraphicFramePr>
          <p:cNvPr id="4" name="Диаграмма 3"/>
          <p:cNvGraphicFramePr/>
          <p:nvPr/>
        </p:nvGraphicFramePr>
        <p:xfrm>
          <a:off x="395536" y="2000240"/>
          <a:ext cx="8352928" cy="4071966"/>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1071538" y="6072206"/>
            <a:ext cx="7429552" cy="307777"/>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Графік 3. Стан переплат до Загального фонду Державного бюджету України</a:t>
            </a:r>
            <a:endParaRPr lang="ru-RU"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uk-UA" sz="2200" b="1" dirty="0" smtClean="0">
                <a:solidFill>
                  <a:srgbClr val="0070C0"/>
                </a:solidFill>
                <a:latin typeface="Times New Roman" pitchFamily="18" charset="0"/>
                <a:cs typeface="Times New Roman" pitchFamily="18" charset="0"/>
              </a:rPr>
              <a:t>9. СТАН ПОДАТКОВОГО БОРГУ ТА СПИСАННЯ БЕЗНАДІЙНОЇ ЗАБОРГОВАНОСТІ</a:t>
            </a:r>
            <a:endParaRPr lang="ru-RU" sz="22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500726"/>
          </a:xfrm>
        </p:spPr>
        <p:txBody>
          <a:bodyPr>
            <a:normAutofit/>
          </a:bodyPr>
          <a:lstStyle/>
          <a:p>
            <a:pPr algn="just">
              <a:buNone/>
            </a:pPr>
            <a:r>
              <a:rPr lang="uk-UA" sz="1400" dirty="0" smtClean="0">
                <a:latin typeface="Times New Roman" pitchFamily="18" charset="0"/>
                <a:cs typeface="Times New Roman" pitchFamily="18" charset="0"/>
              </a:rPr>
              <a:t>		</a:t>
            </a:r>
            <a:r>
              <a:rPr lang="uk-UA" sz="1600" dirty="0" smtClean="0">
                <a:solidFill>
                  <a:srgbClr val="002060"/>
                </a:solidFill>
                <a:latin typeface="Times New Roman" pitchFamily="18" charset="0"/>
                <a:cs typeface="Times New Roman" pitchFamily="18" charset="0"/>
              </a:rPr>
              <a:t>За період з 01.06.2014 р. по 01.01.2015 р. було списано безнадійного боргу понад </a:t>
            </a:r>
            <a:r>
              <a:rPr lang="uk-UA" sz="1600" dirty="0" smtClean="0">
                <a:solidFill>
                  <a:srgbClr val="FF0000"/>
                </a:solidFill>
                <a:latin typeface="Times New Roman" pitchFamily="18" charset="0"/>
                <a:cs typeface="Times New Roman" pitchFamily="18" charset="0"/>
              </a:rPr>
              <a:t>12 380 </a:t>
            </a:r>
            <a:r>
              <a:rPr lang="uk-UA" sz="1600" dirty="0" smtClean="0">
                <a:solidFill>
                  <a:srgbClr val="002060"/>
                </a:solidFill>
                <a:latin typeface="Times New Roman" pitchFamily="18" charset="0"/>
                <a:cs typeface="Times New Roman" pitchFamily="18" charset="0"/>
              </a:rPr>
              <a:t>платникам податку на загальну суму </a:t>
            </a:r>
            <a:r>
              <a:rPr lang="uk-UA" sz="1600" dirty="0" smtClean="0">
                <a:solidFill>
                  <a:srgbClr val="FF0000"/>
                </a:solidFill>
                <a:latin typeface="Times New Roman" pitchFamily="18" charset="0"/>
                <a:cs typeface="Times New Roman" pitchFamily="18" charset="0"/>
              </a:rPr>
              <a:t>2 090</a:t>
            </a:r>
            <a:r>
              <a:rPr lang="uk-UA" sz="1600" dirty="0" smtClean="0">
                <a:solidFill>
                  <a:srgbClr val="002060"/>
                </a:solidFill>
                <a:latin typeface="Times New Roman" pitchFamily="18" charset="0"/>
                <a:cs typeface="Times New Roman" pitchFamily="18" charset="0"/>
              </a:rPr>
              <a:t> млн. грн. За січень 2015 р. – 125 платникам податку на суму </a:t>
            </a:r>
            <a:r>
              <a:rPr lang="uk-UA" sz="1600" dirty="0" smtClean="0">
                <a:solidFill>
                  <a:srgbClr val="FF0000"/>
                </a:solidFill>
                <a:latin typeface="Times New Roman" pitchFamily="18" charset="0"/>
                <a:cs typeface="Times New Roman" pitchFamily="18" charset="0"/>
              </a:rPr>
              <a:t>167,8</a:t>
            </a:r>
            <a:r>
              <a:rPr lang="uk-UA" sz="1600" dirty="0" smtClean="0">
                <a:solidFill>
                  <a:srgbClr val="002060"/>
                </a:solidFill>
                <a:latin typeface="Times New Roman" pitchFamily="18" charset="0"/>
                <a:cs typeface="Times New Roman" pitchFamily="18" charset="0"/>
              </a:rPr>
              <a:t> млн. грн. </a:t>
            </a:r>
          </a:p>
          <a:p>
            <a:pPr algn="just">
              <a:buNone/>
            </a:pPr>
            <a:r>
              <a:rPr lang="uk-UA" sz="1600" dirty="0" smtClean="0">
                <a:solidFill>
                  <a:srgbClr val="002060"/>
                </a:solidFill>
                <a:latin typeface="Times New Roman" pitchFamily="18" charset="0"/>
                <a:cs typeface="Times New Roman" pitchFamily="18" charset="0"/>
              </a:rPr>
              <a:t>		Загальна сума податкового боргу станом на 01.01.2015 р. становить </a:t>
            </a:r>
            <a:r>
              <a:rPr lang="uk-UA" sz="1600" dirty="0" smtClean="0">
                <a:solidFill>
                  <a:srgbClr val="FF0000"/>
                </a:solidFill>
                <a:latin typeface="Times New Roman" pitchFamily="18" charset="0"/>
                <a:cs typeface="Times New Roman" pitchFamily="18" charset="0"/>
              </a:rPr>
              <a:t>36,8 </a:t>
            </a:r>
            <a:r>
              <a:rPr lang="uk-UA" sz="1600" dirty="0" smtClean="0">
                <a:solidFill>
                  <a:srgbClr val="002060"/>
                </a:solidFill>
                <a:latin typeface="Times New Roman" pitchFamily="18" charset="0"/>
                <a:cs typeface="Times New Roman" pitchFamily="18" charset="0"/>
              </a:rPr>
              <a:t>млрд. грн. та станом на 01.03.2015 р. за попередніми даними близько </a:t>
            </a:r>
            <a:r>
              <a:rPr lang="uk-UA" sz="1600" dirty="0" smtClean="0">
                <a:solidFill>
                  <a:srgbClr val="FF0000"/>
                </a:solidFill>
                <a:latin typeface="Times New Roman" pitchFamily="18" charset="0"/>
                <a:cs typeface="Times New Roman" pitchFamily="18" charset="0"/>
              </a:rPr>
              <a:t>38,7 </a:t>
            </a:r>
            <a:r>
              <a:rPr lang="uk-UA" sz="1600" dirty="0" smtClean="0">
                <a:solidFill>
                  <a:srgbClr val="002060"/>
                </a:solidFill>
                <a:latin typeface="Times New Roman" pitchFamily="18" charset="0"/>
                <a:cs typeface="Times New Roman" pitchFamily="18" charset="0"/>
              </a:rPr>
              <a:t>млрд. грн. (діаграма 2).</a:t>
            </a:r>
            <a:endParaRPr lang="ru-RU" sz="1600" dirty="0">
              <a:solidFill>
                <a:srgbClr val="002060"/>
              </a:solidFill>
              <a:latin typeface="Times New Roman" pitchFamily="18" charset="0"/>
              <a:cs typeface="Times New Roman" pitchFamily="18" charset="0"/>
            </a:endParaRPr>
          </a:p>
        </p:txBody>
      </p:sp>
      <p:graphicFrame>
        <p:nvGraphicFramePr>
          <p:cNvPr id="4" name="Диаграмма 3"/>
          <p:cNvGraphicFramePr/>
          <p:nvPr/>
        </p:nvGraphicFramePr>
        <p:xfrm>
          <a:off x="1214414" y="2357430"/>
          <a:ext cx="7429552" cy="3563934"/>
        </p:xfrm>
        <a:graphic>
          <a:graphicData uri="http://schemas.openxmlformats.org/drawingml/2006/chart">
            <c:chart xmlns:c="http://schemas.openxmlformats.org/drawingml/2006/chart" xmlns:r="http://schemas.openxmlformats.org/officeDocument/2006/relationships" r:id="rId2"/>
          </a:graphicData>
        </a:graphic>
      </p:graphicFrame>
      <p:sp>
        <p:nvSpPr>
          <p:cNvPr id="5" name="Прямоугольник 4"/>
          <p:cNvSpPr/>
          <p:nvPr/>
        </p:nvSpPr>
        <p:spPr>
          <a:xfrm>
            <a:off x="1214414" y="6072206"/>
            <a:ext cx="7286676" cy="307777"/>
          </a:xfrm>
          <a:prstGeom prst="rect">
            <a:avLst/>
          </a:prstGeom>
        </p:spPr>
        <p:txBody>
          <a:bodyPr wrap="square">
            <a:spAutoFit/>
          </a:bodyPr>
          <a:lstStyle/>
          <a:p>
            <a:r>
              <a:rPr lang="uk-UA" sz="1400" b="1" dirty="0" smtClean="0">
                <a:solidFill>
                  <a:srgbClr val="0070C0"/>
                </a:solidFill>
                <a:latin typeface="Times New Roman" pitchFamily="18" charset="0"/>
                <a:cs typeface="Times New Roman" pitchFamily="18" charset="0"/>
              </a:rPr>
              <a:t>Діаграма 2. Податковий борг</a:t>
            </a:r>
            <a:endParaRPr lang="ru-RU" sz="1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1790</TotalTime>
  <Words>1929</Words>
  <Application>Microsoft Office PowerPoint</Application>
  <PresentationFormat>Экран (4:3)</PresentationFormat>
  <Paragraphs>279</Paragraphs>
  <Slides>27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АНАЛІЗ ДІЯЛЬНОСТІ  ТА ПРОГРАМА ДІЙ  З РЕФОРМУВАННЯ ДФС УКРАЇНИ</vt:lpstr>
      <vt:lpstr>І.ОСНОВНІ ПОКАЗНИКИ ДІЯЛЬНОСТІ ДФС УКРАЇНИ </vt:lpstr>
      <vt:lpstr>2. СТРУКТУРА ДФС УКРАЇНИ:</vt:lpstr>
      <vt:lpstr>Слайд 4</vt:lpstr>
      <vt:lpstr>4.  СТАН БЮДЖЕТНОГО ВІДШКОДУВАННЯ, МЛРД. ГРН.</vt:lpstr>
      <vt:lpstr>5. АНАЛІЗ СТАНУ ВИКОНАННЯ ДЕРЖАВНОГО БЮДЖЕТУ В РОЗРІЗІ ПОДАТКІВ, МЛРД. ГРН.</vt:lpstr>
      <vt:lpstr>Слайд 7</vt:lpstr>
      <vt:lpstr>Слайд 8</vt:lpstr>
      <vt:lpstr>9. СТАН ПОДАТКОВОГО БОРГУ ТА СПИСАННЯ БЕЗНАДІЙНОЇ ЗАБОРГОВАНОСТІ</vt:lpstr>
      <vt:lpstr>7. ДИНАМІКА ЗАЛИШКІВ ВІД’ЄМНОГО ЗНАЧЕННЯ ПДВ</vt:lpstr>
      <vt:lpstr>8. СТАН КОНТРОЛЬНО-ПЕРЕВІРОЧНОЇ РОБОТИ</vt:lpstr>
      <vt:lpstr>ВИСНОВКИ ЩОДО ПОДАТКОВИХ НАДХОДЖЕНЬ ДО ЗАГАЛЬНОГО ФОНДУ ДЕРЖАВНОГО БЮДЖЕТУ:</vt:lpstr>
      <vt:lpstr>ІІ. ОСНОВНІ ПРОБЛЕМНІ ПИТАННЯ В ДІЯЛЬНОСТІ ДФС УКРАЇНИ ТА ЇХ ОПИС </vt:lpstr>
      <vt:lpstr>Слайд 14</vt:lpstr>
      <vt:lpstr>Слайд 15</vt:lpstr>
      <vt:lpstr>Слайд 16</vt:lpstr>
      <vt:lpstr>ОПИС ОКРЕМОЇ ПРОБЛЕМАТИКИ:</vt:lpstr>
      <vt:lpstr>2. СХЕМНИЙ ПОДАТКОВИЙ КРЕДИТ:</vt:lpstr>
      <vt:lpstr>3. ЗАПРОВАДЖЕННЯ СИСТЕМИ ЕЛЕКТРОННОГО АДМІНІСТРУВАННЯ ПДВ:</vt:lpstr>
      <vt:lpstr>4. ПОДАТКОВИЙ КОМПРОМІС:</vt:lpstr>
      <vt:lpstr>5. СТАН РОЗГЛЯДУ СКАРГ ПЛАТНИКІВ ПОДАТКІВ НА РІШЕННЯ ОРГАНІВ ДФС:  </vt:lpstr>
      <vt:lpstr>ІІІ. ПРОГРАМА ДІЙ З РЕФОРМУВАННЯ ДФС УКРАЇНИ</vt:lpstr>
      <vt:lpstr>КАДРИ ТА СТРУКТУРА ДФС УКРАЇНИ:</vt:lpstr>
      <vt:lpstr>АДМІНІСТРУВАННЯ ПОДАТКІВ :</vt:lpstr>
      <vt:lpstr>Слайд 25</vt:lpstr>
      <vt:lpstr>У СФЕРІ МИТНИХ ВІДНОСИН:</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ПРОГРАМА ДІЙ</dc:title>
  <dc:creator>Финклуб</dc:creator>
  <cp:lastModifiedBy>Zhurnalist2</cp:lastModifiedBy>
  <cp:revision>189</cp:revision>
  <dcterms:created xsi:type="dcterms:W3CDTF">2015-03-29T10:16:56Z</dcterms:created>
  <dcterms:modified xsi:type="dcterms:W3CDTF">2015-04-20T07:23:33Z</dcterms:modified>
</cp:coreProperties>
</file>