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92" r:id="rId1"/>
  </p:sldMasterIdLst>
  <p:notesMasterIdLst>
    <p:notesMasterId r:id="rId22"/>
  </p:notesMasterIdLst>
  <p:sldIdLst>
    <p:sldId id="256" r:id="rId2"/>
    <p:sldId id="290" r:id="rId3"/>
    <p:sldId id="257" r:id="rId4"/>
    <p:sldId id="260" r:id="rId5"/>
    <p:sldId id="261" r:id="rId6"/>
    <p:sldId id="289" r:id="rId7"/>
    <p:sldId id="264" r:id="rId8"/>
    <p:sldId id="266" r:id="rId9"/>
    <p:sldId id="267" r:id="rId10"/>
    <p:sldId id="273" r:id="rId11"/>
    <p:sldId id="274" r:id="rId12"/>
    <p:sldId id="276" r:id="rId13"/>
    <p:sldId id="278" r:id="rId14"/>
    <p:sldId id="279" r:id="rId15"/>
    <p:sldId id="281" r:id="rId16"/>
    <p:sldId id="282" r:id="rId17"/>
    <p:sldId id="283" r:id="rId18"/>
    <p:sldId id="287" r:id="rId19"/>
    <p:sldId id="286" r:id="rId20"/>
    <p:sldId id="284" r:id="rId21"/>
  </p:sldIdLst>
  <p:sldSz cx="9144000" cy="6858000" type="screen4x3"/>
  <p:notesSz cx="6794500" cy="10007600"/>
  <p:defaultTextStyle>
    <a:defPPr>
      <a:defRPr lang="uk-UA">
        <a:uFillTx/>
      </a:defRPr>
    </a:defPPr>
    <a:lvl1pPr marL="0" algn="l" defTabSz="914400" rtl="0" eaLnBrk="1" latinLnBrk="0" hangingPunct="1">
      <a:defRPr sz="1800" kern="1200">
        <a:solidFill>
          <a:schemeClr val="tx1"/>
        </a:solidFill>
        <a:uFillTx/>
        <a:latin typeface="+mn-lt"/>
        <a:ea typeface="+mn-ea"/>
        <a:cs typeface="+mn-cs"/>
      </a:defRPr>
    </a:lvl1pPr>
    <a:lvl2pPr marL="457200" algn="l" defTabSz="914400" rtl="0" eaLnBrk="1" latinLnBrk="0" hangingPunct="1">
      <a:defRPr sz="1800" kern="1200">
        <a:solidFill>
          <a:schemeClr val="tx1"/>
        </a:solidFill>
        <a:uFillTx/>
        <a:latin typeface="+mn-lt"/>
        <a:ea typeface="+mn-ea"/>
        <a:cs typeface="+mn-cs"/>
      </a:defRPr>
    </a:lvl2pPr>
    <a:lvl3pPr marL="914400" algn="l" defTabSz="914400" rtl="0" eaLnBrk="1" latinLnBrk="0" hangingPunct="1">
      <a:defRPr sz="1800" kern="1200">
        <a:solidFill>
          <a:schemeClr val="tx1"/>
        </a:solidFill>
        <a:uFillTx/>
        <a:latin typeface="+mn-lt"/>
        <a:ea typeface="+mn-ea"/>
        <a:cs typeface="+mn-cs"/>
      </a:defRPr>
    </a:lvl3pPr>
    <a:lvl4pPr marL="1371600" algn="l" defTabSz="914400" rtl="0" eaLnBrk="1" latinLnBrk="0" hangingPunct="1">
      <a:defRPr sz="1800" kern="1200">
        <a:solidFill>
          <a:schemeClr val="tx1"/>
        </a:solidFill>
        <a:uFillTx/>
        <a:latin typeface="+mn-lt"/>
        <a:ea typeface="+mn-ea"/>
        <a:cs typeface="+mn-cs"/>
      </a:defRPr>
    </a:lvl4pPr>
    <a:lvl5pPr marL="1828800" algn="l" defTabSz="914400" rtl="0" eaLnBrk="1" latinLnBrk="0" hangingPunct="1">
      <a:defRPr sz="1800" kern="1200">
        <a:solidFill>
          <a:schemeClr val="tx1"/>
        </a:solidFill>
        <a:uFillTx/>
        <a:latin typeface="+mn-lt"/>
        <a:ea typeface="+mn-ea"/>
        <a:cs typeface="+mn-cs"/>
      </a:defRPr>
    </a:lvl5pPr>
    <a:lvl6pPr marL="2286000" algn="l" defTabSz="914400" rtl="0" eaLnBrk="1" latinLnBrk="0" hangingPunct="1">
      <a:defRPr sz="1800" kern="1200">
        <a:solidFill>
          <a:schemeClr val="tx1"/>
        </a:solidFill>
        <a:uFillTx/>
        <a:latin typeface="+mn-lt"/>
        <a:ea typeface="+mn-ea"/>
        <a:cs typeface="+mn-cs"/>
      </a:defRPr>
    </a:lvl6pPr>
    <a:lvl7pPr marL="2743200" algn="l" defTabSz="914400" rtl="0" eaLnBrk="1" latinLnBrk="0" hangingPunct="1">
      <a:defRPr sz="1800" kern="1200">
        <a:solidFill>
          <a:schemeClr val="tx1"/>
        </a:solidFill>
        <a:uFillTx/>
        <a:latin typeface="+mn-lt"/>
        <a:ea typeface="+mn-ea"/>
        <a:cs typeface="+mn-cs"/>
      </a:defRPr>
    </a:lvl7pPr>
    <a:lvl8pPr marL="3200400" algn="l" defTabSz="914400" rtl="0" eaLnBrk="1" latinLnBrk="0" hangingPunct="1">
      <a:defRPr sz="1800" kern="1200">
        <a:solidFill>
          <a:schemeClr val="tx1"/>
        </a:solidFill>
        <a:uFillTx/>
        <a:latin typeface="+mn-lt"/>
        <a:ea typeface="+mn-ea"/>
        <a:cs typeface="+mn-cs"/>
      </a:defRPr>
    </a:lvl8pPr>
    <a:lvl9pPr marL="3657600" algn="l" defTabSz="914400" rtl="0" eaLnBrk="1" latinLnBrk="0" hangingPunct="1">
      <a:defRPr sz="1800" kern="1200">
        <a:solidFill>
          <a:schemeClr val="tx1"/>
        </a:solidFill>
        <a:uFillTx/>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srgbClr val="000000"/>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srgbClr val="000000"/>
        </a:fontRef>
        <a:schemeClr val="lt1"/>
      </a:tcTxStyle>
      <a:tcStyle>
        <a:tcBdr/>
        <a:fill>
          <a:solidFill>
            <a:schemeClr val="accent1"/>
          </a:solidFill>
        </a:fill>
      </a:tcStyle>
    </a:lastCol>
    <a:firstCol>
      <a:tcTxStyle b="on">
        <a:fontRef idx="minor">
          <a:srgbClr val="000000"/>
        </a:fontRef>
        <a:schemeClr val="lt1"/>
      </a:tcTxStyle>
      <a:tcStyle>
        <a:tcBdr/>
        <a:fill>
          <a:solidFill>
            <a:schemeClr val="accent1"/>
          </a:solidFill>
        </a:fill>
      </a:tcStyle>
    </a:firstCol>
    <a:lastRow>
      <a:tcTxStyle b="on">
        <a:fontRef idx="minor">
          <a:srgbClr val="000000"/>
        </a:fontRef>
        <a:schemeClr val="lt1"/>
      </a:tcTxStyle>
      <a:tcStyle>
        <a:tcBdr>
          <a:top>
            <a:ln w="38100" cmpd="sng">
              <a:solidFill>
                <a:schemeClr val="lt1"/>
              </a:solidFill>
            </a:ln>
          </a:top>
        </a:tcBdr>
        <a:fill>
          <a:solidFill>
            <a:schemeClr val="accent1"/>
          </a:solidFill>
        </a:fill>
      </a:tcStyle>
    </a:lastRow>
    <a:firstRow>
      <a:tcTxStyle b="on">
        <a:fontRef idx="minor">
          <a:srgbClr val="000000"/>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67" autoAdjust="0"/>
    <p:restoredTop sz="94671" autoAdjust="0"/>
  </p:normalViewPr>
  <p:slideViewPr>
    <p:cSldViewPr>
      <p:cViewPr varScale="1">
        <p:scale>
          <a:sx n="69" d="100"/>
          <a:sy n="69" d="100"/>
        </p:scale>
        <p:origin x="-1608" y="-102"/>
      </p:cViewPr>
      <p:guideLst>
        <p:guide orient="horz" pos="2160"/>
        <p:guide pos="2880"/>
      </p:guideLst>
    </p:cSldViewPr>
  </p:slideViewPr>
  <p:outlineViewPr>
    <p:cViewPr>
      <p:scale>
        <a:sx n="33" d="100"/>
        <a:sy n="33" d="100"/>
      </p:scale>
      <p:origin x="0" y="8784"/>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1"/>
            <a:ext cx="2945024" cy="500941"/>
          </a:xfrm>
          <a:prstGeom prst="rect">
            <a:avLst/>
          </a:prstGeom>
        </p:spPr>
        <p:txBody>
          <a:bodyPr vert="horz" lIns="91440" tIns="45720" rIns="91440" bIns="45720" rtlCol="0"/>
          <a:lstStyle>
            <a:lvl1pPr algn="l">
              <a:defRPr sz="1200">
                <a:uFillTx/>
              </a:defRPr>
            </a:lvl1pPr>
          </a:lstStyle>
          <a:p>
            <a:endParaRPr lang="uk-UA">
              <a:uFillTx/>
            </a:endParaRPr>
          </a:p>
        </p:txBody>
      </p:sp>
      <p:sp>
        <p:nvSpPr>
          <p:cNvPr id="3" name="Дата 2"/>
          <p:cNvSpPr>
            <a:spLocks noGrp="1"/>
          </p:cNvSpPr>
          <p:nvPr>
            <p:ph type="dt" idx="1"/>
          </p:nvPr>
        </p:nvSpPr>
        <p:spPr>
          <a:xfrm>
            <a:off x="3847890" y="1"/>
            <a:ext cx="2945024" cy="500941"/>
          </a:xfrm>
          <a:prstGeom prst="rect">
            <a:avLst/>
          </a:prstGeom>
        </p:spPr>
        <p:txBody>
          <a:bodyPr vert="horz" lIns="91440" tIns="45720" rIns="91440" bIns="45720" rtlCol="0"/>
          <a:lstStyle>
            <a:lvl1pPr algn="r">
              <a:defRPr sz="1200">
                <a:uFillTx/>
              </a:defRPr>
            </a:lvl1pPr>
          </a:lstStyle>
          <a:p>
            <a:fld id="{F39FFA28-1886-4BDF-B234-F50301102807}" type="datetimeFigureOut">
              <a:rPr lang="uk-UA" smtClean="0">
                <a:uFillTx/>
              </a:rPr>
              <a:pPr/>
              <a:t>15.05.2014</a:t>
            </a:fld>
            <a:endParaRPr lang="uk-UA">
              <a:uFillTx/>
            </a:endParaRPr>
          </a:p>
        </p:txBody>
      </p:sp>
      <p:sp>
        <p:nvSpPr>
          <p:cNvPr id="4" name="Образ слайда 3"/>
          <p:cNvSpPr>
            <a:spLocks noGrp="1" noRot="1" noChangeAspect="1"/>
          </p:cNvSpPr>
          <p:nvPr>
            <p:ph type="sldImg" idx="2"/>
          </p:nvPr>
        </p:nvSpPr>
        <p:spPr>
          <a:xfrm>
            <a:off x="895350" y="750888"/>
            <a:ext cx="5003800" cy="3752850"/>
          </a:xfrm>
          <a:prstGeom prst="rect">
            <a:avLst/>
          </a:prstGeom>
          <a:noFill/>
          <a:ln w="12700">
            <a:solidFill>
              <a:srgbClr val="000000"/>
            </a:solidFill>
          </a:ln>
        </p:spPr>
        <p:txBody>
          <a:bodyPr vert="horz" lIns="91440" tIns="45720" rIns="91440" bIns="45720" rtlCol="0" anchor="ctr"/>
          <a:lstStyle/>
          <a:p>
            <a:endParaRPr lang="uk-UA">
              <a:uFillTx/>
            </a:endParaRPr>
          </a:p>
        </p:txBody>
      </p:sp>
      <p:sp>
        <p:nvSpPr>
          <p:cNvPr id="5" name="Заметки 4"/>
          <p:cNvSpPr>
            <a:spLocks noGrp="1"/>
          </p:cNvSpPr>
          <p:nvPr>
            <p:ph type="body" sz="quarter" idx="3"/>
          </p:nvPr>
        </p:nvSpPr>
        <p:spPr>
          <a:xfrm>
            <a:off x="679134" y="4753330"/>
            <a:ext cx="5436235" cy="4503660"/>
          </a:xfrm>
          <a:prstGeom prst="rect">
            <a:avLst/>
          </a:prstGeom>
        </p:spPr>
        <p:txBody>
          <a:bodyPr vert="horz" lIns="91440" tIns="45720" rIns="91440" bIns="45720" rtlCol="0"/>
          <a:lstStyle/>
          <a:p>
            <a:pPr lvl="0"/>
            <a:r>
              <a:rPr lang="ru-RU" smtClean="0">
                <a:uFillTx/>
              </a:rPr>
              <a:t>Образец текста</a:t>
            </a:r>
          </a:p>
          <a:p>
            <a:pPr lvl="1"/>
            <a:r>
              <a:rPr lang="ru-RU" smtClean="0">
                <a:uFillTx/>
              </a:rPr>
              <a:t>Второй уровень</a:t>
            </a:r>
          </a:p>
          <a:p>
            <a:pPr lvl="2"/>
            <a:r>
              <a:rPr lang="ru-RU" smtClean="0">
                <a:uFillTx/>
              </a:rPr>
              <a:t>Третий уровень</a:t>
            </a:r>
          </a:p>
          <a:p>
            <a:pPr lvl="3"/>
            <a:r>
              <a:rPr lang="ru-RU" smtClean="0">
                <a:uFillTx/>
              </a:rPr>
              <a:t>Четвертый уровень</a:t>
            </a:r>
          </a:p>
          <a:p>
            <a:pPr lvl="4"/>
            <a:r>
              <a:rPr lang="ru-RU" smtClean="0">
                <a:uFillTx/>
              </a:rPr>
              <a:t>Пятый уровень</a:t>
            </a:r>
            <a:endParaRPr lang="uk-UA">
              <a:uFillTx/>
            </a:endParaRPr>
          </a:p>
        </p:txBody>
      </p:sp>
      <p:sp>
        <p:nvSpPr>
          <p:cNvPr id="6" name="Нижний колонтитул 5"/>
          <p:cNvSpPr>
            <a:spLocks noGrp="1"/>
          </p:cNvSpPr>
          <p:nvPr>
            <p:ph type="ftr" sz="quarter" idx="4"/>
          </p:nvPr>
        </p:nvSpPr>
        <p:spPr>
          <a:xfrm>
            <a:off x="0" y="9505061"/>
            <a:ext cx="2945024" cy="500940"/>
          </a:xfrm>
          <a:prstGeom prst="rect">
            <a:avLst/>
          </a:prstGeom>
        </p:spPr>
        <p:txBody>
          <a:bodyPr vert="horz" lIns="91440" tIns="45720" rIns="91440" bIns="45720" rtlCol="0" anchor="b"/>
          <a:lstStyle>
            <a:lvl1pPr algn="l">
              <a:defRPr sz="1200">
                <a:uFillTx/>
              </a:defRPr>
            </a:lvl1pPr>
          </a:lstStyle>
          <a:p>
            <a:endParaRPr lang="uk-UA">
              <a:uFillTx/>
            </a:endParaRPr>
          </a:p>
        </p:txBody>
      </p:sp>
      <p:sp>
        <p:nvSpPr>
          <p:cNvPr id="7" name="Номер слайда 6"/>
          <p:cNvSpPr>
            <a:spLocks noGrp="1"/>
          </p:cNvSpPr>
          <p:nvPr>
            <p:ph type="sldNum" sz="quarter" idx="5"/>
          </p:nvPr>
        </p:nvSpPr>
        <p:spPr>
          <a:xfrm>
            <a:off x="3847890" y="9505061"/>
            <a:ext cx="2945024" cy="500940"/>
          </a:xfrm>
          <a:prstGeom prst="rect">
            <a:avLst/>
          </a:prstGeom>
        </p:spPr>
        <p:txBody>
          <a:bodyPr vert="horz" lIns="91440" tIns="45720" rIns="91440" bIns="45720" rtlCol="0" anchor="b"/>
          <a:lstStyle>
            <a:lvl1pPr algn="r">
              <a:defRPr sz="1200">
                <a:uFillTx/>
              </a:defRPr>
            </a:lvl1pPr>
          </a:lstStyle>
          <a:p>
            <a:fld id="{81BB9B5A-4A5B-450D-B514-70E6C8D9C161}" type="slidenum">
              <a:rPr lang="uk-UA" smtClean="0">
                <a:uFillTx/>
              </a:rPr>
              <a:pPr/>
              <a:t>‹#›</a:t>
            </a:fld>
            <a:endParaRPr lang="uk-UA">
              <a:uFillTx/>
            </a:endParaRPr>
          </a:p>
        </p:txBody>
      </p:sp>
    </p:spTree>
    <p:extLst>
      <p:ext uri="{BB962C8B-B14F-4D97-AF65-F5344CB8AC3E}">
        <p14:creationId xmlns:p14="http://schemas.microsoft.com/office/powerpoint/2010/main" xmlns="" val="3508224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uFillTx/>
        <a:latin typeface="+mn-lt"/>
        <a:ea typeface="+mn-ea"/>
        <a:cs typeface="+mn-cs"/>
      </a:defRPr>
    </a:lvl1pPr>
    <a:lvl2pPr marL="457200" algn="l" defTabSz="914400" rtl="0" eaLnBrk="1" latinLnBrk="0" hangingPunct="1">
      <a:defRPr sz="1200" kern="1200">
        <a:solidFill>
          <a:schemeClr val="tx1"/>
        </a:solidFill>
        <a:uFillTx/>
        <a:latin typeface="+mn-lt"/>
        <a:ea typeface="+mn-ea"/>
        <a:cs typeface="+mn-cs"/>
      </a:defRPr>
    </a:lvl2pPr>
    <a:lvl3pPr marL="914400" algn="l" defTabSz="914400" rtl="0" eaLnBrk="1" latinLnBrk="0" hangingPunct="1">
      <a:defRPr sz="1200" kern="1200">
        <a:solidFill>
          <a:schemeClr val="tx1"/>
        </a:solidFill>
        <a:uFillTx/>
        <a:latin typeface="+mn-lt"/>
        <a:ea typeface="+mn-ea"/>
        <a:cs typeface="+mn-cs"/>
      </a:defRPr>
    </a:lvl3pPr>
    <a:lvl4pPr marL="1371600" algn="l" defTabSz="914400" rtl="0" eaLnBrk="1" latinLnBrk="0" hangingPunct="1">
      <a:defRPr sz="1200" kern="1200">
        <a:solidFill>
          <a:schemeClr val="tx1"/>
        </a:solidFill>
        <a:uFillTx/>
        <a:latin typeface="+mn-lt"/>
        <a:ea typeface="+mn-ea"/>
        <a:cs typeface="+mn-cs"/>
      </a:defRPr>
    </a:lvl4pPr>
    <a:lvl5pPr marL="1828800" algn="l" defTabSz="914400" rtl="0" eaLnBrk="1" latinLnBrk="0" hangingPunct="1">
      <a:defRPr sz="1200" kern="1200">
        <a:solidFill>
          <a:schemeClr val="tx1"/>
        </a:solidFill>
        <a:uFillTx/>
        <a:latin typeface="+mn-lt"/>
        <a:ea typeface="+mn-ea"/>
        <a:cs typeface="+mn-cs"/>
      </a:defRPr>
    </a:lvl5pPr>
    <a:lvl6pPr marL="2286000" algn="l" defTabSz="914400" rtl="0" eaLnBrk="1" latinLnBrk="0" hangingPunct="1">
      <a:defRPr sz="1200" kern="1200">
        <a:solidFill>
          <a:schemeClr val="tx1"/>
        </a:solidFill>
        <a:uFillTx/>
        <a:latin typeface="+mn-lt"/>
        <a:ea typeface="+mn-ea"/>
        <a:cs typeface="+mn-cs"/>
      </a:defRPr>
    </a:lvl6pPr>
    <a:lvl7pPr marL="2743200" algn="l" defTabSz="914400" rtl="0" eaLnBrk="1" latinLnBrk="0" hangingPunct="1">
      <a:defRPr sz="1200" kern="1200">
        <a:solidFill>
          <a:schemeClr val="tx1"/>
        </a:solidFill>
        <a:uFillTx/>
        <a:latin typeface="+mn-lt"/>
        <a:ea typeface="+mn-ea"/>
        <a:cs typeface="+mn-cs"/>
      </a:defRPr>
    </a:lvl7pPr>
    <a:lvl8pPr marL="3200400" algn="l" defTabSz="914400" rtl="0" eaLnBrk="1" latinLnBrk="0" hangingPunct="1">
      <a:defRPr sz="1200" kern="1200">
        <a:solidFill>
          <a:schemeClr val="tx1"/>
        </a:solidFill>
        <a:uFillTx/>
        <a:latin typeface="+mn-lt"/>
        <a:ea typeface="+mn-ea"/>
        <a:cs typeface="+mn-cs"/>
      </a:defRPr>
    </a:lvl8pPr>
    <a:lvl9pPr marL="3657600" algn="l" defTabSz="914400" rtl="0" eaLnBrk="1" latinLnBrk="0" hangingPunct="1">
      <a:defRPr sz="1200" kern="1200">
        <a:solidFill>
          <a:schemeClr val="tx1"/>
        </a:solidFill>
        <a:uFillTx/>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49F56CA1-47A9-420A-A506-1CEDA8B95779}" type="datetime1">
              <a:rPr lang="uk-UA" smtClean="0">
                <a:uFillTx/>
              </a:rPr>
              <a:pPr/>
              <a:t>15.05.2014</a:t>
            </a:fld>
            <a:endParaRPr lang="uk-UA">
              <a:uFillTx/>
            </a:endParaRPr>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uk-UA">
              <a:uFillTx/>
            </a:endParaRPr>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8BFA6635-2B62-4EC2-9238-675522EA0538}" type="slidenum">
              <a:rPr lang="uk-UA" smtClean="0">
                <a:uFillTx/>
              </a:rPr>
              <a:pPr/>
              <a:t>‹#›</a:t>
            </a:fld>
            <a:endParaRPr lang="uk-UA">
              <a:uFillTx/>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29F6CE6-3C88-4E57-BFF6-2E5459A37B7F}" type="datetime1">
              <a:rPr lang="uk-UA" smtClean="0">
                <a:uFillTx/>
              </a:rPr>
              <a:pPr/>
              <a:t>15.05.2014</a:t>
            </a:fld>
            <a:endParaRPr lang="uk-UA">
              <a:uFillTx/>
            </a:endParaRPr>
          </a:p>
        </p:txBody>
      </p:sp>
      <p:sp>
        <p:nvSpPr>
          <p:cNvPr id="5" name="Нижний колонтитул 4"/>
          <p:cNvSpPr>
            <a:spLocks noGrp="1"/>
          </p:cNvSpPr>
          <p:nvPr>
            <p:ph type="ftr" sz="quarter" idx="11"/>
          </p:nvPr>
        </p:nvSpPr>
        <p:spPr/>
        <p:txBody>
          <a:bodyPr/>
          <a:lstStyle>
            <a:extLst/>
          </a:lstStyle>
          <a:p>
            <a:endParaRPr lang="uk-UA">
              <a:uFillTx/>
            </a:endParaRPr>
          </a:p>
        </p:txBody>
      </p:sp>
      <p:sp>
        <p:nvSpPr>
          <p:cNvPr id="6" name="Номер слайда 5"/>
          <p:cNvSpPr>
            <a:spLocks noGrp="1"/>
          </p:cNvSpPr>
          <p:nvPr>
            <p:ph type="sldNum" sz="quarter" idx="12"/>
          </p:nvPr>
        </p:nvSpPr>
        <p:spPr/>
        <p:txBody>
          <a:bodyPr/>
          <a:lstStyle>
            <a:extLst/>
          </a:lstStyle>
          <a:p>
            <a:fld id="{8BFA6635-2B62-4EC2-9238-675522EA0538}" type="slidenum">
              <a:rPr lang="uk-UA" smtClean="0">
                <a:uFillTx/>
              </a:rPr>
              <a:pPr/>
              <a:t>‹#›</a:t>
            </a:fld>
            <a:endParaRPr lang="uk-UA">
              <a:uFillTx/>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2F833D3-7364-45C3-AC23-F7443B71F43D}" type="datetime1">
              <a:rPr lang="uk-UA" smtClean="0">
                <a:uFillTx/>
              </a:rPr>
              <a:pPr/>
              <a:t>15.05.2014</a:t>
            </a:fld>
            <a:endParaRPr lang="uk-UA">
              <a:uFillTx/>
            </a:endParaRPr>
          </a:p>
        </p:txBody>
      </p:sp>
      <p:sp>
        <p:nvSpPr>
          <p:cNvPr id="5" name="Нижний колонтитул 4"/>
          <p:cNvSpPr>
            <a:spLocks noGrp="1"/>
          </p:cNvSpPr>
          <p:nvPr>
            <p:ph type="ftr" sz="quarter" idx="11"/>
          </p:nvPr>
        </p:nvSpPr>
        <p:spPr/>
        <p:txBody>
          <a:bodyPr/>
          <a:lstStyle>
            <a:extLst/>
          </a:lstStyle>
          <a:p>
            <a:endParaRPr lang="uk-UA">
              <a:uFillTx/>
            </a:endParaRPr>
          </a:p>
        </p:txBody>
      </p:sp>
      <p:sp>
        <p:nvSpPr>
          <p:cNvPr id="6" name="Номер слайда 5"/>
          <p:cNvSpPr>
            <a:spLocks noGrp="1"/>
          </p:cNvSpPr>
          <p:nvPr>
            <p:ph type="sldNum" sz="quarter" idx="12"/>
          </p:nvPr>
        </p:nvSpPr>
        <p:spPr/>
        <p:txBody>
          <a:bodyPr/>
          <a:lstStyle>
            <a:extLst/>
          </a:lstStyle>
          <a:p>
            <a:fld id="{8BFA6635-2B62-4EC2-9238-675522EA0538}" type="slidenum">
              <a:rPr lang="uk-UA" smtClean="0">
                <a:uFillTx/>
              </a:rPr>
              <a:pPr/>
              <a:t>‹#›</a:t>
            </a:fld>
            <a:endParaRPr lang="uk-UA">
              <a:uFillTx/>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3174434-CEC9-4FC5-9177-4BD1065E4DCF}" type="datetime1">
              <a:rPr lang="uk-UA" smtClean="0">
                <a:uFillTx/>
              </a:rPr>
              <a:pPr/>
              <a:t>15.05.2014</a:t>
            </a:fld>
            <a:endParaRPr lang="uk-UA">
              <a:uFillTx/>
            </a:endParaRPr>
          </a:p>
        </p:txBody>
      </p:sp>
      <p:sp>
        <p:nvSpPr>
          <p:cNvPr id="5" name="Нижний колонтитул 4"/>
          <p:cNvSpPr>
            <a:spLocks noGrp="1"/>
          </p:cNvSpPr>
          <p:nvPr>
            <p:ph type="ftr" sz="quarter" idx="11"/>
          </p:nvPr>
        </p:nvSpPr>
        <p:spPr/>
        <p:txBody>
          <a:bodyPr/>
          <a:lstStyle>
            <a:extLst/>
          </a:lstStyle>
          <a:p>
            <a:endParaRPr lang="uk-UA">
              <a:uFillTx/>
            </a:endParaRPr>
          </a:p>
        </p:txBody>
      </p:sp>
      <p:sp>
        <p:nvSpPr>
          <p:cNvPr id="6" name="Номер слайда 5"/>
          <p:cNvSpPr>
            <a:spLocks noGrp="1"/>
          </p:cNvSpPr>
          <p:nvPr>
            <p:ph type="sldNum" sz="quarter" idx="12"/>
          </p:nvPr>
        </p:nvSpPr>
        <p:spPr/>
        <p:txBody>
          <a:bodyPr/>
          <a:lstStyle>
            <a:extLst/>
          </a:lstStyle>
          <a:p>
            <a:fld id="{8BFA6635-2B62-4EC2-9238-675522EA0538}" type="slidenum">
              <a:rPr lang="uk-UA" smtClean="0">
                <a:uFillTx/>
              </a:rPr>
              <a:pPr/>
              <a:t>‹#›</a:t>
            </a:fld>
            <a:endParaRPr lang="uk-UA">
              <a:uFillTx/>
            </a:endParaRPr>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375C4CD0-7A18-4125-9676-ADB0E49125ED}" type="datetime1">
              <a:rPr lang="uk-UA" smtClean="0">
                <a:uFillTx/>
              </a:rPr>
              <a:pPr/>
              <a:t>15.05.2014</a:t>
            </a:fld>
            <a:endParaRPr lang="uk-UA">
              <a:uFillTx/>
            </a:endParaRPr>
          </a:p>
        </p:txBody>
      </p:sp>
      <p:sp>
        <p:nvSpPr>
          <p:cNvPr id="5" name="Нижний колонтитул 4"/>
          <p:cNvSpPr>
            <a:spLocks noGrp="1"/>
          </p:cNvSpPr>
          <p:nvPr>
            <p:ph type="ftr" sz="quarter" idx="11"/>
          </p:nvPr>
        </p:nvSpPr>
        <p:spPr/>
        <p:txBody>
          <a:bodyPr/>
          <a:lstStyle>
            <a:extLst/>
          </a:lstStyle>
          <a:p>
            <a:endParaRPr lang="uk-UA">
              <a:uFillTx/>
            </a:endParaRPr>
          </a:p>
        </p:txBody>
      </p:sp>
      <p:sp>
        <p:nvSpPr>
          <p:cNvPr id="6" name="Номер слайда 5"/>
          <p:cNvSpPr>
            <a:spLocks noGrp="1"/>
          </p:cNvSpPr>
          <p:nvPr>
            <p:ph type="sldNum" sz="quarter" idx="12"/>
          </p:nvPr>
        </p:nvSpPr>
        <p:spPr/>
        <p:txBody>
          <a:bodyPr/>
          <a:lstStyle>
            <a:extLst/>
          </a:lstStyle>
          <a:p>
            <a:fld id="{8BFA6635-2B62-4EC2-9238-675522EA0538}" type="slidenum">
              <a:rPr lang="uk-UA" smtClean="0">
                <a:uFillTx/>
              </a:rPr>
              <a:pPr/>
              <a:t>‹#›</a:t>
            </a:fld>
            <a:endParaRPr lang="uk-UA">
              <a:uFillTx/>
            </a:endParaRPr>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C1A709B7-27F9-4A70-A6EB-82182901A09B}" type="datetime1">
              <a:rPr lang="uk-UA" smtClean="0">
                <a:uFillTx/>
              </a:rPr>
              <a:pPr/>
              <a:t>15.05.2014</a:t>
            </a:fld>
            <a:endParaRPr lang="uk-UA">
              <a:uFillTx/>
            </a:endParaRPr>
          </a:p>
        </p:txBody>
      </p:sp>
      <p:sp>
        <p:nvSpPr>
          <p:cNvPr id="6" name="Нижний колонтитул 5"/>
          <p:cNvSpPr>
            <a:spLocks noGrp="1"/>
          </p:cNvSpPr>
          <p:nvPr>
            <p:ph type="ftr" sz="quarter" idx="11"/>
          </p:nvPr>
        </p:nvSpPr>
        <p:spPr/>
        <p:txBody>
          <a:bodyPr/>
          <a:lstStyle>
            <a:extLst/>
          </a:lstStyle>
          <a:p>
            <a:endParaRPr lang="uk-UA">
              <a:uFillTx/>
            </a:endParaRPr>
          </a:p>
        </p:txBody>
      </p:sp>
      <p:sp>
        <p:nvSpPr>
          <p:cNvPr id="7" name="Номер слайда 6"/>
          <p:cNvSpPr>
            <a:spLocks noGrp="1"/>
          </p:cNvSpPr>
          <p:nvPr>
            <p:ph type="sldNum" sz="quarter" idx="12"/>
          </p:nvPr>
        </p:nvSpPr>
        <p:spPr/>
        <p:txBody>
          <a:bodyPr/>
          <a:lstStyle>
            <a:extLst/>
          </a:lstStyle>
          <a:p>
            <a:fld id="{8BFA6635-2B62-4EC2-9238-675522EA0538}" type="slidenum">
              <a:rPr lang="uk-UA" smtClean="0">
                <a:uFillTx/>
              </a:rPr>
              <a:pPr/>
              <a:t>‹#›</a:t>
            </a:fld>
            <a:endParaRPr lang="uk-UA">
              <a:uFillTx/>
            </a:endParaRPr>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84E21C4B-23AC-41FD-BAD9-72E2BC0A4DC3}" type="datetime1">
              <a:rPr lang="uk-UA" smtClean="0">
                <a:uFillTx/>
              </a:rPr>
              <a:pPr/>
              <a:t>15.05.2014</a:t>
            </a:fld>
            <a:endParaRPr lang="uk-UA">
              <a:uFillTx/>
            </a:endParaRPr>
          </a:p>
        </p:txBody>
      </p:sp>
      <p:sp>
        <p:nvSpPr>
          <p:cNvPr id="8" name="Нижний колонтитул 7"/>
          <p:cNvSpPr>
            <a:spLocks noGrp="1"/>
          </p:cNvSpPr>
          <p:nvPr>
            <p:ph type="ftr" sz="quarter" idx="11"/>
          </p:nvPr>
        </p:nvSpPr>
        <p:spPr/>
        <p:txBody>
          <a:bodyPr/>
          <a:lstStyle>
            <a:extLst/>
          </a:lstStyle>
          <a:p>
            <a:endParaRPr lang="uk-UA">
              <a:uFillTx/>
            </a:endParaRPr>
          </a:p>
        </p:txBody>
      </p:sp>
      <p:sp>
        <p:nvSpPr>
          <p:cNvPr id="9" name="Номер слайда 8"/>
          <p:cNvSpPr>
            <a:spLocks noGrp="1"/>
          </p:cNvSpPr>
          <p:nvPr>
            <p:ph type="sldNum" sz="quarter" idx="12"/>
          </p:nvPr>
        </p:nvSpPr>
        <p:spPr/>
        <p:txBody>
          <a:bodyPr/>
          <a:lstStyle>
            <a:extLst/>
          </a:lstStyle>
          <a:p>
            <a:fld id="{8BFA6635-2B62-4EC2-9238-675522EA0538}" type="slidenum">
              <a:rPr lang="uk-UA" smtClean="0">
                <a:uFillTx/>
              </a:rPr>
              <a:pPr/>
              <a:t>‹#›</a:t>
            </a:fld>
            <a:endParaRPr lang="uk-UA">
              <a:uFillTx/>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9E353095-A72A-4F59-B8FB-7554FE3608EB}" type="datetime1">
              <a:rPr lang="uk-UA" smtClean="0">
                <a:uFillTx/>
              </a:rPr>
              <a:pPr/>
              <a:t>15.05.2014</a:t>
            </a:fld>
            <a:endParaRPr lang="uk-UA">
              <a:uFillTx/>
            </a:endParaRPr>
          </a:p>
        </p:txBody>
      </p:sp>
      <p:sp>
        <p:nvSpPr>
          <p:cNvPr id="4" name="Нижний колонтитул 3"/>
          <p:cNvSpPr>
            <a:spLocks noGrp="1"/>
          </p:cNvSpPr>
          <p:nvPr>
            <p:ph type="ftr" sz="quarter" idx="11"/>
          </p:nvPr>
        </p:nvSpPr>
        <p:spPr/>
        <p:txBody>
          <a:bodyPr/>
          <a:lstStyle>
            <a:extLst/>
          </a:lstStyle>
          <a:p>
            <a:endParaRPr lang="uk-UA">
              <a:uFillTx/>
            </a:endParaRPr>
          </a:p>
        </p:txBody>
      </p:sp>
      <p:sp>
        <p:nvSpPr>
          <p:cNvPr id="5" name="Номер слайда 4"/>
          <p:cNvSpPr>
            <a:spLocks noGrp="1"/>
          </p:cNvSpPr>
          <p:nvPr>
            <p:ph type="sldNum" sz="quarter" idx="12"/>
          </p:nvPr>
        </p:nvSpPr>
        <p:spPr/>
        <p:txBody>
          <a:bodyPr/>
          <a:lstStyle>
            <a:extLst/>
          </a:lstStyle>
          <a:p>
            <a:fld id="{8BFA6635-2B62-4EC2-9238-675522EA0538}" type="slidenum">
              <a:rPr lang="uk-UA" smtClean="0">
                <a:uFillTx/>
              </a:rPr>
              <a:pPr/>
              <a:t>‹#›</a:t>
            </a:fld>
            <a:endParaRPr lang="uk-UA">
              <a:uFillTx/>
            </a:endParaRPr>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0B3F40FA-86C8-40A6-AE43-C6156DE7CE61}" type="datetime1">
              <a:rPr lang="uk-UA" smtClean="0">
                <a:uFillTx/>
              </a:rPr>
              <a:pPr/>
              <a:t>15.05.2014</a:t>
            </a:fld>
            <a:endParaRPr lang="uk-UA">
              <a:uFillTx/>
            </a:endParaRPr>
          </a:p>
        </p:txBody>
      </p:sp>
      <p:sp>
        <p:nvSpPr>
          <p:cNvPr id="3" name="Нижний колонтитул 2"/>
          <p:cNvSpPr>
            <a:spLocks noGrp="1"/>
          </p:cNvSpPr>
          <p:nvPr>
            <p:ph type="ftr" sz="quarter" idx="11"/>
          </p:nvPr>
        </p:nvSpPr>
        <p:spPr/>
        <p:txBody>
          <a:bodyPr/>
          <a:lstStyle>
            <a:extLst/>
          </a:lstStyle>
          <a:p>
            <a:endParaRPr lang="uk-UA">
              <a:uFillTx/>
            </a:endParaRPr>
          </a:p>
        </p:txBody>
      </p:sp>
      <p:sp>
        <p:nvSpPr>
          <p:cNvPr id="4" name="Номер слайда 3"/>
          <p:cNvSpPr>
            <a:spLocks noGrp="1"/>
          </p:cNvSpPr>
          <p:nvPr>
            <p:ph type="sldNum" sz="quarter" idx="12"/>
          </p:nvPr>
        </p:nvSpPr>
        <p:spPr/>
        <p:txBody>
          <a:bodyPr/>
          <a:lstStyle>
            <a:extLst/>
          </a:lstStyle>
          <a:p>
            <a:fld id="{8BFA6635-2B62-4EC2-9238-675522EA0538}" type="slidenum">
              <a:rPr lang="uk-UA" smtClean="0">
                <a:uFillTx/>
              </a:rPr>
              <a:pPr/>
              <a:t>‹#›</a:t>
            </a:fld>
            <a:endParaRPr lang="uk-UA">
              <a:uFillTx/>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A4F82DEA-A379-420C-84C0-BF5B33E92AE1}" type="datetime1">
              <a:rPr lang="uk-UA" smtClean="0">
                <a:uFillTx/>
              </a:rPr>
              <a:pPr/>
              <a:t>15.05.2014</a:t>
            </a:fld>
            <a:endParaRPr lang="uk-UA">
              <a:uFillTx/>
            </a:endParaRPr>
          </a:p>
        </p:txBody>
      </p:sp>
      <p:sp>
        <p:nvSpPr>
          <p:cNvPr id="6" name="Нижний колонтитул 5"/>
          <p:cNvSpPr>
            <a:spLocks noGrp="1"/>
          </p:cNvSpPr>
          <p:nvPr>
            <p:ph type="ftr" sz="quarter" idx="11"/>
          </p:nvPr>
        </p:nvSpPr>
        <p:spPr/>
        <p:txBody>
          <a:bodyPr/>
          <a:lstStyle>
            <a:extLst/>
          </a:lstStyle>
          <a:p>
            <a:endParaRPr lang="uk-UA">
              <a:uFillTx/>
            </a:endParaRPr>
          </a:p>
        </p:txBody>
      </p:sp>
      <p:sp>
        <p:nvSpPr>
          <p:cNvPr id="7" name="Номер слайда 6"/>
          <p:cNvSpPr>
            <a:spLocks noGrp="1"/>
          </p:cNvSpPr>
          <p:nvPr>
            <p:ph type="sldNum" sz="quarter" idx="12"/>
          </p:nvPr>
        </p:nvSpPr>
        <p:spPr/>
        <p:txBody>
          <a:bodyPr/>
          <a:lstStyle>
            <a:extLst/>
          </a:lstStyle>
          <a:p>
            <a:fld id="{8BFA6635-2B62-4EC2-9238-675522EA0538}" type="slidenum">
              <a:rPr lang="uk-UA" smtClean="0">
                <a:uFillTx/>
              </a:rPr>
              <a:pPr/>
              <a:t>‹#›</a:t>
            </a:fld>
            <a:endParaRPr lang="uk-UA">
              <a:uFillTx/>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F3377EA4-DD94-40E7-AAE5-51CD32187B64}" type="datetime1">
              <a:rPr lang="uk-UA" smtClean="0">
                <a:uFillTx/>
              </a:rPr>
              <a:pPr/>
              <a:t>15.05.2014</a:t>
            </a:fld>
            <a:endParaRPr lang="uk-UA">
              <a:uFillTx/>
            </a:endParaRPr>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uk-UA">
              <a:uFillTx/>
            </a:endParaRPr>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8BFA6635-2B62-4EC2-9238-675522EA0538}" type="slidenum">
              <a:rPr lang="uk-UA" smtClean="0">
                <a:uFillTx/>
              </a:rPr>
              <a:pPr/>
              <a:t>‹#›</a:t>
            </a:fld>
            <a:endParaRPr lang="uk-UA">
              <a:uFillTx/>
            </a:endParaRPr>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57716B1-4715-4D17-914E-E26112E0343E}" type="datetime1">
              <a:rPr lang="uk-UA" smtClean="0">
                <a:uFillTx/>
              </a:rPr>
              <a:pPr/>
              <a:t>15.05.2014</a:t>
            </a:fld>
            <a:endParaRPr lang="uk-UA">
              <a:uFillTx/>
            </a:endParaRPr>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uk-UA">
              <a:uFillTx/>
            </a:endParaRPr>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BFA6635-2B62-4EC2-9238-675522EA0538}" type="slidenum">
              <a:rPr lang="uk-UA" smtClean="0">
                <a:uFillTx/>
              </a:rPr>
              <a:pPr/>
              <a:t>‹#›</a:t>
            </a:fld>
            <a:endParaRPr lang="uk-UA">
              <a:uFillTx/>
            </a:endParaRPr>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55776" y="980728"/>
            <a:ext cx="6172200" cy="3528392"/>
          </a:xfrm>
        </p:spPr>
        <p:txBody>
          <a:bodyPr>
            <a:normAutofit/>
          </a:bodyPr>
          <a:lstStyle/>
          <a:p>
            <a:r>
              <a:rPr lang="uk-UA" sz="3600" dirty="0" smtClean="0"/>
              <a:t>Концептуальні засади </a:t>
            </a:r>
            <a:r>
              <a:rPr lang="uk-UA" sz="3600" dirty="0"/>
              <a:t>реформування податкового законодавства</a:t>
            </a:r>
            <a:r>
              <a:rPr lang="ru-RU" sz="3200" i="1" dirty="0">
                <a:ln>
                  <a:solidFill>
                    <a:schemeClr val="accent2">
                      <a:lumMod val="50000"/>
                    </a:schemeClr>
                  </a:solidFill>
                </a:ln>
                <a:solidFill>
                  <a:srgbClr val="764408"/>
                </a:solidFill>
                <a:uFillTx/>
                <a:latin typeface="Times New Roman"/>
                <a:ea typeface="Times New Roman"/>
              </a:rPr>
              <a:t/>
            </a:r>
            <a:br>
              <a:rPr lang="ru-RU" sz="3200" i="1" dirty="0">
                <a:ln>
                  <a:solidFill>
                    <a:schemeClr val="accent2">
                      <a:lumMod val="50000"/>
                    </a:schemeClr>
                  </a:solidFill>
                </a:ln>
                <a:solidFill>
                  <a:srgbClr val="764408"/>
                </a:solidFill>
                <a:uFillTx/>
                <a:latin typeface="Times New Roman"/>
                <a:ea typeface="Times New Roman"/>
              </a:rPr>
            </a:br>
            <a:endParaRPr lang="uk-UA" i="1" dirty="0">
              <a:uFillTx/>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p:cNvSpPr>
          <p:nvPr/>
        </p:nvSpPr>
        <p:spPr>
          <a:xfrm>
            <a:off x="1248148" y="404664"/>
            <a:ext cx="6912768" cy="461665"/>
          </a:xfrm>
          <a:prstGeom prst="rect">
            <a:avLst/>
          </a:prstGeom>
          <a:noFill/>
        </p:spPr>
        <p:txBody>
          <a:bodyPr wrap="square" rtlCol="0">
            <a:spAutoFit/>
          </a:bodyPr>
          <a:lstStyle/>
          <a:p>
            <a:pPr algn="ctr">
              <a:defRPr>
                <a:uFillTx/>
              </a:defRPr>
            </a:pPr>
            <a:r>
              <a:rPr lang="uk-UA" sz="2400" b="1" dirty="0">
                <a:solidFill>
                  <a:schemeClr val="accent1">
                    <a:lumMod val="75000"/>
                  </a:schemeClr>
                </a:solidFill>
                <a:uFillTx/>
                <a:latin typeface="Times New Roman" pitchFamily="18" charset="0"/>
                <a:cs typeface="Times New Roman" pitchFamily="18" charset="0"/>
              </a:rPr>
              <a:t>Шляхи досягнення поставлених цілей</a:t>
            </a:r>
            <a:endParaRPr lang="ru-RU" sz="2400" dirty="0">
              <a:solidFill>
                <a:schemeClr val="accent1">
                  <a:lumMod val="75000"/>
                </a:schemeClr>
              </a:solidFill>
              <a:uFillTx/>
              <a:latin typeface="Times New Roman" pitchFamily="18" charset="0"/>
              <a:cs typeface="Times New Roman" pitchFamily="18" charset="0"/>
            </a:endParaRPr>
          </a:p>
        </p:txBody>
      </p:sp>
      <p:sp>
        <p:nvSpPr>
          <p:cNvPr id="7" name="Прямоугольник 6"/>
          <p:cNvSpPr>
            <a:spLocks/>
          </p:cNvSpPr>
          <p:nvPr/>
        </p:nvSpPr>
        <p:spPr>
          <a:xfrm>
            <a:off x="804999" y="1531412"/>
            <a:ext cx="7405340" cy="3139321"/>
          </a:xfrm>
          <a:prstGeom prst="rect">
            <a:avLst/>
          </a:prstGeom>
        </p:spPr>
        <p:txBody>
          <a:bodyPr wrap="square">
            <a:spAutoFit/>
          </a:bodyPr>
          <a:lstStyle/>
          <a:p>
            <a:pPr marL="360363" indent="-360363" algn="just">
              <a:defRPr>
                <a:uFillTx/>
              </a:defRPr>
            </a:pPr>
            <a:r>
              <a:rPr lang="uk-UA" b="1" dirty="0">
                <a:uFillTx/>
                <a:latin typeface="Times New Roman" pitchFamily="18" charset="0"/>
                <a:cs typeface="Times New Roman" pitchFamily="18" charset="0"/>
              </a:rPr>
              <a:t>5</a:t>
            </a:r>
            <a:r>
              <a:rPr lang="ru-RU" b="1" dirty="0" smtClean="0">
                <a:uFillTx/>
                <a:latin typeface="Times New Roman" pitchFamily="18" charset="0"/>
                <a:cs typeface="Times New Roman" pitchFamily="18" charset="0"/>
              </a:rPr>
              <a:t>. </a:t>
            </a:r>
            <a:r>
              <a:rPr lang="uk-UA" b="1" dirty="0" smtClean="0">
                <a:uFillTx/>
                <a:latin typeface="Times New Roman" pitchFamily="18" charset="0"/>
                <a:cs typeface="Times New Roman" pitchFamily="18" charset="0"/>
              </a:rPr>
              <a:t>Уніфікувати </a:t>
            </a:r>
            <a:r>
              <a:rPr lang="uk-UA" b="1" dirty="0">
                <a:uFillTx/>
                <a:latin typeface="Times New Roman" pitchFamily="18" charset="0"/>
                <a:cs typeface="Times New Roman" pitchFamily="18" charset="0"/>
              </a:rPr>
              <a:t>підходи до визначення об’єкта оподаткування податком на прибуток підприємств та фінансового результату за бухгалтерською (фінансовою) звітністю</a:t>
            </a:r>
            <a:r>
              <a:rPr lang="uk-UA" dirty="0">
                <a:uFillTx/>
                <a:latin typeface="Times New Roman" pitchFamily="18" charset="0"/>
                <a:cs typeface="Times New Roman" pitchFamily="18" charset="0"/>
              </a:rPr>
              <a:t> – в</a:t>
            </a:r>
            <a:r>
              <a:rPr lang="uk-UA" dirty="0">
                <a:solidFill>
                  <a:srgbClr val="000000"/>
                </a:solidFill>
                <a:uFillTx/>
                <a:latin typeface="Times New Roman" pitchFamily="18" charset="0"/>
                <a:cs typeface="Times New Roman" pitchFamily="18" charset="0"/>
              </a:rPr>
              <a:t>изначення об'єкта оподаткування податком на прибуток шляхом корегування прибутку за фінансовою звітністю на постійні та тимчасові податкові різниці по доходах і витратах та постійні податкові різниці, що виникають за окремими </a:t>
            </a:r>
            <a:r>
              <a:rPr lang="uk-UA" dirty="0" smtClean="0">
                <a:solidFill>
                  <a:srgbClr val="000000"/>
                </a:solidFill>
                <a:uFillTx/>
                <a:latin typeface="Times New Roman" pitchFamily="18" charset="0"/>
                <a:cs typeface="Times New Roman" pitchFamily="18" charset="0"/>
              </a:rPr>
              <a:t>операціями.</a:t>
            </a:r>
          </a:p>
          <a:p>
            <a:pPr marL="360363" indent="-360363" algn="just">
              <a:defRPr>
                <a:uFillTx/>
              </a:defRPr>
            </a:pPr>
            <a:endParaRPr lang="uk-UA" dirty="0" smtClean="0">
              <a:solidFill>
                <a:srgbClr val="000000"/>
              </a:solidFill>
              <a:uFillTx/>
              <a:latin typeface="Times New Roman" pitchFamily="18" charset="0"/>
              <a:cs typeface="Times New Roman" pitchFamily="18" charset="0"/>
            </a:endParaRPr>
          </a:p>
          <a:p>
            <a:pPr marL="266700" indent="-266700" algn="just">
              <a:defRPr>
                <a:uFillTx/>
              </a:defRPr>
            </a:pPr>
            <a:r>
              <a:rPr lang="uk-UA" b="1" dirty="0" smtClean="0">
                <a:latin typeface="Times New Roman" pitchFamily="18" charset="0"/>
                <a:cs typeface="Times New Roman" pitchFamily="18" charset="0"/>
              </a:rPr>
              <a:t>6. 	  Удосконалити систему </a:t>
            </a:r>
            <a:r>
              <a:rPr lang="uk-UA" b="1" dirty="0" smtClean="0">
                <a:latin typeface="Times New Roman" panose="02020603050405020304" pitchFamily="18" charset="0"/>
                <a:ea typeface="Calibri" panose="020F0502020204030204" pitchFamily="34" charset="0"/>
                <a:cs typeface="Times New Roman" panose="02020603050405020304" pitchFamily="18" charset="0"/>
              </a:rPr>
              <a:t>трансфертного ціноутворення </a:t>
            </a:r>
            <a:r>
              <a:rPr lang="uk-UA" dirty="0" smtClean="0">
                <a:latin typeface="Times New Roman" panose="02020603050405020304" pitchFamily="18" charset="0"/>
                <a:ea typeface="Calibri" panose="020F0502020204030204" pitchFamily="34" charset="0"/>
                <a:cs typeface="Times New Roman" panose="02020603050405020304" pitchFamily="18" charset="0"/>
              </a:rPr>
              <a:t>в частині відповідальності платників податку, рівня штрафних санкцій, періоду та форм звітності тощо.</a:t>
            </a:r>
            <a:endParaRPr lang="uk-UA" dirty="0" smtClean="0">
              <a:solidFill>
                <a:srgbClr val="000000"/>
              </a:solidFill>
              <a:uFillTx/>
              <a:latin typeface="Times New Roman" pitchFamily="18" charset="0"/>
              <a:cs typeface="Times New Roman" pitchFamily="18" charset="0"/>
            </a:endParaRPr>
          </a:p>
        </p:txBody>
      </p:sp>
      <p:sp>
        <p:nvSpPr>
          <p:cNvPr id="5" name="Номер слайда 4"/>
          <p:cNvSpPr>
            <a:spLocks noGrp="1"/>
          </p:cNvSpPr>
          <p:nvPr>
            <p:ph type="sldNum" sz="quarter" idx="12"/>
          </p:nvPr>
        </p:nvSpPr>
        <p:spPr/>
        <p:txBody>
          <a:bodyPr/>
          <a:lstStyle/>
          <a:p>
            <a:fld id="{8BFA6635-2B62-4EC2-9238-675522EA0538}" type="slidenum">
              <a:rPr lang="uk-UA" smtClean="0">
                <a:uFillTx/>
              </a:rPr>
              <a:pPr/>
              <a:t>10</a:t>
            </a:fld>
            <a:endParaRPr lang="uk-UA">
              <a:uFillTx/>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p:cNvSpPr>
          <p:nvPr/>
        </p:nvSpPr>
        <p:spPr>
          <a:xfrm>
            <a:off x="1248148" y="404664"/>
            <a:ext cx="6912768" cy="461665"/>
          </a:xfrm>
          <a:prstGeom prst="rect">
            <a:avLst/>
          </a:prstGeom>
          <a:noFill/>
        </p:spPr>
        <p:txBody>
          <a:bodyPr wrap="square" rtlCol="0">
            <a:spAutoFit/>
          </a:bodyPr>
          <a:lstStyle/>
          <a:p>
            <a:pPr algn="ctr">
              <a:defRPr>
                <a:uFillTx/>
              </a:defRPr>
            </a:pPr>
            <a:r>
              <a:rPr lang="uk-UA" sz="2400" b="1" dirty="0">
                <a:solidFill>
                  <a:schemeClr val="accent1">
                    <a:lumMod val="75000"/>
                  </a:schemeClr>
                </a:solidFill>
                <a:uFillTx/>
                <a:latin typeface="Times New Roman" pitchFamily="18" charset="0"/>
                <a:cs typeface="Times New Roman" pitchFamily="18" charset="0"/>
              </a:rPr>
              <a:t>Шляхи досягнення поставлених цілей</a:t>
            </a:r>
            <a:endParaRPr lang="ru-RU" sz="2400" dirty="0">
              <a:solidFill>
                <a:schemeClr val="accent1">
                  <a:lumMod val="75000"/>
                </a:schemeClr>
              </a:solidFill>
              <a:uFillTx/>
              <a:latin typeface="Times New Roman" pitchFamily="18" charset="0"/>
              <a:cs typeface="Times New Roman" pitchFamily="18" charset="0"/>
            </a:endParaRPr>
          </a:p>
        </p:txBody>
      </p:sp>
      <p:sp>
        <p:nvSpPr>
          <p:cNvPr id="8" name="Прямоугольник 7"/>
          <p:cNvSpPr>
            <a:spLocks/>
          </p:cNvSpPr>
          <p:nvPr/>
        </p:nvSpPr>
        <p:spPr>
          <a:xfrm>
            <a:off x="836752" y="1268760"/>
            <a:ext cx="7405340" cy="3924151"/>
          </a:xfrm>
          <a:prstGeom prst="rect">
            <a:avLst/>
          </a:prstGeom>
        </p:spPr>
        <p:txBody>
          <a:bodyPr wrap="square">
            <a:spAutoFit/>
          </a:bodyPr>
          <a:lstStyle/>
          <a:p>
            <a:pPr marL="534988" indent="-534988" algn="just">
              <a:defRPr>
                <a:uFillTx/>
              </a:defRPr>
            </a:pPr>
            <a:r>
              <a:rPr lang="uk-UA" dirty="0">
                <a:uFillTx/>
                <a:latin typeface="Times New Roman" pitchFamily="18" charset="0"/>
                <a:cs typeface="Times New Roman" pitchFamily="18" charset="0"/>
              </a:rPr>
              <a:t> </a:t>
            </a:r>
            <a:r>
              <a:rPr lang="uk-UA" b="1" dirty="0">
                <a:latin typeface="Times New Roman" pitchFamily="18" charset="0"/>
                <a:cs typeface="Times New Roman" pitchFamily="18" charset="0"/>
              </a:rPr>
              <a:t>7</a:t>
            </a:r>
            <a:r>
              <a:rPr lang="uk-UA" b="1" dirty="0" smtClean="0">
                <a:uFillTx/>
                <a:latin typeface="Times New Roman" pitchFamily="18" charset="0"/>
                <a:cs typeface="Times New Roman" pitchFamily="18" charset="0"/>
              </a:rPr>
              <a:t>.  </a:t>
            </a:r>
            <a:r>
              <a:rPr lang="uk-UA" b="1" dirty="0">
                <a:uFillTx/>
                <a:latin typeface="Times New Roman" pitchFamily="18" charset="0"/>
                <a:cs typeface="Times New Roman" pitchFamily="18" charset="0"/>
              </a:rPr>
              <a:t>Оптимізувати систему податкових пільг </a:t>
            </a:r>
            <a:r>
              <a:rPr lang="uk-UA" dirty="0" smtClean="0">
                <a:uFillTx/>
                <a:latin typeface="Times New Roman" pitchFamily="18" charset="0"/>
                <a:cs typeface="Times New Roman" pitchFamily="18" charset="0"/>
              </a:rPr>
              <a:t>шляхом:</a:t>
            </a:r>
          </a:p>
          <a:p>
            <a:pPr marL="266700" indent="-266700" algn="just">
              <a:buFont typeface="Arial" pitchFamily="34" charset="0"/>
              <a:buChar char="•"/>
              <a:defRPr>
                <a:uFillTx/>
              </a:defRPr>
            </a:pPr>
            <a:r>
              <a:rPr lang="uk-UA" dirty="0" smtClean="0">
                <a:uFillTx/>
                <a:latin typeface="Times New Roman" pitchFamily="18" charset="0"/>
                <a:cs typeface="Times New Roman" pitchFamily="18" charset="0"/>
              </a:rPr>
              <a:t> </a:t>
            </a:r>
            <a:r>
              <a:rPr lang="uk-UA" dirty="0">
                <a:uFillTx/>
                <a:latin typeface="Times New Roman" pitchFamily="18" charset="0"/>
                <a:cs typeface="Times New Roman" pitchFamily="18" charset="0"/>
              </a:rPr>
              <a:t>скасування галузевих податкових пільг і запровадження інвестиційної податкової знижки та податкову знижку на Науково-дослідні та дослідно-конструкторські </a:t>
            </a:r>
            <a:r>
              <a:rPr lang="uk-UA" dirty="0" smtClean="0">
                <a:uFillTx/>
                <a:latin typeface="Times New Roman" pitchFamily="18" charset="0"/>
                <a:cs typeface="Times New Roman" pitchFamily="18" charset="0"/>
              </a:rPr>
              <a:t>роботи (НДДКР), </a:t>
            </a:r>
            <a:r>
              <a:rPr lang="uk-UA" dirty="0">
                <a:uFillTx/>
                <a:latin typeface="Times New Roman" pitchFamily="18" charset="0"/>
                <a:cs typeface="Times New Roman" pitchFamily="18" charset="0"/>
              </a:rPr>
              <a:t>що </a:t>
            </a:r>
            <a:r>
              <a:rPr lang="uk-UA" dirty="0" smtClean="0">
                <a:uFillTx/>
                <a:latin typeface="Times New Roman" pitchFamily="18" charset="0"/>
                <a:cs typeface="Times New Roman" pitchFamily="18" charset="0"/>
              </a:rPr>
              <a:t>рекомендуються до застосування Комісією</a:t>
            </a:r>
            <a:r>
              <a:rPr lang="ru-RU" dirty="0" smtClean="0">
                <a:uFillTx/>
                <a:latin typeface="Times New Roman" pitchFamily="18" charset="0"/>
                <a:cs typeface="Times New Roman" pitchFamily="18" charset="0"/>
              </a:rPr>
              <a:t> ЄС;</a:t>
            </a:r>
          </a:p>
          <a:p>
            <a:pPr marL="285750" indent="-285750" algn="just">
              <a:spcBef>
                <a:spcPts val="600"/>
              </a:spcBef>
              <a:buFont typeface="Arial" panose="020B0604020202020204" pitchFamily="34" charset="0"/>
              <a:buChar char="•"/>
              <a:defRPr>
                <a:uFillTx/>
              </a:defRPr>
            </a:pPr>
            <a:r>
              <a:rPr lang="uk-UA" dirty="0" smtClean="0">
                <a:latin typeface="Times New Roman" pitchFamily="18" charset="0"/>
                <a:cs typeface="Times New Roman" pitchFamily="18" charset="0"/>
              </a:rPr>
              <a:t>законодавче </a:t>
            </a:r>
            <a:r>
              <a:rPr lang="uk-UA" dirty="0">
                <a:latin typeface="Times New Roman" pitchFamily="18" charset="0"/>
                <a:cs typeface="Times New Roman" pitchFamily="18" charset="0"/>
              </a:rPr>
              <a:t>визначення конкретних умов надання й використання податкових пільг;</a:t>
            </a:r>
          </a:p>
          <a:p>
            <a:pPr marL="285750" lvl="0" indent="-285750" algn="just">
              <a:spcBef>
                <a:spcPts val="600"/>
              </a:spcBef>
              <a:buFont typeface="Arial" panose="020B0604020202020204" pitchFamily="34" charset="0"/>
              <a:buChar char="•"/>
              <a:defRPr>
                <a:uFillTx/>
              </a:defRPr>
            </a:pPr>
            <a:r>
              <a:rPr lang="uk-UA" dirty="0">
                <a:latin typeface="Times New Roman" pitchFamily="18" charset="0"/>
                <a:cs typeface="Times New Roman" pitchFamily="18" charset="0"/>
              </a:rPr>
              <a:t>введення податкових </a:t>
            </a:r>
            <a:r>
              <a:rPr lang="uk-UA" dirty="0" smtClean="0">
                <a:latin typeface="Times New Roman" pitchFamily="18" charset="0"/>
                <a:cs typeface="Times New Roman" pitchFamily="18" charset="0"/>
              </a:rPr>
              <a:t>пільг за </a:t>
            </a:r>
            <a:r>
              <a:rPr lang="uk-UA" dirty="0">
                <a:latin typeface="Times New Roman" pitchFamily="18" charset="0"/>
                <a:cs typeface="Times New Roman" pitchFamily="18" charset="0"/>
              </a:rPr>
              <a:t>усіма податками у структуру казначейського звіту про видатки бюджетів та забезпечення вільного доступу до методики визначення втрат бюджету від надання податкових пільг;</a:t>
            </a:r>
          </a:p>
          <a:p>
            <a:pPr marL="285750" indent="-285750" algn="just">
              <a:spcBef>
                <a:spcPts val="600"/>
              </a:spcBef>
              <a:buFont typeface="Arial" panose="020B0604020202020204" pitchFamily="34" charset="0"/>
              <a:buChar char="•"/>
              <a:defRPr>
                <a:uFillTx/>
              </a:defRPr>
            </a:pPr>
            <a:r>
              <a:rPr lang="uk-UA" dirty="0">
                <a:latin typeface="Times New Roman" pitchFamily="18" charset="0"/>
                <a:cs typeface="Times New Roman" pitchFamily="18" charset="0"/>
              </a:rPr>
              <a:t>здійснення моніторингу та контролю за ефективністю використання податкових </a:t>
            </a:r>
            <a:r>
              <a:rPr lang="uk-UA" dirty="0" smtClean="0">
                <a:latin typeface="Times New Roman" pitchFamily="18" charset="0"/>
                <a:cs typeface="Times New Roman" pitchFamily="18" charset="0"/>
              </a:rPr>
              <a:t>пільг</a:t>
            </a:r>
            <a:r>
              <a:rPr lang="uk-UA" dirty="0">
                <a:latin typeface="Times New Roman" pitchFamily="18" charset="0"/>
                <a:cs typeface="Times New Roman" pitchFamily="18" charset="0"/>
              </a:rPr>
              <a:t>.</a:t>
            </a:r>
            <a:endParaRPr lang="ru-RU" dirty="0">
              <a:uFillTx/>
              <a:latin typeface="Times New Roman" pitchFamily="18" charset="0"/>
              <a:cs typeface="Times New Roman" pitchFamily="18" charset="0"/>
            </a:endParaRPr>
          </a:p>
        </p:txBody>
      </p:sp>
      <p:sp>
        <p:nvSpPr>
          <p:cNvPr id="5" name="Номер слайда 4"/>
          <p:cNvSpPr>
            <a:spLocks noGrp="1"/>
          </p:cNvSpPr>
          <p:nvPr>
            <p:ph type="sldNum" sz="quarter" idx="12"/>
          </p:nvPr>
        </p:nvSpPr>
        <p:spPr/>
        <p:txBody>
          <a:bodyPr/>
          <a:lstStyle/>
          <a:p>
            <a:fld id="{8BFA6635-2B62-4EC2-9238-675522EA0538}" type="slidenum">
              <a:rPr lang="uk-UA" smtClean="0">
                <a:uFillTx/>
              </a:rPr>
              <a:pPr/>
              <a:t>11</a:t>
            </a:fld>
            <a:endParaRPr lang="uk-UA">
              <a:uFillTx/>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p:cNvSpPr>
          <p:nvPr/>
        </p:nvSpPr>
        <p:spPr>
          <a:xfrm>
            <a:off x="1248148" y="404664"/>
            <a:ext cx="6912768" cy="461665"/>
          </a:xfrm>
          <a:prstGeom prst="rect">
            <a:avLst/>
          </a:prstGeom>
          <a:noFill/>
        </p:spPr>
        <p:txBody>
          <a:bodyPr wrap="square" rtlCol="0">
            <a:spAutoFit/>
          </a:bodyPr>
          <a:lstStyle/>
          <a:p>
            <a:pPr algn="ctr">
              <a:defRPr>
                <a:uFillTx/>
              </a:defRPr>
            </a:pPr>
            <a:r>
              <a:rPr lang="uk-UA" sz="2400" b="1" dirty="0">
                <a:solidFill>
                  <a:schemeClr val="accent1">
                    <a:lumMod val="75000"/>
                  </a:schemeClr>
                </a:solidFill>
                <a:uFillTx/>
                <a:latin typeface="Times New Roman" pitchFamily="18" charset="0"/>
                <a:cs typeface="Times New Roman" pitchFamily="18" charset="0"/>
              </a:rPr>
              <a:t>Шляхи досягнення поставлених цілей</a:t>
            </a:r>
            <a:endParaRPr lang="ru-RU" sz="2400" dirty="0">
              <a:solidFill>
                <a:schemeClr val="accent1">
                  <a:lumMod val="75000"/>
                </a:schemeClr>
              </a:solidFill>
              <a:uFillTx/>
              <a:latin typeface="Times New Roman" pitchFamily="18" charset="0"/>
              <a:cs typeface="Times New Roman" pitchFamily="18" charset="0"/>
            </a:endParaRPr>
          </a:p>
        </p:txBody>
      </p:sp>
      <p:sp>
        <p:nvSpPr>
          <p:cNvPr id="7" name="Прямоугольник 6"/>
          <p:cNvSpPr>
            <a:spLocks/>
          </p:cNvSpPr>
          <p:nvPr/>
        </p:nvSpPr>
        <p:spPr>
          <a:xfrm>
            <a:off x="899592" y="1729834"/>
            <a:ext cx="7405340" cy="4355038"/>
          </a:xfrm>
          <a:prstGeom prst="rect">
            <a:avLst/>
          </a:prstGeom>
        </p:spPr>
        <p:txBody>
          <a:bodyPr wrap="square">
            <a:spAutoFit/>
          </a:bodyPr>
          <a:lstStyle/>
          <a:p>
            <a:pPr marL="534988" indent="-534988" algn="just">
              <a:defRPr>
                <a:uFillTx/>
              </a:defRPr>
            </a:pPr>
            <a:r>
              <a:rPr lang="ru-RU" b="1" dirty="0">
                <a:uFillTx/>
                <a:latin typeface="Times New Roman" pitchFamily="18" charset="0"/>
                <a:cs typeface="Times New Roman" pitchFamily="18" charset="0"/>
              </a:rPr>
              <a:t> </a:t>
            </a:r>
            <a:r>
              <a:rPr lang="uk-UA" b="1" dirty="0">
                <a:uFillTx/>
                <a:latin typeface="Times New Roman" pitchFamily="18" charset="0"/>
                <a:cs typeface="Times New Roman" pitchFamily="18" charset="0"/>
              </a:rPr>
              <a:t>8</a:t>
            </a:r>
            <a:r>
              <a:rPr lang="ru-RU" b="1" dirty="0" smtClean="0">
                <a:uFillTx/>
                <a:latin typeface="Times New Roman" pitchFamily="18" charset="0"/>
                <a:cs typeface="Times New Roman" pitchFamily="18" charset="0"/>
              </a:rPr>
              <a:t>.	</a:t>
            </a:r>
            <a:r>
              <a:rPr lang="uk-UA" b="1" dirty="0" smtClean="0">
                <a:uFillTx/>
                <a:latin typeface="Times New Roman" pitchFamily="18" charset="0"/>
                <a:cs typeface="Times New Roman" pitchFamily="18" charset="0"/>
              </a:rPr>
              <a:t>Підвищити соціальну</a:t>
            </a:r>
            <a:r>
              <a:rPr lang="ru-RU" b="1" dirty="0" smtClean="0">
                <a:uFillTx/>
                <a:latin typeface="Times New Roman" pitchFamily="18" charset="0"/>
                <a:cs typeface="Times New Roman" pitchFamily="18" charset="0"/>
              </a:rPr>
              <a:t> </a:t>
            </a:r>
            <a:r>
              <a:rPr lang="uk-UA" b="1" dirty="0" smtClean="0">
                <a:uFillTx/>
                <a:latin typeface="Times New Roman" pitchFamily="18" charset="0"/>
                <a:cs typeface="Times New Roman" pitchFamily="18" charset="0"/>
              </a:rPr>
              <a:t>справедливість</a:t>
            </a:r>
            <a:r>
              <a:rPr lang="ru-RU" dirty="0" smtClean="0">
                <a:uFillTx/>
                <a:latin typeface="Times New Roman" pitchFamily="18" charset="0"/>
                <a:cs typeface="Times New Roman" pitchFamily="18" charset="0"/>
              </a:rPr>
              <a:t> шляхом </a:t>
            </a:r>
            <a:r>
              <a:rPr lang="uk-UA" dirty="0" smtClean="0">
                <a:uFillTx/>
                <a:latin typeface="Times New Roman" pitchFamily="18" charset="0"/>
                <a:cs typeface="Times New Roman" pitchFamily="18" charset="0"/>
              </a:rPr>
              <a:t>запровадження </a:t>
            </a:r>
            <a:r>
              <a:rPr lang="uk-UA" dirty="0">
                <a:uFillTx/>
                <a:latin typeface="Times New Roman" pitchFamily="18" charset="0"/>
                <a:cs typeface="Times New Roman" pitchFamily="18" charset="0"/>
              </a:rPr>
              <a:t>єдиної прогресивної шкали оподаткування доходів фізичних осіб за сукупністю усіх видів доходів, з урахуванням особливостей формування пасивних доходів.</a:t>
            </a:r>
            <a:r>
              <a:rPr lang="ru-RU" dirty="0" smtClean="0">
                <a:uFillTx/>
                <a:latin typeface="Times New Roman" pitchFamily="18" charset="0"/>
                <a:cs typeface="Times New Roman" pitchFamily="18" charset="0"/>
              </a:rPr>
              <a:t> </a:t>
            </a:r>
          </a:p>
          <a:p>
            <a:pPr marL="449263" indent="-449263" algn="just">
              <a:spcBef>
                <a:spcPts val="600"/>
              </a:spcBef>
              <a:defRPr>
                <a:uFillTx/>
              </a:defRPr>
            </a:pPr>
            <a:r>
              <a:rPr lang="uk-UA" b="1" dirty="0">
                <a:solidFill>
                  <a:srgbClr val="000000"/>
                </a:solidFill>
                <a:latin typeface="Times New Roman" pitchFamily="18" charset="0"/>
                <a:cs typeface="Times New Roman" pitchFamily="18" charset="0"/>
              </a:rPr>
              <a:t>9. </a:t>
            </a:r>
            <a:r>
              <a:rPr lang="uk-UA" b="1" dirty="0" smtClean="0">
                <a:solidFill>
                  <a:srgbClr val="000000"/>
                </a:solidFill>
                <a:latin typeface="Times New Roman" pitchFamily="18" charset="0"/>
                <a:cs typeface="Times New Roman" pitchFamily="18" charset="0"/>
              </a:rPr>
              <a:t>    Забезпечити </a:t>
            </a:r>
            <a:r>
              <a:rPr lang="uk-UA" b="1" dirty="0">
                <a:solidFill>
                  <a:srgbClr val="000000"/>
                </a:solidFill>
                <a:latin typeface="Times New Roman" pitchFamily="18" charset="0"/>
                <a:cs typeface="Times New Roman" pitchFamily="18" charset="0"/>
              </a:rPr>
              <a:t>детінізацію доходів фізичних осіб шляхом:</a:t>
            </a:r>
          </a:p>
          <a:p>
            <a:pPr marL="449263" indent="-449263" algn="just">
              <a:spcBef>
                <a:spcPts val="600"/>
              </a:spcBef>
              <a:buFont typeface="Arial" panose="020B0604020202020204" pitchFamily="34" charset="0"/>
              <a:buChar char="•"/>
              <a:defRPr>
                <a:uFillTx/>
              </a:defRPr>
            </a:pPr>
            <a:r>
              <a:rPr lang="uk-UA" dirty="0">
                <a:latin typeface="Times New Roman" pitchFamily="18" charset="0"/>
                <a:cs typeface="Times New Roman" pitchFamily="18" charset="0"/>
              </a:rPr>
              <a:t>надання можливості громадянам легалізувати своє майно та активи (як передумова впровадження жорстких методів контролю податкових зобов'язань) через інструменти податкової амністії та /або </a:t>
            </a:r>
            <a:r>
              <a:rPr lang="uk-UA" b="1" dirty="0">
                <a:latin typeface="Times New Roman" pitchFamily="18" charset="0"/>
                <a:cs typeface="Times New Roman" pitchFamily="18" charset="0"/>
              </a:rPr>
              <a:t> </a:t>
            </a:r>
            <a:r>
              <a:rPr lang="uk-UA" dirty="0">
                <a:latin typeface="Times New Roman" pitchFamily="18" charset="0"/>
                <a:cs typeface="Times New Roman" pitchFamily="18" charset="0"/>
              </a:rPr>
              <a:t>легалізації</a:t>
            </a:r>
          </a:p>
          <a:p>
            <a:pPr marL="449263" indent="-449263" algn="just">
              <a:spcBef>
                <a:spcPts val="600"/>
              </a:spcBef>
              <a:buFont typeface="Arial" panose="020B0604020202020204" pitchFamily="34" charset="0"/>
              <a:buChar char="•"/>
              <a:defRPr>
                <a:uFillTx/>
              </a:defRPr>
            </a:pPr>
            <a:r>
              <a:rPr lang="uk-UA" dirty="0">
                <a:latin typeface="Times New Roman" pitchFamily="18" charset="0"/>
                <a:cs typeface="Times New Roman" pitchFamily="18" charset="0"/>
              </a:rPr>
              <a:t>запровадження «нульової» декларації станом на певну дату;</a:t>
            </a:r>
          </a:p>
          <a:p>
            <a:pPr marL="449263" indent="-449263" algn="just">
              <a:spcBef>
                <a:spcPts val="600"/>
              </a:spcBef>
              <a:buFont typeface="Arial" panose="020B0604020202020204" pitchFamily="34" charset="0"/>
              <a:buChar char="•"/>
              <a:defRPr>
                <a:uFillTx/>
              </a:defRPr>
            </a:pPr>
            <a:r>
              <a:rPr lang="uk-UA" dirty="0">
                <a:latin typeface="Times New Roman" pitchFamily="18" charset="0"/>
                <a:cs typeface="Times New Roman" pitchFamily="18" charset="0"/>
              </a:rPr>
              <a:t>впровадження щорічного обов'язкового декларування активів і пасивів;</a:t>
            </a:r>
          </a:p>
          <a:p>
            <a:pPr marL="449263" indent="-449263" algn="just">
              <a:spcBef>
                <a:spcPts val="600"/>
              </a:spcBef>
              <a:buFont typeface="Arial" panose="020B0604020202020204" pitchFamily="34" charset="0"/>
              <a:buChar char="•"/>
              <a:defRPr>
                <a:uFillTx/>
              </a:defRPr>
            </a:pPr>
            <a:r>
              <a:rPr lang="uk-UA" dirty="0">
                <a:latin typeface="Times New Roman" pitchFamily="18" charset="0"/>
                <a:cs typeface="Times New Roman" pitchFamily="18" charset="0"/>
              </a:rPr>
              <a:t>запровадження непрямих методів контролю податкових зобов'язань.</a:t>
            </a:r>
            <a:endParaRPr lang="ru-RU" dirty="0">
              <a:solidFill>
                <a:srgbClr val="000000"/>
              </a:solidFill>
              <a:latin typeface="Times New Roman" pitchFamily="18" charset="0"/>
              <a:cs typeface="Times New Roman" pitchFamily="18" charset="0"/>
            </a:endParaRPr>
          </a:p>
          <a:p>
            <a:pPr marL="534988" indent="-534988" algn="just">
              <a:defRPr>
                <a:uFillTx/>
              </a:defRPr>
            </a:pPr>
            <a:endParaRPr lang="ru-RU" dirty="0">
              <a:uFillTx/>
              <a:latin typeface="Times New Roman" pitchFamily="18" charset="0"/>
              <a:cs typeface="Times New Roman" pitchFamily="18" charset="0"/>
            </a:endParaRPr>
          </a:p>
        </p:txBody>
      </p:sp>
      <p:sp>
        <p:nvSpPr>
          <p:cNvPr id="5" name="Номер слайда 4"/>
          <p:cNvSpPr>
            <a:spLocks noGrp="1"/>
          </p:cNvSpPr>
          <p:nvPr>
            <p:ph type="sldNum" sz="quarter" idx="12"/>
          </p:nvPr>
        </p:nvSpPr>
        <p:spPr/>
        <p:txBody>
          <a:bodyPr/>
          <a:lstStyle/>
          <a:p>
            <a:fld id="{8BFA6635-2B62-4EC2-9238-675522EA0538}" type="slidenum">
              <a:rPr lang="uk-UA" smtClean="0">
                <a:uFillTx/>
              </a:rPr>
              <a:pPr/>
              <a:t>12</a:t>
            </a:fld>
            <a:endParaRPr lang="uk-UA">
              <a:uFillTx/>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p:cNvSpPr>
          <p:nvPr/>
        </p:nvSpPr>
        <p:spPr>
          <a:xfrm>
            <a:off x="1248148" y="404664"/>
            <a:ext cx="6912768" cy="461665"/>
          </a:xfrm>
          <a:prstGeom prst="rect">
            <a:avLst/>
          </a:prstGeom>
          <a:noFill/>
        </p:spPr>
        <p:txBody>
          <a:bodyPr wrap="square" rtlCol="0">
            <a:spAutoFit/>
          </a:bodyPr>
          <a:lstStyle/>
          <a:p>
            <a:pPr algn="ctr">
              <a:defRPr>
                <a:uFillTx/>
              </a:defRPr>
            </a:pPr>
            <a:r>
              <a:rPr lang="uk-UA" sz="2400" b="1" dirty="0">
                <a:solidFill>
                  <a:schemeClr val="accent1">
                    <a:lumMod val="75000"/>
                  </a:schemeClr>
                </a:solidFill>
                <a:uFillTx/>
                <a:latin typeface="Times New Roman" pitchFamily="18" charset="0"/>
                <a:cs typeface="Times New Roman" pitchFamily="18" charset="0"/>
              </a:rPr>
              <a:t>Шляхи досягнення поставлених цілей</a:t>
            </a:r>
            <a:endParaRPr lang="ru-RU" sz="2400" dirty="0">
              <a:solidFill>
                <a:schemeClr val="accent1">
                  <a:lumMod val="75000"/>
                </a:schemeClr>
              </a:solidFill>
              <a:uFillTx/>
              <a:latin typeface="Times New Roman" pitchFamily="18" charset="0"/>
              <a:cs typeface="Times New Roman" pitchFamily="18" charset="0"/>
            </a:endParaRPr>
          </a:p>
        </p:txBody>
      </p:sp>
      <p:sp>
        <p:nvSpPr>
          <p:cNvPr id="7" name="Прямоугольник 6"/>
          <p:cNvSpPr>
            <a:spLocks/>
          </p:cNvSpPr>
          <p:nvPr/>
        </p:nvSpPr>
        <p:spPr>
          <a:xfrm>
            <a:off x="1115616" y="1700808"/>
            <a:ext cx="7333332" cy="2893100"/>
          </a:xfrm>
          <a:prstGeom prst="rect">
            <a:avLst/>
          </a:prstGeom>
        </p:spPr>
        <p:txBody>
          <a:bodyPr wrap="square">
            <a:spAutoFit/>
          </a:bodyPr>
          <a:lstStyle/>
          <a:p>
            <a:pPr algn="just">
              <a:spcBef>
                <a:spcPts val="600"/>
              </a:spcBef>
              <a:defRPr>
                <a:uFillTx/>
              </a:defRPr>
            </a:pPr>
            <a:r>
              <a:rPr lang="uk-UA" b="1" dirty="0">
                <a:uFillTx/>
                <a:latin typeface="Times New Roman" pitchFamily="18" charset="0"/>
                <a:cs typeface="Times New Roman" pitchFamily="18" charset="0"/>
              </a:rPr>
              <a:t>10. Забезпечити своєчасне відшкодування ПДВ шляхом:</a:t>
            </a:r>
          </a:p>
          <a:p>
            <a:pPr marL="285750" indent="-285750" algn="just">
              <a:spcBef>
                <a:spcPts val="600"/>
              </a:spcBef>
              <a:buFont typeface="Arial" pitchFamily="34" charset="0"/>
              <a:buChar char="•"/>
              <a:defRPr>
                <a:uFillTx/>
              </a:defRPr>
            </a:pPr>
            <a:r>
              <a:rPr lang="uk-UA" dirty="0" smtClean="0">
                <a:uFillTx/>
                <a:latin typeface="Times New Roman" pitchFamily="18" charset="0"/>
                <a:cs typeface="Times New Roman" pitchFamily="18" charset="0"/>
              </a:rPr>
              <a:t>підвищення </a:t>
            </a:r>
            <a:r>
              <a:rPr lang="uk-UA" dirty="0">
                <a:uFillTx/>
                <a:latin typeface="Times New Roman" pitchFamily="18" charset="0"/>
                <a:cs typeface="Times New Roman" pitchFamily="18" charset="0"/>
              </a:rPr>
              <a:t>правової </a:t>
            </a:r>
            <a:r>
              <a:rPr lang="uk-UA" dirty="0" smtClean="0">
                <a:uFillTx/>
                <a:latin typeface="Times New Roman" pitchFamily="18" charset="0"/>
                <a:cs typeface="Times New Roman" pitchFamily="18" charset="0"/>
              </a:rPr>
              <a:t>та </a:t>
            </a:r>
            <a:r>
              <a:rPr lang="uk-UA" dirty="0" smtClean="0">
                <a:latin typeface="Times New Roman" pitchFamily="18" charset="0"/>
                <a:cs typeface="Times New Roman" pitchFamily="18" charset="0"/>
              </a:rPr>
              <a:t>податкової дисципліни </a:t>
            </a:r>
            <a:r>
              <a:rPr lang="uk-UA" dirty="0" smtClean="0">
                <a:uFillTx/>
                <a:latin typeface="Times New Roman" pitchFamily="18" charset="0"/>
                <a:cs typeface="Times New Roman" pitchFamily="18" charset="0"/>
              </a:rPr>
              <a:t>контролюючих органів і платників</a:t>
            </a:r>
            <a:r>
              <a:rPr lang="uk-UA" dirty="0">
                <a:uFillTx/>
                <a:latin typeface="Times New Roman" pitchFamily="18" charset="0"/>
                <a:cs typeface="Times New Roman" pitchFamily="18" charset="0"/>
              </a:rPr>
              <a:t>;</a:t>
            </a:r>
          </a:p>
          <a:p>
            <a:pPr marL="285750" indent="-285750" algn="just">
              <a:spcBef>
                <a:spcPts val="600"/>
              </a:spcBef>
              <a:buFont typeface="Arial" pitchFamily="34" charset="0"/>
              <a:buChar char="•"/>
              <a:defRPr>
                <a:uFillTx/>
              </a:defRPr>
            </a:pPr>
            <a:r>
              <a:rPr lang="uk-UA" dirty="0" smtClean="0">
                <a:uFillTx/>
                <a:latin typeface="Times New Roman" pitchFamily="18" charset="0"/>
                <a:cs typeface="Times New Roman" pitchFamily="18" charset="0"/>
              </a:rPr>
              <a:t>підвищення </a:t>
            </a:r>
            <a:r>
              <a:rPr lang="uk-UA" dirty="0">
                <a:uFillTx/>
                <a:latin typeface="Times New Roman" pitchFamily="18" charset="0"/>
                <a:cs typeface="Times New Roman" pitchFamily="18" charset="0"/>
              </a:rPr>
              <a:t>якості планування податкових надходжень до </a:t>
            </a:r>
            <a:r>
              <a:rPr lang="uk-UA" dirty="0" smtClean="0">
                <a:uFillTx/>
                <a:latin typeface="Times New Roman" pitchFamily="18" charset="0"/>
                <a:cs typeface="Times New Roman" pitchFamily="18" charset="0"/>
              </a:rPr>
              <a:t>бюджету;</a:t>
            </a:r>
            <a:endParaRPr lang="uk-UA" dirty="0">
              <a:uFillTx/>
              <a:latin typeface="Times New Roman" pitchFamily="18" charset="0"/>
              <a:cs typeface="Times New Roman" pitchFamily="18" charset="0"/>
            </a:endParaRPr>
          </a:p>
          <a:p>
            <a:pPr marL="285750" indent="-285750" algn="just">
              <a:spcBef>
                <a:spcPts val="600"/>
              </a:spcBef>
              <a:buFont typeface="Arial" pitchFamily="34" charset="0"/>
              <a:buChar char="•"/>
              <a:defRPr>
                <a:uFillTx/>
              </a:defRPr>
            </a:pPr>
            <a:r>
              <a:rPr lang="uk-UA" dirty="0" smtClean="0">
                <a:uFillTx/>
                <a:latin typeface="Times New Roman" pitchFamily="18" charset="0"/>
                <a:cs typeface="Times New Roman" pitchFamily="18" charset="0"/>
              </a:rPr>
              <a:t>забезпечення </a:t>
            </a:r>
            <a:r>
              <a:rPr lang="uk-UA" dirty="0">
                <a:uFillTx/>
                <a:latin typeface="Times New Roman" pitchFamily="18" charset="0"/>
                <a:cs typeface="Times New Roman" pitchFamily="18" charset="0"/>
              </a:rPr>
              <a:t>контролю за рухом товарів і послуг </a:t>
            </a:r>
            <a:r>
              <a:rPr lang="uk-UA" dirty="0" smtClean="0">
                <a:latin typeface="Times New Roman" pitchFamily="18" charset="0"/>
                <a:cs typeface="Times New Roman" pitchFamily="18" charset="0"/>
              </a:rPr>
              <a:t>та запровадження </a:t>
            </a:r>
            <a:r>
              <a:rPr lang="uk-UA" dirty="0">
                <a:latin typeface="Times New Roman" pitchFamily="18" charset="0"/>
                <a:cs typeface="Times New Roman" pitchFamily="18" charset="0"/>
              </a:rPr>
              <a:t>зовнішнього обміну інформацією з країнами-партнерами </a:t>
            </a:r>
            <a:r>
              <a:rPr lang="uk-UA" dirty="0" smtClean="0">
                <a:latin typeface="Times New Roman" pitchFamily="18" charset="0"/>
                <a:cs typeface="Times New Roman" pitchFamily="18" charset="0"/>
              </a:rPr>
              <a:t>та</a:t>
            </a:r>
            <a:r>
              <a:rPr lang="uk-UA" dirty="0" smtClean="0">
                <a:uFillTx/>
                <a:latin typeface="Times New Roman" pitchFamily="18" charset="0"/>
                <a:cs typeface="Times New Roman" pitchFamily="18" charset="0"/>
              </a:rPr>
              <a:t> </a:t>
            </a:r>
            <a:r>
              <a:rPr lang="uk-UA" dirty="0">
                <a:uFillTx/>
                <a:latin typeface="Times New Roman" pitchFamily="18" charset="0"/>
                <a:cs typeface="Times New Roman" pitchFamily="18" charset="0"/>
              </a:rPr>
              <a:t>контрагентами в зовнішньоекономічній </a:t>
            </a:r>
            <a:r>
              <a:rPr lang="uk-UA" dirty="0" smtClean="0">
                <a:uFillTx/>
                <a:latin typeface="Times New Roman" pitchFamily="18" charset="0"/>
                <a:cs typeface="Times New Roman" pitchFamily="18" charset="0"/>
              </a:rPr>
              <a:t>сфері;</a:t>
            </a:r>
            <a:endParaRPr lang="uk-UA" dirty="0">
              <a:uFillTx/>
              <a:latin typeface="Times New Roman" pitchFamily="18" charset="0"/>
              <a:cs typeface="Times New Roman" pitchFamily="18" charset="0"/>
            </a:endParaRPr>
          </a:p>
          <a:p>
            <a:pPr marL="285750" indent="-285750" algn="just">
              <a:spcBef>
                <a:spcPts val="600"/>
              </a:spcBef>
              <a:buFont typeface="Arial" pitchFamily="34" charset="0"/>
              <a:buChar char="•"/>
              <a:defRPr>
                <a:uFillTx/>
              </a:defRPr>
            </a:pPr>
            <a:r>
              <a:rPr lang="uk-UA" dirty="0" smtClean="0">
                <a:uFillTx/>
                <a:latin typeface="Times New Roman" pitchFamily="18" charset="0"/>
                <a:cs typeface="Times New Roman" pitchFamily="18" charset="0"/>
              </a:rPr>
              <a:t>удосконалення </a:t>
            </a:r>
            <a:r>
              <a:rPr lang="uk-UA" dirty="0">
                <a:uFillTx/>
                <a:latin typeface="Times New Roman" pitchFamily="18" charset="0"/>
                <a:cs typeface="Times New Roman" pitchFamily="18" charset="0"/>
              </a:rPr>
              <a:t>механізму </a:t>
            </a:r>
            <a:r>
              <a:rPr lang="ru-RU" dirty="0">
                <a:uFillTx/>
                <a:latin typeface="Times New Roman" pitchFamily="18" charset="0"/>
                <a:cs typeface="Times New Roman" pitchFamily="18" charset="0"/>
              </a:rPr>
              <a:t>автоматичного </a:t>
            </a:r>
            <a:r>
              <a:rPr lang="uk-UA" dirty="0" smtClean="0">
                <a:uFillTx/>
                <a:latin typeface="Times New Roman" pitchFamily="18" charset="0"/>
                <a:cs typeface="Times New Roman" pitchFamily="18" charset="0"/>
              </a:rPr>
              <a:t>відшкодування</a:t>
            </a:r>
            <a:r>
              <a:rPr lang="ru-RU" dirty="0" smtClean="0">
                <a:uFillTx/>
                <a:latin typeface="Times New Roman" pitchFamily="18" charset="0"/>
                <a:cs typeface="Times New Roman" pitchFamily="18" charset="0"/>
              </a:rPr>
              <a:t> </a:t>
            </a:r>
            <a:r>
              <a:rPr lang="uk-UA" dirty="0" smtClean="0">
                <a:uFillTx/>
                <a:latin typeface="Times New Roman" pitchFamily="18" charset="0"/>
                <a:cs typeface="Times New Roman" pitchFamily="18" charset="0"/>
              </a:rPr>
              <a:t>податку </a:t>
            </a:r>
            <a:r>
              <a:rPr lang="uk-UA" dirty="0">
                <a:uFillTx/>
                <a:latin typeface="Times New Roman" pitchFamily="18" charset="0"/>
                <a:cs typeface="Times New Roman" pitchFamily="18" charset="0"/>
              </a:rPr>
              <a:t>на додану вартість</a:t>
            </a:r>
            <a:r>
              <a:rPr lang="uk-UA" dirty="0" smtClean="0">
                <a:uFillTx/>
                <a:latin typeface="Times New Roman" pitchFamily="18" charset="0"/>
                <a:cs typeface="Times New Roman" pitchFamily="18" charset="0"/>
              </a:rPr>
              <a:t>.</a:t>
            </a:r>
            <a:endParaRPr lang="ru-RU" dirty="0">
              <a:uFillTx/>
              <a:latin typeface="Times New Roman" pitchFamily="18" charset="0"/>
              <a:cs typeface="Times New Roman" pitchFamily="18" charset="0"/>
            </a:endParaRPr>
          </a:p>
        </p:txBody>
      </p:sp>
      <p:sp>
        <p:nvSpPr>
          <p:cNvPr id="5" name="Номер слайда 4"/>
          <p:cNvSpPr>
            <a:spLocks noGrp="1"/>
          </p:cNvSpPr>
          <p:nvPr>
            <p:ph type="sldNum" sz="quarter" idx="12"/>
          </p:nvPr>
        </p:nvSpPr>
        <p:spPr/>
        <p:txBody>
          <a:bodyPr/>
          <a:lstStyle/>
          <a:p>
            <a:fld id="{8BFA6635-2B62-4EC2-9238-675522EA0538}" type="slidenum">
              <a:rPr lang="uk-UA" smtClean="0">
                <a:uFillTx/>
              </a:rPr>
              <a:pPr/>
              <a:t>13</a:t>
            </a:fld>
            <a:endParaRPr lang="uk-UA">
              <a:uFillTx/>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1248148" y="404664"/>
            <a:ext cx="6912768" cy="461665"/>
          </a:xfrm>
          <a:prstGeom prst="rect">
            <a:avLst/>
          </a:prstGeom>
          <a:noFill/>
        </p:spPr>
        <p:txBody>
          <a:bodyPr wrap="square" rtlCol="0">
            <a:spAutoFit/>
          </a:bodyPr>
          <a:lstStyle/>
          <a:p>
            <a:pPr algn="ctr">
              <a:defRPr>
                <a:uFillTx/>
              </a:defRPr>
            </a:pPr>
            <a:r>
              <a:rPr lang="uk-UA" sz="2400" b="1" dirty="0">
                <a:solidFill>
                  <a:schemeClr val="accent1">
                    <a:lumMod val="75000"/>
                  </a:schemeClr>
                </a:solidFill>
                <a:uFillTx/>
                <a:latin typeface="Times New Roman" pitchFamily="18" charset="0"/>
                <a:cs typeface="Times New Roman" pitchFamily="18" charset="0"/>
              </a:rPr>
              <a:t>Шляхи досягнення поставлених цілей</a:t>
            </a:r>
            <a:endParaRPr lang="ru-RU" sz="2400" dirty="0">
              <a:solidFill>
                <a:schemeClr val="accent1">
                  <a:lumMod val="75000"/>
                </a:schemeClr>
              </a:solidFill>
              <a:uFillTx/>
              <a:latin typeface="Times New Roman" pitchFamily="18" charset="0"/>
              <a:cs typeface="Times New Roman" pitchFamily="18" charset="0"/>
            </a:endParaRPr>
          </a:p>
        </p:txBody>
      </p:sp>
      <p:sp>
        <p:nvSpPr>
          <p:cNvPr id="10" name="Прямоугольник 9"/>
          <p:cNvSpPr>
            <a:spLocks/>
          </p:cNvSpPr>
          <p:nvPr/>
        </p:nvSpPr>
        <p:spPr>
          <a:xfrm>
            <a:off x="1029794" y="1772816"/>
            <a:ext cx="7349475" cy="3693319"/>
          </a:xfrm>
          <a:prstGeom prst="rect">
            <a:avLst/>
          </a:prstGeom>
        </p:spPr>
        <p:txBody>
          <a:bodyPr wrap="square">
            <a:spAutoFit/>
          </a:bodyPr>
          <a:lstStyle/>
          <a:p>
            <a:pPr marL="360363" indent="-360363" algn="just">
              <a:defRPr>
                <a:uFillTx/>
              </a:defRPr>
            </a:pPr>
            <a:r>
              <a:rPr lang="uk-UA" b="1" dirty="0">
                <a:latin typeface="Times New Roman" pitchFamily="18" charset="0"/>
                <a:cs typeface="Times New Roman" pitchFamily="18" charset="0"/>
              </a:rPr>
              <a:t>11. Розширити базу акцизного податку</a:t>
            </a:r>
            <a:r>
              <a:rPr lang="uk-UA" dirty="0">
                <a:latin typeface="Times New Roman" pitchFamily="18" charset="0"/>
                <a:cs typeface="Times New Roman" pitchFamily="18" charset="0"/>
              </a:rPr>
              <a:t> шляхом включення до переліку підакцизних товарів електроенергії та природного газу, які входять до гармонізованої номенклатури товарів у країнах – членах ЄС. </a:t>
            </a:r>
            <a:endParaRPr lang="uk-UA" dirty="0" smtClean="0">
              <a:latin typeface="Times New Roman" pitchFamily="18" charset="0"/>
              <a:cs typeface="Times New Roman" pitchFamily="18" charset="0"/>
            </a:endParaRPr>
          </a:p>
          <a:p>
            <a:pPr marL="360363" indent="-360363" algn="just">
              <a:defRPr>
                <a:uFillTx/>
              </a:defRPr>
            </a:pPr>
            <a:endParaRPr lang="ru-RU" dirty="0">
              <a:latin typeface="Times New Roman" pitchFamily="18" charset="0"/>
              <a:cs typeface="Times New Roman" pitchFamily="18" charset="0"/>
            </a:endParaRPr>
          </a:p>
          <a:p>
            <a:pPr marL="360363" indent="-360363" algn="just">
              <a:defRPr>
                <a:uFillTx/>
              </a:defRPr>
            </a:pPr>
            <a:r>
              <a:rPr lang="uk-UA" b="1" dirty="0" smtClean="0">
                <a:uFillTx/>
                <a:latin typeface="Times New Roman" pitchFamily="18" charset="0"/>
                <a:cs typeface="Times New Roman" pitchFamily="18" charset="0"/>
              </a:rPr>
              <a:t>12</a:t>
            </a:r>
            <a:r>
              <a:rPr lang="uk-UA" b="1" dirty="0">
                <a:uFillTx/>
                <a:latin typeface="Times New Roman" pitchFamily="18" charset="0"/>
                <a:cs typeface="Times New Roman" pitchFamily="18" charset="0"/>
              </a:rPr>
              <a:t>. Зменшити можливості ухилення від сплати акцизного податку</a:t>
            </a:r>
            <a:r>
              <a:rPr lang="uk-UA" b="1" dirty="0">
                <a:solidFill>
                  <a:srgbClr val="FF0000"/>
                </a:solidFill>
                <a:uFillTx/>
                <a:latin typeface="Times New Roman" pitchFamily="18" charset="0"/>
                <a:cs typeface="Times New Roman" pitchFamily="18" charset="0"/>
              </a:rPr>
              <a:t> </a:t>
            </a:r>
            <a:r>
              <a:rPr lang="uk-UA" dirty="0">
                <a:uFillTx/>
                <a:latin typeface="Times New Roman" pitchFamily="18" charset="0"/>
                <a:cs typeface="Times New Roman" pitchFamily="18" charset="0"/>
              </a:rPr>
              <a:t>та усунути подвійне оподаткування акцизним податком операцій з постачання моторних палив, до складу яких додається </a:t>
            </a:r>
            <a:r>
              <a:rPr lang="uk-UA" dirty="0" err="1" smtClean="0">
                <a:uFillTx/>
                <a:latin typeface="Times New Roman" pitchFamily="18" charset="0"/>
                <a:cs typeface="Times New Roman" pitchFamily="18" charset="0"/>
              </a:rPr>
              <a:t>біоетанол</a:t>
            </a:r>
            <a:r>
              <a:rPr lang="uk-UA" dirty="0" smtClean="0">
                <a:uFillTx/>
                <a:latin typeface="Times New Roman" pitchFamily="18" charset="0"/>
                <a:cs typeface="Times New Roman" pitchFamily="18" charset="0"/>
              </a:rPr>
              <a:t>.</a:t>
            </a:r>
          </a:p>
          <a:p>
            <a:pPr marL="360363" indent="-360363" algn="just">
              <a:defRPr>
                <a:uFillTx/>
              </a:defRPr>
            </a:pPr>
            <a:endParaRPr lang="uk-UA" dirty="0">
              <a:latin typeface="Times New Roman" pitchFamily="18" charset="0"/>
              <a:cs typeface="Times New Roman" pitchFamily="18" charset="0"/>
            </a:endParaRPr>
          </a:p>
          <a:p>
            <a:pPr marL="360363" indent="-360363" algn="just">
              <a:defRPr>
                <a:uFillTx/>
              </a:defRPr>
            </a:pPr>
            <a:r>
              <a:rPr lang="uk-UA" b="1" dirty="0">
                <a:solidFill>
                  <a:srgbClr val="000000"/>
                </a:solidFill>
                <a:latin typeface="Times New Roman" pitchFamily="18" charset="0"/>
                <a:cs typeface="Times New Roman" pitchFamily="18" charset="0"/>
              </a:rPr>
              <a:t>13</a:t>
            </a:r>
            <a:r>
              <a:rPr lang="ru-RU" b="1" dirty="0">
                <a:solidFill>
                  <a:srgbClr val="000000"/>
                </a:solidFill>
                <a:latin typeface="Times New Roman" pitchFamily="18" charset="0"/>
                <a:cs typeface="Times New Roman" pitchFamily="18" charset="0"/>
              </a:rPr>
              <a:t>. </a:t>
            </a:r>
            <a:r>
              <a:rPr lang="uk-UA" b="1" dirty="0">
                <a:solidFill>
                  <a:srgbClr val="000000"/>
                </a:solidFill>
                <a:latin typeface="Times New Roman" pitchFamily="18" charset="0"/>
                <a:cs typeface="Times New Roman" pitchFamily="18" charset="0"/>
              </a:rPr>
              <a:t>Встановити справедливу плату за користування надрами, засновану на принципі рентного доходу</a:t>
            </a:r>
            <a:r>
              <a:rPr lang="uk-UA" dirty="0">
                <a:solidFill>
                  <a:srgbClr val="000000"/>
                </a:solidFill>
                <a:latin typeface="Times New Roman" pitchFamily="18" charset="0"/>
                <a:cs typeface="Times New Roman" pitchFamily="18" charset="0"/>
              </a:rPr>
              <a:t>, що дозволить змінити пропорцію його розподілу між </a:t>
            </a:r>
            <a:r>
              <a:rPr lang="uk-UA" dirty="0" err="1">
                <a:solidFill>
                  <a:srgbClr val="000000"/>
                </a:solidFill>
                <a:latin typeface="Times New Roman" pitchFamily="18" charset="0"/>
                <a:cs typeface="Times New Roman" pitchFamily="18" charset="0"/>
              </a:rPr>
              <a:t>надрокористувачами</a:t>
            </a:r>
            <a:r>
              <a:rPr lang="uk-UA" dirty="0">
                <a:solidFill>
                  <a:srgbClr val="000000"/>
                </a:solidFill>
                <a:latin typeface="Times New Roman" pitchFamily="18" charset="0"/>
                <a:cs typeface="Times New Roman" pitchFamily="18" charset="0"/>
              </a:rPr>
              <a:t> і державою на користь останньої .</a:t>
            </a:r>
            <a:endParaRPr lang="ru-RU" dirty="0">
              <a:solidFill>
                <a:srgbClr val="000000"/>
              </a:solidFill>
              <a:latin typeface="Times New Roman" pitchFamily="18" charset="0"/>
              <a:cs typeface="Times New Roman" pitchFamily="18" charset="0"/>
            </a:endParaRPr>
          </a:p>
          <a:p>
            <a:pPr marL="360363" indent="-360363" algn="just">
              <a:defRPr>
                <a:uFillTx/>
              </a:defRPr>
            </a:pPr>
            <a:endParaRPr lang="ru-RU" dirty="0">
              <a:uFillTx/>
              <a:latin typeface="Times New Roman" pitchFamily="18" charset="0"/>
              <a:cs typeface="Times New Roman" pitchFamily="18" charset="0"/>
            </a:endParaRPr>
          </a:p>
        </p:txBody>
      </p:sp>
      <p:sp>
        <p:nvSpPr>
          <p:cNvPr id="6" name="Номер слайда 5"/>
          <p:cNvSpPr>
            <a:spLocks noGrp="1"/>
          </p:cNvSpPr>
          <p:nvPr>
            <p:ph type="sldNum" sz="quarter" idx="12"/>
          </p:nvPr>
        </p:nvSpPr>
        <p:spPr/>
        <p:txBody>
          <a:bodyPr/>
          <a:lstStyle/>
          <a:p>
            <a:fld id="{8BFA6635-2B62-4EC2-9238-675522EA0538}" type="slidenum">
              <a:rPr lang="uk-UA" smtClean="0">
                <a:uFillTx/>
              </a:rPr>
              <a:pPr/>
              <a:t>14</a:t>
            </a:fld>
            <a:endParaRPr lang="uk-UA">
              <a:uFillTx/>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1248148" y="404664"/>
            <a:ext cx="6912768" cy="461665"/>
          </a:xfrm>
          <a:prstGeom prst="rect">
            <a:avLst/>
          </a:prstGeom>
          <a:noFill/>
        </p:spPr>
        <p:txBody>
          <a:bodyPr wrap="square" rtlCol="0">
            <a:spAutoFit/>
          </a:bodyPr>
          <a:lstStyle/>
          <a:p>
            <a:pPr algn="ctr">
              <a:defRPr>
                <a:uFillTx/>
              </a:defRPr>
            </a:pPr>
            <a:r>
              <a:rPr lang="uk-UA" sz="2400" b="1" dirty="0">
                <a:solidFill>
                  <a:schemeClr val="accent1">
                    <a:lumMod val="75000"/>
                  </a:schemeClr>
                </a:solidFill>
                <a:uFillTx/>
                <a:latin typeface="Times New Roman" pitchFamily="18" charset="0"/>
                <a:cs typeface="Times New Roman" pitchFamily="18" charset="0"/>
              </a:rPr>
              <a:t>Шляхи досягнення поставлених цілей</a:t>
            </a:r>
            <a:endParaRPr lang="ru-RU" sz="2400" dirty="0">
              <a:solidFill>
                <a:schemeClr val="accent1">
                  <a:lumMod val="75000"/>
                </a:schemeClr>
              </a:solidFill>
              <a:uFillTx/>
              <a:latin typeface="Times New Roman" pitchFamily="18" charset="0"/>
              <a:cs typeface="Times New Roman" pitchFamily="18" charset="0"/>
            </a:endParaRPr>
          </a:p>
        </p:txBody>
      </p:sp>
      <p:sp>
        <p:nvSpPr>
          <p:cNvPr id="8" name="Прямоугольник 7"/>
          <p:cNvSpPr>
            <a:spLocks/>
          </p:cNvSpPr>
          <p:nvPr/>
        </p:nvSpPr>
        <p:spPr>
          <a:xfrm>
            <a:off x="755576" y="1124744"/>
            <a:ext cx="7405340" cy="4555093"/>
          </a:xfrm>
          <a:prstGeom prst="rect">
            <a:avLst/>
          </a:prstGeom>
        </p:spPr>
        <p:txBody>
          <a:bodyPr wrap="square">
            <a:spAutoFit/>
          </a:bodyPr>
          <a:lstStyle/>
          <a:p>
            <a:pPr marL="534988" indent="-534988" algn="just">
              <a:spcBef>
                <a:spcPts val="600"/>
              </a:spcBef>
              <a:defRPr>
                <a:uFillTx/>
              </a:defRPr>
            </a:pPr>
            <a:r>
              <a:rPr lang="uk-UA" b="1" dirty="0" smtClean="0">
                <a:solidFill>
                  <a:srgbClr val="000000"/>
                </a:solidFill>
                <a:uFillTx/>
                <a:latin typeface="Times New Roman" pitchFamily="18" charset="0"/>
                <a:cs typeface="Times New Roman" pitchFamily="18" charset="0"/>
              </a:rPr>
              <a:t>1</a:t>
            </a:r>
            <a:r>
              <a:rPr lang="uk-UA" b="1" dirty="0">
                <a:solidFill>
                  <a:srgbClr val="000000"/>
                </a:solidFill>
                <a:latin typeface="Times New Roman" pitchFamily="18" charset="0"/>
                <a:cs typeface="Times New Roman" pitchFamily="18" charset="0"/>
              </a:rPr>
              <a:t>4</a:t>
            </a:r>
            <a:r>
              <a:rPr lang="uk-UA" b="1" dirty="0" smtClean="0">
                <a:solidFill>
                  <a:srgbClr val="000000"/>
                </a:solidFill>
                <a:uFillTx/>
                <a:latin typeface="Times New Roman" pitchFamily="18" charset="0"/>
                <a:cs typeface="Times New Roman" pitchFamily="18" charset="0"/>
              </a:rPr>
              <a:t>. </a:t>
            </a:r>
            <a:r>
              <a:rPr lang="uk-UA" b="1" dirty="0">
                <a:solidFill>
                  <a:srgbClr val="000000"/>
                </a:solidFill>
                <a:uFillTx/>
                <a:latin typeface="Times New Roman" pitchFamily="18" charset="0"/>
                <a:cs typeface="Times New Roman" pitchFamily="18" charset="0"/>
              </a:rPr>
              <a:t>Привести систему оподаткування АПК у відповідність з вимогами СОТ і ЄС, зокрема:</a:t>
            </a:r>
          </a:p>
          <a:p>
            <a:pPr marL="285750" indent="-285750" algn="just">
              <a:spcBef>
                <a:spcPts val="600"/>
              </a:spcBef>
              <a:buFont typeface="Arial" pitchFamily="34" charset="0"/>
              <a:buChar char="•"/>
              <a:defRPr>
                <a:uFillTx/>
              </a:defRPr>
            </a:pPr>
            <a:r>
              <a:rPr lang="uk-UA" dirty="0" smtClean="0">
                <a:uFillTx/>
                <a:latin typeface="Times New Roman" pitchFamily="18" charset="0"/>
                <a:cs typeface="Times New Roman" pitchFamily="18" charset="0"/>
              </a:rPr>
              <a:t>гармонізувати </a:t>
            </a:r>
            <a:r>
              <a:rPr lang="uk-UA" dirty="0">
                <a:uFillTx/>
                <a:latin typeface="Times New Roman" pitchFamily="18" charset="0"/>
                <a:cs typeface="Times New Roman" pitchFamily="18" charset="0"/>
              </a:rPr>
              <a:t>спеціальний режим оподаткування </a:t>
            </a:r>
            <a:r>
              <a:rPr lang="uk-UA" dirty="0" smtClean="0">
                <a:uFillTx/>
                <a:latin typeface="Times New Roman" pitchFamily="18" charset="0"/>
                <a:cs typeface="Times New Roman" pitchFamily="18" charset="0"/>
              </a:rPr>
              <a:t>ПДВ </a:t>
            </a:r>
            <a:r>
              <a:rPr lang="uk-UA" dirty="0">
                <a:uFillTx/>
                <a:latin typeface="Times New Roman" pitchFamily="18" charset="0"/>
                <a:cs typeface="Times New Roman" pitchFamily="18" charset="0"/>
              </a:rPr>
              <a:t>у сфері сільського та лісового господарства, а також рибальства зі спільним режимом фіксованої ставки </a:t>
            </a:r>
            <a:r>
              <a:rPr lang="uk-UA" dirty="0" smtClean="0">
                <a:uFillTx/>
                <a:latin typeface="Times New Roman" pitchFamily="18" charset="0"/>
                <a:cs typeface="Times New Roman" pitchFamily="18" charset="0"/>
              </a:rPr>
              <a:t>ПДВ</a:t>
            </a:r>
            <a:r>
              <a:rPr lang="uk-UA" dirty="0" smtClean="0">
                <a:latin typeface="Times New Roman" pitchFamily="18" charset="0"/>
                <a:cs typeface="Times New Roman" pitchFamily="18" charset="0"/>
              </a:rPr>
              <a:t> </a:t>
            </a:r>
            <a:r>
              <a:rPr lang="uk-UA" dirty="0" smtClean="0">
                <a:uFillTx/>
                <a:latin typeface="Times New Roman" pitchFamily="18" charset="0"/>
                <a:cs typeface="Times New Roman" pitchFamily="18" charset="0"/>
              </a:rPr>
              <a:t>для </a:t>
            </a:r>
            <a:r>
              <a:rPr lang="uk-UA" dirty="0">
                <a:uFillTx/>
                <a:latin typeface="Times New Roman" pitchFamily="18" charset="0"/>
                <a:cs typeface="Times New Roman" pitchFamily="18" charset="0"/>
              </a:rPr>
              <a:t>фермерів у країнах </a:t>
            </a:r>
            <a:r>
              <a:rPr lang="uk-UA" dirty="0" smtClean="0">
                <a:uFillTx/>
                <a:latin typeface="Times New Roman" pitchFamily="18" charset="0"/>
                <a:cs typeface="Times New Roman" pitchFamily="18" charset="0"/>
              </a:rPr>
              <a:t>ЄС;</a:t>
            </a:r>
            <a:endParaRPr lang="en-US" dirty="0">
              <a:uFillTx/>
              <a:latin typeface="Times New Roman" pitchFamily="18" charset="0"/>
              <a:cs typeface="Times New Roman" pitchFamily="18" charset="0"/>
            </a:endParaRPr>
          </a:p>
          <a:p>
            <a:pPr marL="285750" indent="-285750" algn="just">
              <a:spcBef>
                <a:spcPts val="600"/>
              </a:spcBef>
              <a:buFont typeface="Arial" pitchFamily="34" charset="0"/>
              <a:buChar char="•"/>
              <a:defRPr>
                <a:uFillTx/>
              </a:defRPr>
            </a:pPr>
            <a:r>
              <a:rPr lang="uk-UA" dirty="0" smtClean="0">
                <a:uFillTx/>
                <a:latin typeface="Times New Roman" pitchFamily="18" charset="0"/>
                <a:cs typeface="Times New Roman" pitchFamily="18" charset="0"/>
              </a:rPr>
              <a:t>скасувати </a:t>
            </a:r>
            <a:r>
              <a:rPr lang="uk-UA" dirty="0">
                <a:uFillTx/>
                <a:latin typeface="Times New Roman" pitchFamily="18" charset="0"/>
                <a:cs typeface="Times New Roman" pitchFamily="18" charset="0"/>
              </a:rPr>
              <a:t>фіксований сільськогосподарський </a:t>
            </a:r>
            <a:r>
              <a:rPr lang="uk-UA" dirty="0" smtClean="0">
                <a:uFillTx/>
                <a:latin typeface="Times New Roman" pitchFamily="18" charset="0"/>
                <a:cs typeface="Times New Roman" pitchFamily="18" charset="0"/>
              </a:rPr>
              <a:t>податок </a:t>
            </a:r>
            <a:r>
              <a:rPr lang="uk-UA" dirty="0">
                <a:latin typeface="Times New Roman" pitchFamily="18" charset="0"/>
                <a:cs typeface="Times New Roman" pitchFamily="18" charset="0"/>
              </a:rPr>
              <a:t>з </a:t>
            </a:r>
            <a:r>
              <a:rPr lang="uk-UA" dirty="0" smtClean="0">
                <a:latin typeface="Times New Roman" pitchFamily="18" charset="0"/>
                <a:cs typeface="Times New Roman" pitchFamily="18" charset="0"/>
              </a:rPr>
              <a:t>одночасною </a:t>
            </a:r>
            <a:r>
              <a:rPr lang="uk-UA" dirty="0">
                <a:latin typeface="Times New Roman" pitchFamily="18" charset="0"/>
                <a:cs typeface="Times New Roman" pitchFamily="18" charset="0"/>
              </a:rPr>
              <a:t>можливістю </a:t>
            </a:r>
            <a:r>
              <a:rPr lang="uk-UA" dirty="0" smtClean="0">
                <a:latin typeface="Times New Roman" pitchFamily="18" charset="0"/>
                <a:cs typeface="Times New Roman" pitchFamily="18" charset="0"/>
              </a:rPr>
              <a:t>використання сільськогосподарськими </a:t>
            </a:r>
            <a:r>
              <a:rPr lang="uk-UA" dirty="0" smtClean="0">
                <a:uFillTx/>
                <a:latin typeface="Times New Roman" pitchFamily="18" charset="0"/>
                <a:cs typeface="Times New Roman" pitchFamily="18" charset="0"/>
              </a:rPr>
              <a:t>товаровиробниками спрощеної системи </a:t>
            </a:r>
            <a:r>
              <a:rPr lang="uk-UA" dirty="0">
                <a:uFillTx/>
                <a:latin typeface="Times New Roman" pitchFamily="18" charset="0"/>
                <a:cs typeface="Times New Roman" pitchFamily="18" charset="0"/>
              </a:rPr>
              <a:t>оподаткування (</a:t>
            </a:r>
            <a:r>
              <a:rPr lang="uk-UA" dirty="0" smtClean="0">
                <a:uFillTx/>
                <a:latin typeface="Times New Roman" pitchFamily="18" charset="0"/>
                <a:cs typeface="Times New Roman" pitchFamily="18" charset="0"/>
              </a:rPr>
              <a:t>єдиного податку);</a:t>
            </a:r>
            <a:endParaRPr lang="en-US" dirty="0">
              <a:uFillTx/>
              <a:latin typeface="Times New Roman" pitchFamily="18" charset="0"/>
              <a:cs typeface="Times New Roman" pitchFamily="18" charset="0"/>
            </a:endParaRPr>
          </a:p>
          <a:p>
            <a:pPr marL="285750" indent="-285750" algn="just">
              <a:spcBef>
                <a:spcPts val="600"/>
              </a:spcBef>
              <a:buFont typeface="Arial" pitchFamily="34" charset="0"/>
              <a:buChar char="•"/>
              <a:defRPr>
                <a:uFillTx/>
              </a:defRPr>
            </a:pPr>
            <a:r>
              <a:rPr lang="uk-UA" dirty="0" smtClean="0">
                <a:uFillTx/>
                <a:latin typeface="Times New Roman" pitchFamily="18" charset="0"/>
                <a:cs typeface="Times New Roman" pitchFamily="18" charset="0"/>
              </a:rPr>
              <a:t>привести </a:t>
            </a:r>
            <a:r>
              <a:rPr lang="uk-UA" dirty="0">
                <a:uFillTx/>
                <a:latin typeface="Times New Roman" pitchFamily="18" charset="0"/>
                <a:cs typeface="Times New Roman" pitchFamily="18" charset="0"/>
              </a:rPr>
              <a:t>рівень орендної плати за використання земельних ділянок до економічно обґрунтованого з урахуванням потенціалу сільськогосподарських </a:t>
            </a:r>
            <a:r>
              <a:rPr lang="uk-UA" dirty="0" smtClean="0">
                <a:uFillTx/>
                <a:latin typeface="Times New Roman" pitchFamily="18" charset="0"/>
                <a:cs typeface="Times New Roman" pitchFamily="18" charset="0"/>
              </a:rPr>
              <a:t>земель та </a:t>
            </a:r>
            <a:r>
              <a:rPr lang="uk-UA" dirty="0">
                <a:uFillTx/>
                <a:latin typeface="Times New Roman" pitchFamily="18" charset="0"/>
                <a:cs typeface="Times New Roman" pitchFamily="18" charset="0"/>
              </a:rPr>
              <a:t>технологічних особливостей </a:t>
            </a:r>
            <a:r>
              <a:rPr lang="uk-UA" dirty="0" smtClean="0">
                <a:uFillTx/>
                <a:latin typeface="Times New Roman" pitchFamily="18" charset="0"/>
                <a:cs typeface="Times New Roman" pitchFamily="18" charset="0"/>
              </a:rPr>
              <a:t>її використання;</a:t>
            </a:r>
            <a:endParaRPr lang="en-US" dirty="0">
              <a:uFillTx/>
              <a:latin typeface="Times New Roman" pitchFamily="18" charset="0"/>
              <a:cs typeface="Times New Roman" pitchFamily="18" charset="0"/>
            </a:endParaRPr>
          </a:p>
          <a:p>
            <a:pPr marL="285750" indent="-285750" algn="just">
              <a:spcBef>
                <a:spcPts val="600"/>
              </a:spcBef>
              <a:buFont typeface="Arial" pitchFamily="34" charset="0"/>
              <a:buChar char="•"/>
              <a:defRPr>
                <a:uFillTx/>
              </a:defRPr>
            </a:pPr>
            <a:r>
              <a:rPr lang="uk-UA" dirty="0" smtClean="0">
                <a:uFillTx/>
                <a:latin typeface="Times New Roman" pitchFamily="18" charset="0"/>
                <a:cs typeface="Times New Roman" pitchFamily="18" charset="0"/>
              </a:rPr>
              <a:t>розширити </a:t>
            </a:r>
            <a:r>
              <a:rPr lang="uk-UA" dirty="0">
                <a:uFillTx/>
                <a:latin typeface="Times New Roman" pitchFamily="18" charset="0"/>
                <a:cs typeface="Times New Roman" pitchFamily="18" charset="0"/>
              </a:rPr>
              <a:t>базу податку за землю за рахунок </a:t>
            </a:r>
            <a:r>
              <a:rPr lang="uk-UA" dirty="0" smtClean="0">
                <a:uFillTx/>
                <a:latin typeface="Times New Roman" pitchFamily="18" charset="0"/>
                <a:cs typeface="Times New Roman" pitchFamily="18" charset="0"/>
              </a:rPr>
              <a:t>земель, </a:t>
            </a:r>
            <a:r>
              <a:rPr lang="uk-UA" dirty="0">
                <a:uFillTx/>
                <a:latin typeface="Times New Roman" pitchFamily="18" charset="0"/>
                <a:cs typeface="Times New Roman" pitchFamily="18" charset="0"/>
              </a:rPr>
              <a:t>які тимчасово не використовуються в агропромисловому </a:t>
            </a:r>
            <a:r>
              <a:rPr lang="uk-UA" dirty="0" smtClean="0">
                <a:uFillTx/>
                <a:latin typeface="Times New Roman" pitchFamily="18" charset="0"/>
                <a:cs typeface="Times New Roman" pitchFamily="18" charset="0"/>
              </a:rPr>
              <a:t>виробництві.</a:t>
            </a:r>
            <a:endParaRPr lang="ru-RU" dirty="0">
              <a:solidFill>
                <a:srgbClr val="000000"/>
              </a:solidFill>
              <a:uFillTx/>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fld id="{8BFA6635-2B62-4EC2-9238-675522EA0538}" type="slidenum">
              <a:rPr lang="uk-UA" smtClean="0">
                <a:uFillTx/>
              </a:rPr>
              <a:pPr/>
              <a:t>15</a:t>
            </a:fld>
            <a:endParaRPr lang="uk-UA">
              <a:uFillTx/>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1248148" y="404664"/>
            <a:ext cx="6912768" cy="461665"/>
          </a:xfrm>
          <a:prstGeom prst="rect">
            <a:avLst/>
          </a:prstGeom>
          <a:noFill/>
        </p:spPr>
        <p:txBody>
          <a:bodyPr wrap="square" rtlCol="0">
            <a:spAutoFit/>
          </a:bodyPr>
          <a:lstStyle/>
          <a:p>
            <a:pPr algn="ctr">
              <a:defRPr>
                <a:uFillTx/>
              </a:defRPr>
            </a:pPr>
            <a:r>
              <a:rPr lang="uk-UA" sz="2400" b="1" dirty="0">
                <a:solidFill>
                  <a:schemeClr val="accent1">
                    <a:lumMod val="75000"/>
                  </a:schemeClr>
                </a:solidFill>
                <a:uFillTx/>
                <a:latin typeface="Times New Roman" pitchFamily="18" charset="0"/>
                <a:cs typeface="Times New Roman" pitchFamily="18" charset="0"/>
              </a:rPr>
              <a:t>Шляхи досягнення поставлених цілей</a:t>
            </a:r>
            <a:endParaRPr lang="ru-RU" sz="2400" dirty="0">
              <a:solidFill>
                <a:schemeClr val="accent1">
                  <a:lumMod val="75000"/>
                </a:schemeClr>
              </a:solidFill>
              <a:uFillTx/>
              <a:latin typeface="Times New Roman" pitchFamily="18" charset="0"/>
              <a:cs typeface="Times New Roman" pitchFamily="18" charset="0"/>
            </a:endParaRPr>
          </a:p>
        </p:txBody>
      </p:sp>
      <p:sp>
        <p:nvSpPr>
          <p:cNvPr id="8" name="Прямоугольник 7"/>
          <p:cNvSpPr>
            <a:spLocks/>
          </p:cNvSpPr>
          <p:nvPr/>
        </p:nvSpPr>
        <p:spPr>
          <a:xfrm>
            <a:off x="827584" y="1124744"/>
            <a:ext cx="7333332" cy="3247043"/>
          </a:xfrm>
          <a:prstGeom prst="rect">
            <a:avLst/>
          </a:prstGeom>
        </p:spPr>
        <p:txBody>
          <a:bodyPr wrap="square">
            <a:spAutoFit/>
          </a:bodyPr>
          <a:lstStyle/>
          <a:p>
            <a:pPr marL="534988" indent="-534988" algn="just">
              <a:spcBef>
                <a:spcPts val="600"/>
              </a:spcBef>
            </a:pPr>
            <a:r>
              <a:rPr lang="uk-UA" dirty="0" smtClean="0">
                <a:solidFill>
                  <a:srgbClr val="000000"/>
                </a:solidFill>
                <a:uFillTx/>
                <a:latin typeface="Times New Roman" pitchFamily="18" charset="0"/>
                <a:cs typeface="Times New Roman" pitchFamily="18" charset="0"/>
              </a:rPr>
              <a:t> </a:t>
            </a:r>
            <a:r>
              <a:rPr lang="uk-UA" b="1" dirty="0" smtClean="0">
                <a:solidFill>
                  <a:srgbClr val="000000"/>
                </a:solidFill>
                <a:uFillTx/>
                <a:latin typeface="Times New Roman" pitchFamily="18" charset="0"/>
                <a:cs typeface="Times New Roman" pitchFamily="18" charset="0"/>
              </a:rPr>
              <a:t>1</a:t>
            </a:r>
            <a:r>
              <a:rPr lang="uk-UA" b="1" dirty="0">
                <a:solidFill>
                  <a:srgbClr val="000000"/>
                </a:solidFill>
                <a:latin typeface="Times New Roman" pitchFamily="18" charset="0"/>
                <a:cs typeface="Times New Roman" pitchFamily="18" charset="0"/>
              </a:rPr>
              <a:t>5</a:t>
            </a:r>
            <a:r>
              <a:rPr lang="uk-UA" b="1" dirty="0" smtClean="0">
                <a:solidFill>
                  <a:srgbClr val="000000"/>
                </a:solidFill>
                <a:uFillTx/>
                <a:latin typeface="Times New Roman" pitchFamily="18" charset="0"/>
                <a:cs typeface="Times New Roman" pitchFamily="18" charset="0"/>
              </a:rPr>
              <a:t>. Забезпечити місцеві бюджети надійними джерелами надходжень:</a:t>
            </a:r>
          </a:p>
          <a:p>
            <a:pPr marL="285750" indent="-285750" algn="just">
              <a:spcBef>
                <a:spcPts val="600"/>
              </a:spcBef>
              <a:buFont typeface="Arial" pitchFamily="34" charset="0"/>
              <a:buChar char="•"/>
            </a:pPr>
            <a:r>
              <a:rPr lang="uk-UA" dirty="0" smtClean="0">
                <a:solidFill>
                  <a:srgbClr val="000000"/>
                </a:solidFill>
                <a:uFillTx/>
                <a:latin typeface="Times New Roman" pitchFamily="18" charset="0"/>
                <a:cs typeface="Times New Roman" pitchFamily="18" charset="0"/>
              </a:rPr>
              <a:t>податок на нерухоме майно, перетворивши його на податок з широкою базою і ставками, диференційованими в залежності від площі нерухомості;</a:t>
            </a:r>
          </a:p>
          <a:p>
            <a:pPr marL="285750" lvl="0" indent="-285750" algn="just">
              <a:spcBef>
                <a:spcPts val="600"/>
              </a:spcBef>
              <a:buFont typeface="Arial" pitchFamily="34" charset="0"/>
              <a:buChar char="•"/>
            </a:pPr>
            <a:r>
              <a:rPr lang="uk-UA" dirty="0" smtClean="0">
                <a:uFillTx/>
                <a:latin typeface="Times New Roman" pitchFamily="18" charset="0"/>
                <a:cs typeface="Times New Roman" pitchFamily="18" charset="0"/>
              </a:rPr>
              <a:t>запровадити оподаткування комерційної нерухомості;</a:t>
            </a:r>
            <a:endParaRPr lang="uk-UA" dirty="0" smtClean="0">
              <a:solidFill>
                <a:srgbClr val="000000"/>
              </a:solidFill>
              <a:uFillTx/>
              <a:latin typeface="Times New Roman" pitchFamily="18" charset="0"/>
              <a:cs typeface="Times New Roman" pitchFamily="18" charset="0"/>
            </a:endParaRPr>
          </a:p>
          <a:p>
            <a:pPr marL="285750" indent="-285750" algn="just">
              <a:spcBef>
                <a:spcPts val="600"/>
              </a:spcBef>
              <a:buFont typeface="Arial" pitchFamily="34" charset="0"/>
              <a:buChar char="•"/>
            </a:pPr>
            <a:r>
              <a:rPr lang="uk-UA" dirty="0" smtClean="0">
                <a:solidFill>
                  <a:srgbClr val="000000"/>
                </a:solidFill>
                <a:uFillTx/>
                <a:latin typeface="Times New Roman" pitchFamily="18" charset="0"/>
                <a:cs typeface="Times New Roman" pitchFamily="18" charset="0"/>
              </a:rPr>
              <a:t>включити до складу місцевих податків плату за землю;</a:t>
            </a:r>
            <a:endParaRPr lang="en-US" dirty="0" smtClean="0">
              <a:solidFill>
                <a:srgbClr val="000000"/>
              </a:solidFill>
              <a:uFillTx/>
              <a:latin typeface="Times New Roman" pitchFamily="18" charset="0"/>
              <a:cs typeface="Times New Roman" pitchFamily="18" charset="0"/>
            </a:endParaRPr>
          </a:p>
          <a:p>
            <a:pPr marL="285750" indent="-285750" algn="just">
              <a:spcBef>
                <a:spcPts val="600"/>
              </a:spcBef>
              <a:buFont typeface="Arial" pitchFamily="34" charset="0"/>
              <a:buChar char="•"/>
            </a:pPr>
            <a:r>
              <a:rPr lang="uk-UA" dirty="0" smtClean="0">
                <a:solidFill>
                  <a:schemeClr val="tx1"/>
                </a:solidFill>
                <a:uFillTx/>
                <a:latin typeface="Times New Roman" pitchFamily="18" charset="0"/>
                <a:cs typeface="Times New Roman" pitchFamily="18" charset="0"/>
              </a:rPr>
              <a:t>запровадити місцеву надбавку до ставок екологічного податку за викиди, скиди забруднюючих речовин </a:t>
            </a:r>
            <a:r>
              <a:rPr lang="uk-UA" dirty="0" smtClean="0">
                <a:latin typeface="Times New Roman" pitchFamily="18" charset="0"/>
                <a:cs typeface="Times New Roman" pitchFamily="18" charset="0"/>
              </a:rPr>
              <a:t>тощо</a:t>
            </a:r>
            <a:r>
              <a:rPr lang="uk-UA" dirty="0" smtClean="0">
                <a:solidFill>
                  <a:schemeClr val="tx1"/>
                </a:solidFill>
                <a:uFillTx/>
                <a:latin typeface="Times New Roman" pitchFamily="18" charset="0"/>
                <a:cs typeface="Times New Roman" pitchFamily="18" charset="0"/>
              </a:rPr>
              <a:t> (у диференційованих розмірах від 0% до 200%);</a:t>
            </a:r>
            <a:r>
              <a:rPr lang="ru-RU" dirty="0" smtClean="0">
                <a:solidFill>
                  <a:schemeClr val="tx1"/>
                </a:solidFill>
                <a:uFillTx/>
                <a:latin typeface="Times New Roman" pitchFamily="18" charset="0"/>
                <a:cs typeface="Times New Roman" pitchFamily="18" charset="0"/>
              </a:rPr>
              <a:t> </a:t>
            </a:r>
            <a:endParaRPr lang="uk-UA" dirty="0" smtClean="0">
              <a:solidFill>
                <a:srgbClr val="000000"/>
              </a:solidFill>
              <a:uFillTx/>
              <a:latin typeface="Times New Roman" pitchFamily="18" charset="0"/>
              <a:cs typeface="Times New Roman" pitchFamily="18" charset="0"/>
            </a:endParaRPr>
          </a:p>
          <a:p>
            <a:pPr marL="285750" indent="-285750" algn="just">
              <a:spcBef>
                <a:spcPts val="600"/>
              </a:spcBef>
              <a:buFont typeface="Arial" pitchFamily="34" charset="0"/>
              <a:buChar char="•"/>
            </a:pPr>
            <a:r>
              <a:rPr lang="uk-UA" dirty="0" smtClean="0">
                <a:solidFill>
                  <a:srgbClr val="000000"/>
                </a:solidFill>
                <a:uFillTx/>
                <a:latin typeface="Times New Roman" pitchFamily="18" charset="0"/>
                <a:cs typeface="Times New Roman" pitchFamily="18" charset="0"/>
              </a:rPr>
              <a:t>відновити у складі місцевих податків податок з реклами.</a:t>
            </a:r>
            <a:endParaRPr lang="ru-RU" dirty="0">
              <a:solidFill>
                <a:srgbClr val="000000"/>
              </a:solidFill>
              <a:uFillTx/>
              <a:latin typeface="Times New Roman" pitchFamily="18" charset="0"/>
              <a:cs typeface="Times New Roman" pitchFamily="18" charset="0"/>
            </a:endParaRPr>
          </a:p>
        </p:txBody>
      </p:sp>
      <p:sp>
        <p:nvSpPr>
          <p:cNvPr id="5" name="Номер слайда 4"/>
          <p:cNvSpPr>
            <a:spLocks noGrp="1"/>
          </p:cNvSpPr>
          <p:nvPr>
            <p:ph type="sldNum" sz="quarter" idx="12"/>
          </p:nvPr>
        </p:nvSpPr>
        <p:spPr/>
        <p:txBody>
          <a:bodyPr/>
          <a:lstStyle/>
          <a:p>
            <a:fld id="{8BFA6635-2B62-4EC2-9238-675522EA0538}" type="slidenum">
              <a:rPr lang="uk-UA" smtClean="0">
                <a:uFillTx/>
              </a:rPr>
              <a:pPr/>
              <a:t>16</a:t>
            </a:fld>
            <a:endParaRPr lang="uk-UA">
              <a:uFillTx/>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1243212" y="260648"/>
            <a:ext cx="6912768" cy="461665"/>
          </a:xfrm>
          <a:prstGeom prst="rect">
            <a:avLst/>
          </a:prstGeom>
          <a:noFill/>
        </p:spPr>
        <p:txBody>
          <a:bodyPr wrap="square" rtlCol="0">
            <a:spAutoFit/>
          </a:bodyPr>
          <a:lstStyle/>
          <a:p>
            <a:pPr algn="ctr">
              <a:defRPr>
                <a:uFillTx/>
              </a:defRPr>
            </a:pPr>
            <a:r>
              <a:rPr lang="uk-UA" sz="2400" b="1" dirty="0">
                <a:solidFill>
                  <a:schemeClr val="accent1">
                    <a:lumMod val="75000"/>
                  </a:schemeClr>
                </a:solidFill>
                <a:uFillTx/>
                <a:latin typeface="Times New Roman" pitchFamily="18" charset="0"/>
                <a:cs typeface="Times New Roman" pitchFamily="18" charset="0"/>
              </a:rPr>
              <a:t>Шляхи досягнення поставлених цілей</a:t>
            </a:r>
            <a:endParaRPr lang="ru-RU" sz="2400" dirty="0">
              <a:solidFill>
                <a:schemeClr val="accent1">
                  <a:lumMod val="75000"/>
                </a:schemeClr>
              </a:solidFill>
              <a:uFillTx/>
              <a:latin typeface="Times New Roman" pitchFamily="18" charset="0"/>
              <a:cs typeface="Times New Roman" pitchFamily="18" charset="0"/>
            </a:endParaRPr>
          </a:p>
        </p:txBody>
      </p:sp>
      <p:sp>
        <p:nvSpPr>
          <p:cNvPr id="8" name="Прямоугольник 7"/>
          <p:cNvSpPr>
            <a:spLocks/>
          </p:cNvSpPr>
          <p:nvPr/>
        </p:nvSpPr>
        <p:spPr>
          <a:xfrm>
            <a:off x="467544" y="722313"/>
            <a:ext cx="8424936" cy="5247590"/>
          </a:xfrm>
          <a:prstGeom prst="rect">
            <a:avLst/>
          </a:prstGeom>
        </p:spPr>
        <p:txBody>
          <a:bodyPr wrap="square">
            <a:spAutoFit/>
          </a:bodyPr>
          <a:lstStyle/>
          <a:p>
            <a:pPr marL="442913" indent="-442913" algn="just">
              <a:spcBef>
                <a:spcPts val="600"/>
              </a:spcBef>
            </a:pPr>
            <a:r>
              <a:rPr lang="uk-UA" sz="1600" b="1" dirty="0" smtClean="0">
                <a:solidFill>
                  <a:srgbClr val="000000"/>
                </a:solidFill>
                <a:uFillTx/>
                <a:latin typeface="Times New Roman" pitchFamily="18" charset="0"/>
                <a:cs typeface="Times New Roman" pitchFamily="18" charset="0"/>
              </a:rPr>
              <a:t>1</a:t>
            </a:r>
            <a:r>
              <a:rPr lang="uk-UA" sz="1600" b="1" dirty="0">
                <a:solidFill>
                  <a:srgbClr val="000000"/>
                </a:solidFill>
                <a:latin typeface="Times New Roman" pitchFamily="18" charset="0"/>
                <a:cs typeface="Times New Roman" pitchFamily="18" charset="0"/>
              </a:rPr>
              <a:t>6</a:t>
            </a:r>
            <a:r>
              <a:rPr lang="uk-UA" sz="1600" b="1" dirty="0" smtClean="0">
                <a:solidFill>
                  <a:srgbClr val="000000"/>
                </a:solidFill>
                <a:uFillTx/>
                <a:latin typeface="Times New Roman" pitchFamily="18" charset="0"/>
                <a:cs typeface="Times New Roman" pitchFamily="18" charset="0"/>
              </a:rPr>
              <a:t>. Забезпечити</a:t>
            </a:r>
            <a:r>
              <a:rPr lang="uk-UA" sz="1600" dirty="0" smtClean="0">
                <a:solidFill>
                  <a:srgbClr val="000000"/>
                </a:solidFill>
                <a:uFillTx/>
                <a:latin typeface="Times New Roman" pitchFamily="18" charset="0"/>
                <a:cs typeface="Times New Roman" pitchFamily="18" charset="0"/>
              </a:rPr>
              <a:t> </a:t>
            </a:r>
            <a:r>
              <a:rPr lang="uk-UA" sz="1600" b="1" dirty="0" smtClean="0">
                <a:solidFill>
                  <a:srgbClr val="000000"/>
                </a:solidFill>
                <a:uFillTx/>
                <a:latin typeface="Times New Roman" pitchFamily="18" charset="0"/>
                <a:cs typeface="Times New Roman" pitchFamily="18" charset="0"/>
              </a:rPr>
              <a:t>поступове наближення податкового законодавства України до законодавства ЄС, зокрема:</a:t>
            </a:r>
          </a:p>
          <a:p>
            <a:pPr marL="285750" indent="-285750" algn="just">
              <a:spcBef>
                <a:spcPts val="600"/>
              </a:spcBef>
              <a:buFont typeface="Wingdings" pitchFamily="2" charset="2"/>
              <a:buChar char="§"/>
              <a:defRPr>
                <a:uFillTx/>
              </a:defRPr>
            </a:pPr>
            <a:r>
              <a:rPr lang="uk-UA" sz="1400" dirty="0" smtClean="0">
                <a:uFillTx/>
                <a:latin typeface="Times New Roman" pitchFamily="18" charset="0"/>
                <a:cs typeface="Times New Roman" pitchFamily="18" charset="0"/>
              </a:rPr>
              <a:t>запровадити </a:t>
            </a:r>
            <a:r>
              <a:rPr lang="uk-UA" sz="1400" dirty="0">
                <a:uFillTx/>
                <a:latin typeface="Times New Roman" pitchFamily="18" charset="0"/>
                <a:cs typeface="Times New Roman" pitchFamily="18" charset="0"/>
              </a:rPr>
              <a:t>положення </a:t>
            </a:r>
            <a:r>
              <a:rPr lang="uk-UA" sz="1400" dirty="0" smtClean="0">
                <a:uFillTx/>
                <a:latin typeface="Times New Roman" pitchFamily="18" charset="0"/>
                <a:cs typeface="Times New Roman" pitchFamily="18" charset="0"/>
              </a:rPr>
              <a:t>Директиви </a:t>
            </a:r>
            <a:r>
              <a:rPr lang="uk-UA" sz="1400" dirty="0">
                <a:uFillTx/>
                <a:latin typeface="Times New Roman" pitchFamily="18" charset="0"/>
                <a:cs typeface="Times New Roman" pitchFamily="18" charset="0"/>
              </a:rPr>
              <a:t>Ради ЄС № 2006/112/</a:t>
            </a:r>
            <a:r>
              <a:rPr lang="uk-UA" sz="1400" dirty="0" err="1">
                <a:uFillTx/>
                <a:latin typeface="Times New Roman" pitchFamily="18" charset="0"/>
                <a:cs typeface="Times New Roman" pitchFamily="18" charset="0"/>
              </a:rPr>
              <a:t>ЄС</a:t>
            </a:r>
            <a:r>
              <a:rPr lang="uk-UA" sz="1400" dirty="0">
                <a:uFillTx/>
                <a:latin typeface="Times New Roman" pitchFamily="18" charset="0"/>
                <a:cs typeface="Times New Roman" pitchFamily="18" charset="0"/>
              </a:rPr>
              <a:t> від 28.11.2006 року про спільну систему податку на додану вартість </a:t>
            </a:r>
            <a:r>
              <a:rPr lang="uk-UA" sz="1400" dirty="0" smtClean="0">
                <a:uFillTx/>
                <a:latin typeface="Times New Roman" pitchFamily="18" charset="0"/>
                <a:cs typeface="Times New Roman" pitchFamily="18" charset="0"/>
              </a:rPr>
              <a:t>(протягом </a:t>
            </a:r>
            <a:r>
              <a:rPr lang="uk-UA" sz="1400" dirty="0">
                <a:uFillTx/>
                <a:latin typeface="Times New Roman" pitchFamily="18" charset="0"/>
                <a:cs typeface="Times New Roman" pitchFamily="18" charset="0"/>
              </a:rPr>
              <a:t>5 </a:t>
            </a:r>
            <a:r>
              <a:rPr lang="uk-UA" sz="1400" dirty="0" smtClean="0">
                <a:uFillTx/>
                <a:latin typeface="Times New Roman" pitchFamily="18" charset="0"/>
                <a:cs typeface="Times New Roman" pitchFamily="18" charset="0"/>
              </a:rPr>
              <a:t>років*); </a:t>
            </a:r>
            <a:endParaRPr lang="ru-RU" sz="1400" dirty="0">
              <a:uFillTx/>
              <a:latin typeface="Times New Roman" pitchFamily="18" charset="0"/>
              <a:cs typeface="Times New Roman" pitchFamily="18" charset="0"/>
            </a:endParaRPr>
          </a:p>
          <a:p>
            <a:pPr marL="285750" indent="-285750" algn="just">
              <a:spcBef>
                <a:spcPts val="600"/>
              </a:spcBef>
              <a:buFont typeface="Wingdings" pitchFamily="2" charset="2"/>
              <a:buChar char="§"/>
              <a:defRPr>
                <a:uFillTx/>
              </a:defRPr>
            </a:pPr>
            <a:r>
              <a:rPr lang="uk-UA" sz="1400" dirty="0">
                <a:uFillTx/>
                <a:latin typeface="Times New Roman" pitchFamily="18" charset="0"/>
                <a:cs typeface="Times New Roman" pitchFamily="18" charset="0"/>
              </a:rPr>
              <a:t>запровадити </a:t>
            </a:r>
            <a:r>
              <a:rPr lang="uk-UA" sz="1400" dirty="0" smtClean="0">
                <a:uFillTx/>
                <a:latin typeface="Times New Roman" pitchFamily="18" charset="0"/>
                <a:cs typeface="Times New Roman" pitchFamily="18" charset="0"/>
              </a:rPr>
              <a:t>Директиви </a:t>
            </a:r>
            <a:r>
              <a:rPr lang="uk-UA" sz="1400" dirty="0">
                <a:uFillTx/>
                <a:latin typeface="Times New Roman" pitchFamily="18" charset="0"/>
                <a:cs typeface="Times New Roman" pitchFamily="18" charset="0"/>
              </a:rPr>
              <a:t>Ради № 2008/118/ЄС від 16 грудня 2008 року </a:t>
            </a:r>
            <a:r>
              <a:rPr lang="uk-UA" sz="1400" dirty="0">
                <a:latin typeface="Times New Roman" pitchFamily="18" charset="0"/>
                <a:cs typeface="Times New Roman" pitchFamily="18" charset="0"/>
              </a:rPr>
              <a:t>та № 2011/64/ЄС від 21 червня 2011 </a:t>
            </a:r>
            <a:r>
              <a:rPr lang="uk-UA" sz="1400" dirty="0" smtClean="0">
                <a:latin typeface="Times New Roman" pitchFamily="18" charset="0"/>
                <a:cs typeface="Times New Roman" pitchFamily="18" charset="0"/>
              </a:rPr>
              <a:t>року стосовно </a:t>
            </a:r>
            <a:r>
              <a:rPr lang="uk-UA" sz="1400" dirty="0">
                <a:uFillTx/>
                <a:latin typeface="Times New Roman" pitchFamily="18" charset="0"/>
                <a:cs typeface="Times New Roman" pitchFamily="18" charset="0"/>
              </a:rPr>
              <a:t>загальних умов акцизного </a:t>
            </a:r>
            <a:r>
              <a:rPr lang="uk-UA" sz="1400" dirty="0" smtClean="0">
                <a:uFillTx/>
                <a:latin typeface="Times New Roman" pitchFamily="18" charset="0"/>
                <a:cs typeface="Times New Roman" pitchFamily="18" charset="0"/>
              </a:rPr>
              <a:t>та про </a:t>
            </a:r>
            <a:r>
              <a:rPr lang="uk-UA" sz="1400" dirty="0">
                <a:uFillTx/>
                <a:latin typeface="Times New Roman" pitchFamily="18" charset="0"/>
                <a:cs typeface="Times New Roman" pitchFamily="18" charset="0"/>
              </a:rPr>
              <a:t>структуру та ставки акцизного </a:t>
            </a:r>
            <a:r>
              <a:rPr lang="uk-UA" sz="1400" dirty="0" smtClean="0">
                <a:uFillTx/>
                <a:latin typeface="Times New Roman" pitchFamily="18" charset="0"/>
                <a:cs typeface="Times New Roman" pitchFamily="18" charset="0"/>
              </a:rPr>
              <a:t>податку </a:t>
            </a:r>
            <a:r>
              <a:rPr lang="uk-UA" sz="1400" dirty="0">
                <a:uFillTx/>
                <a:latin typeface="Times New Roman" pitchFamily="18" charset="0"/>
                <a:cs typeface="Times New Roman" pitchFamily="18" charset="0"/>
              </a:rPr>
              <a:t>на тютюнові вироби (кодифікація) </a:t>
            </a:r>
            <a:r>
              <a:rPr lang="uk-UA" sz="1400" dirty="0" smtClean="0">
                <a:uFillTx/>
                <a:latin typeface="Times New Roman" pitchFamily="18" charset="0"/>
                <a:cs typeface="Times New Roman" pitchFamily="18" charset="0"/>
              </a:rPr>
              <a:t>(протягом </a:t>
            </a:r>
            <a:r>
              <a:rPr lang="uk-UA" sz="1400" dirty="0">
                <a:uFillTx/>
                <a:latin typeface="Times New Roman" pitchFamily="18" charset="0"/>
                <a:cs typeface="Times New Roman" pitchFamily="18" charset="0"/>
              </a:rPr>
              <a:t>2 </a:t>
            </a:r>
            <a:r>
              <a:rPr lang="uk-UA" sz="1400" dirty="0" smtClean="0">
                <a:uFillTx/>
                <a:latin typeface="Times New Roman" pitchFamily="18" charset="0"/>
                <a:cs typeface="Times New Roman" pitchFamily="18" charset="0"/>
              </a:rPr>
              <a:t>років*), </a:t>
            </a:r>
            <a:r>
              <a:rPr lang="uk-UA" sz="1400" dirty="0">
                <a:uFillTx/>
                <a:latin typeface="Times New Roman" pitchFamily="18" charset="0"/>
                <a:cs typeface="Times New Roman" pitchFamily="18" charset="0"/>
              </a:rPr>
              <a:t>за винятком статей 7(2), 8, 9, 10, 11, 12, 14(1), 14(2), 14(4), 18 та 19, для яких графік імплементації буде встановлений Радою </a:t>
            </a:r>
            <a:r>
              <a:rPr lang="uk-UA" sz="1400" dirty="0" smtClean="0">
                <a:uFillTx/>
                <a:latin typeface="Times New Roman" pitchFamily="18" charset="0"/>
                <a:cs typeface="Times New Roman" pitchFamily="18" charset="0"/>
              </a:rPr>
              <a:t>Асоціації</a:t>
            </a:r>
            <a:r>
              <a:rPr lang="uk-UA" sz="1400" dirty="0">
                <a:latin typeface="Times New Roman" pitchFamily="18" charset="0"/>
                <a:cs typeface="Times New Roman" pitchFamily="18" charset="0"/>
              </a:rPr>
              <a:t>; </a:t>
            </a:r>
            <a:endParaRPr lang="uk-UA" sz="1400" dirty="0" smtClean="0">
              <a:latin typeface="Times New Roman" pitchFamily="18" charset="0"/>
              <a:cs typeface="Times New Roman" pitchFamily="18" charset="0"/>
            </a:endParaRPr>
          </a:p>
          <a:p>
            <a:pPr marL="285750" indent="-285750" algn="just">
              <a:spcBef>
                <a:spcPts val="600"/>
              </a:spcBef>
              <a:buFont typeface="Wingdings" pitchFamily="2" charset="2"/>
              <a:buChar char="§"/>
              <a:defRPr>
                <a:uFillTx/>
              </a:defRPr>
            </a:pPr>
            <a:r>
              <a:rPr lang="uk-UA" sz="1400" dirty="0" smtClean="0">
                <a:uFillTx/>
                <a:latin typeface="Times New Roman" pitchFamily="18" charset="0"/>
                <a:cs typeface="Times New Roman" pitchFamily="18" charset="0"/>
              </a:rPr>
              <a:t>гармонізувати </a:t>
            </a:r>
            <a:r>
              <a:rPr lang="uk-UA" sz="1400" dirty="0">
                <a:uFillTx/>
                <a:latin typeface="Times New Roman" pitchFamily="18" charset="0"/>
                <a:cs typeface="Times New Roman" pitchFamily="18" charset="0"/>
              </a:rPr>
              <a:t>структуру акцизних податків на спирт та алкогольні напої </a:t>
            </a:r>
            <a:r>
              <a:rPr lang="uk-UA" sz="1400" dirty="0" smtClean="0">
                <a:uFillTx/>
                <a:latin typeface="Times New Roman" pitchFamily="18" charset="0"/>
                <a:cs typeface="Times New Roman" pitchFamily="18" charset="0"/>
              </a:rPr>
              <a:t>(протягом </a:t>
            </a:r>
            <a:r>
              <a:rPr lang="uk-UA" sz="1400" dirty="0">
                <a:uFillTx/>
                <a:latin typeface="Times New Roman" pitchFamily="18" charset="0"/>
                <a:cs typeface="Times New Roman" pitchFamily="18" charset="0"/>
              </a:rPr>
              <a:t>5 </a:t>
            </a:r>
            <a:r>
              <a:rPr lang="uk-UA" sz="1400" dirty="0" smtClean="0">
                <a:uFillTx/>
                <a:latin typeface="Times New Roman" pitchFamily="18" charset="0"/>
                <a:cs typeface="Times New Roman" pitchFamily="18" charset="0"/>
              </a:rPr>
              <a:t>років*) (</a:t>
            </a:r>
            <a:r>
              <a:rPr lang="uk-UA" sz="1400" dirty="0">
                <a:uFillTx/>
                <a:latin typeface="Times New Roman" pitchFamily="18" charset="0"/>
                <a:cs typeface="Times New Roman" pitchFamily="18" charset="0"/>
              </a:rPr>
              <a:t>Директива Ради № 92/83/ЄЕС від 19.10.1992 року щодо гармонізації структур акцизних зборів на спирт та алкогольні напої</a:t>
            </a:r>
            <a:r>
              <a:rPr lang="uk-UA" sz="1400" dirty="0" smtClean="0">
                <a:uFillTx/>
                <a:latin typeface="Times New Roman" pitchFamily="18" charset="0"/>
                <a:cs typeface="Times New Roman" pitchFamily="18" charset="0"/>
              </a:rPr>
              <a:t>);</a:t>
            </a:r>
            <a:endParaRPr lang="ru-RU" sz="1400" dirty="0">
              <a:uFillTx/>
              <a:latin typeface="Times New Roman" pitchFamily="18" charset="0"/>
              <a:cs typeface="Times New Roman" pitchFamily="18" charset="0"/>
            </a:endParaRPr>
          </a:p>
          <a:p>
            <a:pPr marL="285750" indent="-285750" algn="just">
              <a:spcBef>
                <a:spcPts val="600"/>
              </a:spcBef>
              <a:buFont typeface="Wingdings" pitchFamily="2" charset="2"/>
              <a:buChar char="§"/>
              <a:defRPr>
                <a:uFillTx/>
              </a:defRPr>
            </a:pPr>
            <a:r>
              <a:rPr lang="uk-UA" sz="1400" dirty="0">
                <a:uFillTx/>
                <a:latin typeface="Times New Roman" pitchFamily="18" charset="0"/>
                <a:cs typeface="Times New Roman" pitchFamily="18" charset="0"/>
              </a:rPr>
              <a:t>запровадити розділ 3 </a:t>
            </a:r>
            <a:r>
              <a:rPr lang="uk-UA" sz="1400" dirty="0" smtClean="0">
                <a:uFillTx/>
                <a:latin typeface="Times New Roman" pitchFamily="18" charset="0"/>
                <a:cs typeface="Times New Roman" pitchFamily="18" charset="0"/>
              </a:rPr>
              <a:t>Директиви </a:t>
            </a:r>
            <a:r>
              <a:rPr lang="uk-UA" sz="1400" dirty="0">
                <a:uFillTx/>
                <a:latin typeface="Times New Roman" pitchFamily="18" charset="0"/>
                <a:cs typeface="Times New Roman" pitchFamily="18" charset="0"/>
              </a:rPr>
              <a:t>Ради № 2007/74/ЄС від 20.12.2007 року про звільнення від податку на додану вартість і мита </a:t>
            </a:r>
            <a:r>
              <a:rPr lang="uk-UA" sz="1400" dirty="0">
                <a:latin typeface="Times New Roman" pitchFamily="18" charset="0"/>
                <a:cs typeface="Times New Roman" pitchFamily="18" charset="0"/>
              </a:rPr>
              <a:t>щодо кількісних обмежень на </a:t>
            </a:r>
            <a:r>
              <a:rPr lang="uk-UA" sz="1400" dirty="0">
                <a:uFillTx/>
                <a:latin typeface="Times New Roman" pitchFamily="18" charset="0"/>
                <a:cs typeface="Times New Roman" pitchFamily="18" charset="0"/>
              </a:rPr>
              <a:t>товари, що ввозяться особами, які подорожують з третіх країн </a:t>
            </a:r>
            <a:r>
              <a:rPr lang="uk-UA" sz="1400" dirty="0" smtClean="0">
                <a:uFillTx/>
                <a:latin typeface="Times New Roman" pitchFamily="18" charset="0"/>
                <a:cs typeface="Times New Roman" pitchFamily="18" charset="0"/>
              </a:rPr>
              <a:t>(протягом </a:t>
            </a:r>
            <a:r>
              <a:rPr lang="uk-UA" sz="1400" dirty="0">
                <a:uFillTx/>
                <a:latin typeface="Times New Roman" pitchFamily="18" charset="0"/>
                <a:cs typeface="Times New Roman" pitchFamily="18" charset="0"/>
              </a:rPr>
              <a:t>3 </a:t>
            </a:r>
            <a:r>
              <a:rPr lang="uk-UA" sz="1400" dirty="0" smtClean="0">
                <a:uFillTx/>
                <a:latin typeface="Times New Roman" pitchFamily="18" charset="0"/>
                <a:cs typeface="Times New Roman" pitchFamily="18" charset="0"/>
              </a:rPr>
              <a:t>років*);</a:t>
            </a:r>
            <a:endParaRPr lang="ru-RU" sz="1400" dirty="0">
              <a:uFillTx/>
              <a:latin typeface="Times New Roman" pitchFamily="18" charset="0"/>
              <a:cs typeface="Times New Roman" pitchFamily="18" charset="0"/>
            </a:endParaRPr>
          </a:p>
          <a:p>
            <a:pPr marL="285750" indent="-285750" algn="just">
              <a:spcBef>
                <a:spcPts val="600"/>
              </a:spcBef>
              <a:buFont typeface="Wingdings" pitchFamily="2" charset="2"/>
              <a:buChar char="§"/>
              <a:defRPr>
                <a:uFillTx/>
              </a:defRPr>
            </a:pPr>
            <a:r>
              <a:rPr lang="uk-UA" sz="1400" dirty="0">
                <a:uFillTx/>
                <a:latin typeface="Times New Roman" pitchFamily="18" charset="0"/>
                <a:cs typeface="Times New Roman" pitchFamily="18" charset="0"/>
              </a:rPr>
              <a:t>підготувати підґрунтя щодо запровадження Директива Ради № 2003/96/ЄС від 27.10.2003 року про реструктуризацію системи Співтовариства </a:t>
            </a:r>
            <a:r>
              <a:rPr lang="uk-UA" sz="1400" dirty="0" smtClean="0">
                <a:uFillTx/>
                <a:latin typeface="Times New Roman" pitchFamily="18" charset="0"/>
                <a:cs typeface="Times New Roman" pitchFamily="18" charset="0"/>
              </a:rPr>
              <a:t>(оподаткування </a:t>
            </a:r>
            <a:r>
              <a:rPr lang="uk-UA" sz="1400" dirty="0" err="1">
                <a:uFillTx/>
                <a:latin typeface="Times New Roman" pitchFamily="18" charset="0"/>
                <a:cs typeface="Times New Roman" pitchFamily="18" charset="0"/>
              </a:rPr>
              <a:t>енергопродуктів</a:t>
            </a:r>
            <a:r>
              <a:rPr lang="uk-UA" sz="1400" dirty="0">
                <a:uFillTx/>
                <a:latin typeface="Times New Roman" pitchFamily="18" charset="0"/>
                <a:cs typeface="Times New Roman" pitchFamily="18" charset="0"/>
              </a:rPr>
              <a:t> та </a:t>
            </a:r>
            <a:r>
              <a:rPr lang="uk-UA" sz="1400" dirty="0" smtClean="0">
                <a:uFillTx/>
                <a:latin typeface="Times New Roman" pitchFamily="18" charset="0"/>
                <a:cs typeface="Times New Roman" pitchFamily="18" charset="0"/>
              </a:rPr>
              <a:t>електроенергії), з огляду на майбутні потреби </a:t>
            </a:r>
            <a:r>
              <a:rPr lang="uk-UA" sz="1400" dirty="0">
                <a:uFillTx/>
                <a:latin typeface="Times New Roman" pitchFamily="18" charset="0"/>
                <a:cs typeface="Times New Roman" pitchFamily="18" charset="0"/>
              </a:rPr>
              <a:t>України </a:t>
            </a:r>
            <a:r>
              <a:rPr lang="uk-UA" sz="1400" dirty="0" smtClean="0">
                <a:uFillTx/>
                <a:latin typeface="Times New Roman" pitchFamily="18" charset="0"/>
                <a:cs typeface="Times New Roman" pitchFamily="18" charset="0"/>
              </a:rPr>
              <a:t>щодо </a:t>
            </a:r>
            <a:r>
              <a:rPr lang="uk-UA" sz="1400" dirty="0">
                <a:uFillTx/>
                <a:latin typeface="Times New Roman" pitchFamily="18" charset="0"/>
                <a:cs typeface="Times New Roman" pitchFamily="18" charset="0"/>
              </a:rPr>
              <a:t>захисту навколишнього середовища та </a:t>
            </a:r>
            <a:r>
              <a:rPr lang="uk-UA" sz="1400" dirty="0" smtClean="0">
                <a:uFillTx/>
                <a:latin typeface="Times New Roman" pitchFamily="18" charset="0"/>
                <a:cs typeface="Times New Roman" pitchFamily="18" charset="0"/>
              </a:rPr>
              <a:t>енергоефективності;</a:t>
            </a:r>
            <a:endParaRPr lang="ru-RU" sz="1400" dirty="0">
              <a:uFillTx/>
              <a:latin typeface="Times New Roman" pitchFamily="18" charset="0"/>
              <a:cs typeface="Times New Roman" pitchFamily="18" charset="0"/>
            </a:endParaRPr>
          </a:p>
          <a:p>
            <a:pPr marL="285750" indent="-285750" algn="just">
              <a:spcBef>
                <a:spcPts val="600"/>
              </a:spcBef>
              <a:buFont typeface="Wingdings" pitchFamily="2" charset="2"/>
              <a:buChar char="§"/>
              <a:defRPr>
                <a:uFillTx/>
              </a:defRPr>
            </a:pPr>
            <a:r>
              <a:rPr lang="uk-UA" sz="1400" dirty="0">
                <a:uFillTx/>
                <a:latin typeface="Times New Roman" pitchFamily="18" charset="0"/>
                <a:cs typeface="Times New Roman" pitchFamily="18" charset="0"/>
              </a:rPr>
              <a:t> здійснити заходи по гармонізації </a:t>
            </a:r>
            <a:r>
              <a:rPr lang="uk-UA" sz="1400" dirty="0" smtClean="0">
                <a:uFillTx/>
                <a:latin typeface="Times New Roman" pitchFamily="18" charset="0"/>
                <a:cs typeface="Times New Roman" pitchFamily="18" charset="0"/>
              </a:rPr>
              <a:t>з </a:t>
            </a:r>
            <a:r>
              <a:rPr lang="uk-UA" sz="1400" dirty="0">
                <a:uFillTx/>
                <a:latin typeface="Times New Roman" pitchFamily="18" charset="0"/>
                <a:cs typeface="Times New Roman" pitchFamily="18" charset="0"/>
              </a:rPr>
              <a:t>законодавством </a:t>
            </a:r>
            <a:r>
              <a:rPr lang="uk-UA" sz="1400" dirty="0" smtClean="0">
                <a:uFillTx/>
                <a:latin typeface="Times New Roman" pitchFamily="18" charset="0"/>
                <a:cs typeface="Times New Roman" pitchFamily="18" charset="0"/>
              </a:rPr>
              <a:t>держав-членів ЄС </a:t>
            </a:r>
            <a:r>
              <a:rPr lang="uk-UA" sz="1400" dirty="0">
                <a:uFillTx/>
                <a:latin typeface="Times New Roman" pitchFamily="18" charset="0"/>
                <a:cs typeface="Times New Roman" pitchFamily="18" charset="0"/>
              </a:rPr>
              <a:t>про податки з обороту, а саме заходи для відшкодування </a:t>
            </a:r>
            <a:r>
              <a:rPr lang="uk-UA" sz="1400" dirty="0" smtClean="0">
                <a:uFillTx/>
                <a:latin typeface="Times New Roman" pitchFamily="18" charset="0"/>
                <a:cs typeface="Times New Roman" pitchFamily="18" charset="0"/>
              </a:rPr>
              <a:t>ПДВ суб’єктам </a:t>
            </a:r>
            <a:r>
              <a:rPr lang="uk-UA" sz="1400" dirty="0">
                <a:uFillTx/>
                <a:latin typeface="Times New Roman" pitchFamily="18" charset="0"/>
                <a:cs typeface="Times New Roman" pitchFamily="18" charset="0"/>
              </a:rPr>
              <a:t>оподаткування, які не засновані на території Співтовариства (тринадцята Директива Ради ЄС № 86/560/ЄЕС від </a:t>
            </a:r>
            <a:r>
              <a:rPr lang="uk-UA" sz="1400" dirty="0" smtClean="0">
                <a:uFillTx/>
                <a:latin typeface="Times New Roman" pitchFamily="18" charset="0"/>
                <a:cs typeface="Times New Roman" pitchFamily="18" charset="0"/>
              </a:rPr>
              <a:t>17.11.1986).</a:t>
            </a:r>
            <a:r>
              <a:rPr lang="uk-UA" dirty="0" smtClean="0">
                <a:latin typeface="Times New Roman" pitchFamily="18" charset="0"/>
                <a:cs typeface="Times New Roman" pitchFamily="18" charset="0"/>
              </a:rPr>
              <a:t> </a:t>
            </a:r>
          </a:p>
          <a:p>
            <a:pPr algn="r">
              <a:spcBef>
                <a:spcPts val="600"/>
              </a:spcBef>
              <a:defRPr>
                <a:uFillTx/>
              </a:defRPr>
            </a:pPr>
            <a:r>
              <a:rPr lang="uk-UA" sz="1200" dirty="0">
                <a:latin typeface="Times New Roman" pitchFamily="18" charset="0"/>
                <a:cs typeface="Times New Roman" pitchFamily="18" charset="0"/>
              </a:rPr>
              <a:t>*</a:t>
            </a:r>
            <a:r>
              <a:rPr lang="uk-UA" sz="1200" dirty="0" smtClean="0">
                <a:latin typeface="Times New Roman" pitchFamily="18" charset="0"/>
                <a:cs typeface="Times New Roman" pitchFamily="18" charset="0"/>
              </a:rPr>
              <a:t>з </a:t>
            </a:r>
            <a:r>
              <a:rPr lang="uk-UA" sz="1200" dirty="0">
                <a:latin typeface="Times New Roman" pitchFamily="18" charset="0"/>
                <a:cs typeface="Times New Roman" pitchFamily="18" charset="0"/>
              </a:rPr>
              <a:t>дати набрання чинності угоди про асоціацію з ЄС</a:t>
            </a:r>
            <a:endParaRPr lang="ru-RU" sz="1200" dirty="0">
              <a:solidFill>
                <a:srgbClr val="000000"/>
              </a:solidFill>
              <a:uFillTx/>
              <a:cs typeface="Arial" charset="0"/>
            </a:endParaRPr>
          </a:p>
        </p:txBody>
      </p:sp>
      <p:sp>
        <p:nvSpPr>
          <p:cNvPr id="9" name="Номер слайда 8"/>
          <p:cNvSpPr>
            <a:spLocks noGrp="1"/>
          </p:cNvSpPr>
          <p:nvPr>
            <p:ph type="sldNum" sz="quarter" idx="12"/>
          </p:nvPr>
        </p:nvSpPr>
        <p:spPr/>
        <p:txBody>
          <a:bodyPr/>
          <a:lstStyle/>
          <a:p>
            <a:fld id="{8BFA6635-2B62-4EC2-9238-675522EA0538}" type="slidenum">
              <a:rPr lang="uk-UA" smtClean="0">
                <a:uFillTx/>
              </a:rPr>
              <a:pPr/>
              <a:t>17</a:t>
            </a:fld>
            <a:endParaRPr lang="uk-UA">
              <a:uFillTx/>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8BFA6635-2B62-4EC2-9238-675522EA0538}" type="slidenum">
              <a:rPr lang="uk-UA" smtClean="0">
                <a:uFillTx/>
              </a:rPr>
              <a:pPr/>
              <a:t>18</a:t>
            </a:fld>
            <a:endParaRPr lang="uk-UA">
              <a:uFillTx/>
            </a:endParaRPr>
          </a:p>
        </p:txBody>
      </p:sp>
      <p:sp>
        <p:nvSpPr>
          <p:cNvPr id="3" name="Прямоугольник 2"/>
          <p:cNvSpPr/>
          <p:nvPr/>
        </p:nvSpPr>
        <p:spPr>
          <a:xfrm>
            <a:off x="971600" y="1772816"/>
            <a:ext cx="7560840" cy="2372060"/>
          </a:xfrm>
          <a:prstGeom prst="rect">
            <a:avLst/>
          </a:prstGeom>
        </p:spPr>
        <p:txBody>
          <a:bodyPr wrap="square">
            <a:spAutoFit/>
          </a:bodyPr>
          <a:lstStyle/>
          <a:p>
            <a:pPr marL="342900" lvl="0" indent="-342900">
              <a:lnSpc>
                <a:spcPct val="107000"/>
              </a:lnSpc>
              <a:spcAft>
                <a:spcPts val="0"/>
              </a:spcAft>
              <a:buFont typeface="Arial" pitchFamily="34" charset="0"/>
              <a:buChar char="•"/>
            </a:pPr>
            <a:r>
              <a:rPr lang="uk-UA" dirty="0">
                <a:latin typeface="Times New Roman" panose="02020603050405020304" pitchFamily="18" charset="0"/>
                <a:ea typeface="Calibri" panose="020F0502020204030204" pitchFamily="34" charset="0"/>
                <a:cs typeface="Times New Roman" panose="02020603050405020304" pitchFamily="18" charset="0"/>
              </a:rPr>
              <a:t>Г</a:t>
            </a:r>
            <a:r>
              <a:rPr lang="uk-UA" dirty="0" smtClean="0">
                <a:latin typeface="Times New Roman" panose="02020603050405020304" pitchFamily="18" charset="0"/>
                <a:ea typeface="Calibri" panose="020F0502020204030204" pitchFamily="34" charset="0"/>
                <a:cs typeface="Times New Roman" panose="02020603050405020304" pitchFamily="18" charset="0"/>
              </a:rPr>
              <a:t>нучке </a:t>
            </a:r>
            <a:r>
              <a:rPr lang="uk-UA" dirty="0">
                <a:latin typeface="Times New Roman" panose="02020603050405020304" pitchFamily="18" charset="0"/>
                <a:ea typeface="Calibri" panose="020F0502020204030204" pitchFamily="34" charset="0"/>
                <a:cs typeface="Times New Roman" panose="02020603050405020304" pitchFamily="18" charset="0"/>
              </a:rPr>
              <a:t>поєднання механізмів фінансового управління для підтримки поміркованого податкового </a:t>
            </a:r>
            <a:r>
              <a:rPr lang="uk-UA" dirty="0" smtClean="0">
                <a:latin typeface="Times New Roman" panose="02020603050405020304" pitchFamily="18" charset="0"/>
                <a:ea typeface="Calibri" panose="020F0502020204030204" pitchFamily="34" charset="0"/>
                <a:cs typeface="Times New Roman" panose="02020603050405020304" pitchFamily="18" charset="0"/>
              </a:rPr>
              <a:t>навантаження.</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Arial" pitchFamily="34" charset="0"/>
              <a:buChar char="•"/>
            </a:pPr>
            <a:r>
              <a:rPr lang="uk-UA" dirty="0">
                <a:latin typeface="Times New Roman" panose="02020603050405020304" pitchFamily="18" charset="0"/>
                <a:ea typeface="Calibri" panose="020F0502020204030204" pitchFamily="34" charset="0"/>
                <a:cs typeface="Times New Roman" panose="02020603050405020304" pitchFamily="18" charset="0"/>
              </a:rPr>
              <a:t>Т</a:t>
            </a:r>
            <a:r>
              <a:rPr lang="uk-UA" dirty="0" smtClean="0">
                <a:latin typeface="Times New Roman" panose="02020603050405020304" pitchFamily="18" charset="0"/>
                <a:ea typeface="Calibri" panose="020F0502020204030204" pitchFamily="34" charset="0"/>
                <a:cs typeface="Times New Roman" panose="02020603050405020304" pitchFamily="18" charset="0"/>
              </a:rPr>
              <a:t>ранспарентність </a:t>
            </a:r>
            <a:r>
              <a:rPr lang="uk-UA" dirty="0">
                <a:latin typeface="Times New Roman" panose="02020603050405020304" pitchFamily="18" charset="0"/>
                <a:ea typeface="Calibri" panose="020F0502020204030204" pitchFamily="34" charset="0"/>
                <a:cs typeface="Times New Roman" panose="02020603050405020304" pitchFamily="18" charset="0"/>
              </a:rPr>
              <a:t>у відношеннях держави, бізнесу, громадського </a:t>
            </a:r>
            <a:r>
              <a:rPr lang="uk-UA" dirty="0" smtClean="0">
                <a:latin typeface="Times New Roman" panose="02020603050405020304" pitchFamily="18" charset="0"/>
                <a:ea typeface="Calibri" panose="020F0502020204030204" pitchFamily="34" charset="0"/>
                <a:cs typeface="Times New Roman" panose="02020603050405020304" pitchFamily="18" charset="0"/>
              </a:rPr>
              <a:t>суспільства.</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itchFamily="34" charset="0"/>
              <a:buChar char="•"/>
            </a:pPr>
            <a:r>
              <a:rPr lang="uk-UA" dirty="0">
                <a:latin typeface="Times New Roman" panose="02020603050405020304" pitchFamily="18" charset="0"/>
                <a:ea typeface="Calibri" panose="020F0502020204030204" pitchFamily="34" charset="0"/>
                <a:cs typeface="Times New Roman" panose="02020603050405020304" pitchFamily="18" charset="0"/>
              </a:rPr>
              <a:t>С</a:t>
            </a:r>
            <a:r>
              <a:rPr lang="uk-UA" dirty="0" smtClean="0">
                <a:latin typeface="Times New Roman" panose="02020603050405020304" pitchFamily="18" charset="0"/>
                <a:ea typeface="Calibri" panose="020F0502020204030204" pitchFamily="34" charset="0"/>
                <a:cs typeface="Times New Roman" panose="02020603050405020304" pitchFamily="18" charset="0"/>
              </a:rPr>
              <a:t>оціалізація </a:t>
            </a:r>
            <a:r>
              <a:rPr lang="uk-UA" dirty="0">
                <a:latin typeface="Times New Roman" panose="02020603050405020304" pitchFamily="18" charset="0"/>
                <a:ea typeface="Calibri" panose="020F0502020204030204" pitchFamily="34" charset="0"/>
                <a:cs typeface="Times New Roman" panose="02020603050405020304" pitchFamily="18" charset="0"/>
              </a:rPr>
              <a:t>податкової політики з урахуванням світових </a:t>
            </a:r>
            <a:r>
              <a:rPr lang="uk-UA" dirty="0" smtClean="0">
                <a:latin typeface="Times New Roman" panose="02020603050405020304" pitchFamily="18" charset="0"/>
                <a:ea typeface="Calibri" panose="020F0502020204030204" pitchFamily="34" charset="0"/>
                <a:cs typeface="Times New Roman" panose="02020603050405020304" pitchFamily="18" charset="0"/>
              </a:rPr>
              <a:t>тенденцій.</a:t>
            </a:r>
          </a:p>
          <a:p>
            <a:pPr marL="342900" lvl="0" indent="-342900">
              <a:lnSpc>
                <a:spcPct val="107000"/>
              </a:lnSpc>
              <a:spcAft>
                <a:spcPts val="800"/>
              </a:spcAft>
              <a:buFont typeface="Arial" pitchFamily="34" charset="0"/>
              <a:buChar char="•"/>
            </a:pP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Адаптація до міжнародної практики оподаткування.</a:t>
            </a:r>
          </a:p>
          <a:p>
            <a:pPr marL="342900" lvl="0" indent="-342900">
              <a:lnSpc>
                <a:spcPct val="107000"/>
              </a:lnSpc>
              <a:spcAft>
                <a:spcPts val="800"/>
              </a:spcAft>
              <a:buFont typeface="Arial" pitchFamily="34" charset="0"/>
              <a:buChar char="•"/>
            </a:pPr>
            <a:r>
              <a:rPr lang="uk-UA" dirty="0" smtClean="0">
                <a:latin typeface="Times New Roman" panose="02020603050405020304" pitchFamily="18" charset="0"/>
                <a:ea typeface="Calibri" panose="020F0502020204030204" pitchFamily="34" charset="0"/>
                <a:cs typeface="Times New Roman" panose="02020603050405020304" pitchFamily="18" charset="0"/>
              </a:rPr>
              <a:t>Відповідність нагальним економічним викликам держави.</a:t>
            </a:r>
            <a:endParaRPr lang="ru-RU"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Прямоугольник 3"/>
          <p:cNvSpPr/>
          <p:nvPr/>
        </p:nvSpPr>
        <p:spPr>
          <a:xfrm>
            <a:off x="395536" y="517386"/>
            <a:ext cx="8208912" cy="882678"/>
          </a:xfrm>
          <a:prstGeom prst="rect">
            <a:avLst/>
          </a:prstGeom>
        </p:spPr>
        <p:txBody>
          <a:bodyPr wrap="square">
            <a:spAutoFit/>
          </a:bodyPr>
          <a:lstStyle/>
          <a:p>
            <a:pPr algn="ctr">
              <a:lnSpc>
                <a:spcPct val="107000"/>
              </a:lnSpc>
              <a:spcAft>
                <a:spcPts val="800"/>
              </a:spcAft>
            </a:pPr>
            <a:r>
              <a:rPr lang="uk-UA" sz="2400" b="1" dirty="0" smtClean="0">
                <a:solidFill>
                  <a:schemeClr val="accent1">
                    <a:lumMod val="75000"/>
                  </a:schemeClr>
                </a:solidFill>
                <a:latin typeface="Times New Roman" panose="02020603050405020304" pitchFamily="18" charset="0"/>
                <a:ea typeface="Calibri" panose="020F0502020204030204" pitchFamily="34" charset="0"/>
                <a:cs typeface="Times New Roman" panose="02020603050405020304" pitchFamily="18" charset="0"/>
              </a:rPr>
              <a:t>Реформування </a:t>
            </a:r>
            <a:r>
              <a:rPr lang="uk-UA" sz="2400" b="1" dirty="0">
                <a:solidFill>
                  <a:schemeClr val="accent1">
                    <a:lumMod val="75000"/>
                  </a:schemeClr>
                </a:solidFill>
                <a:latin typeface="Times New Roman" panose="02020603050405020304" pitchFamily="18" charset="0"/>
                <a:ea typeface="Calibri" panose="020F0502020204030204" pitchFamily="34" charset="0"/>
                <a:cs typeface="Times New Roman" panose="02020603050405020304" pitchFamily="18" charset="0"/>
              </a:rPr>
              <a:t>податкового </a:t>
            </a:r>
            <a:r>
              <a:rPr lang="uk-UA" sz="2400" b="1" dirty="0" smtClean="0">
                <a:solidFill>
                  <a:schemeClr val="accent1">
                    <a:lumMod val="75000"/>
                  </a:schemeClr>
                </a:solidFill>
                <a:latin typeface="Times New Roman" panose="02020603050405020304" pitchFamily="18" charset="0"/>
                <a:ea typeface="Calibri" panose="020F0502020204030204" pitchFamily="34" charset="0"/>
                <a:cs typeface="Times New Roman" panose="02020603050405020304" pitchFamily="18" charset="0"/>
              </a:rPr>
              <a:t>законодавства</a:t>
            </a:r>
            <a:r>
              <a:rPr lang="en-US" sz="2400" b="1" dirty="0" smtClean="0">
                <a:solidFill>
                  <a:schemeClr val="accent1">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uk-UA" sz="2400" b="1" dirty="0" smtClean="0">
                <a:solidFill>
                  <a:schemeClr val="accent1">
                    <a:lumMod val="75000"/>
                  </a:schemeClr>
                </a:solidFill>
                <a:latin typeface="Times New Roman" panose="02020603050405020304" pitchFamily="18" charset="0"/>
                <a:ea typeface="Calibri" panose="020F0502020204030204" pitchFamily="34" charset="0"/>
                <a:cs typeface="Times New Roman" panose="02020603050405020304" pitchFamily="18" charset="0"/>
              </a:rPr>
              <a:t>має відбуватися в площині стратегічних цілей</a:t>
            </a:r>
            <a:endParaRPr lang="ru-RU" sz="2400" b="1"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5840103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8BFA6635-2B62-4EC2-9238-675522EA0538}" type="slidenum">
              <a:rPr lang="uk-UA" smtClean="0">
                <a:uFillTx/>
              </a:rPr>
              <a:pPr/>
              <a:t>19</a:t>
            </a:fld>
            <a:endParaRPr lang="uk-UA">
              <a:uFillTx/>
            </a:endParaRPr>
          </a:p>
        </p:txBody>
      </p:sp>
      <p:sp>
        <p:nvSpPr>
          <p:cNvPr id="5" name="Прямоугольник 4"/>
          <p:cNvSpPr/>
          <p:nvPr/>
        </p:nvSpPr>
        <p:spPr>
          <a:xfrm>
            <a:off x="503548" y="1844824"/>
            <a:ext cx="7920880" cy="3139321"/>
          </a:xfrm>
          <a:prstGeom prst="rect">
            <a:avLst/>
          </a:prstGeom>
        </p:spPr>
        <p:txBody>
          <a:bodyPr wrap="square">
            <a:spAutoFit/>
          </a:bodyPr>
          <a:lstStyle/>
          <a:p>
            <a:pPr marL="342900" lvl="0" indent="-342900" algn="just">
              <a:spcAft>
                <a:spcPts val="0"/>
              </a:spcAft>
              <a:buFont typeface="+mj-lt"/>
              <a:buAutoNum type="arabicPeriod"/>
            </a:pPr>
            <a:r>
              <a:rPr lang="uk-UA">
                <a:latin typeface="Times New Roman" panose="02020603050405020304" pitchFamily="18" charset="0"/>
                <a:ea typeface="Calibri" panose="020F0502020204030204" pitchFamily="34" charset="0"/>
                <a:cs typeface="Times New Roman" panose="02020603050405020304" pitchFamily="18" charset="0"/>
              </a:rPr>
              <a:t>Інститути </a:t>
            </a:r>
            <a:r>
              <a:rPr lang="uk-UA" smtClean="0">
                <a:latin typeface="Times New Roman" panose="02020603050405020304" pitchFamily="18" charset="0"/>
                <a:ea typeface="Calibri" panose="020F0502020204030204" pitchFamily="34" charset="0"/>
                <a:cs typeface="Times New Roman" panose="02020603050405020304" pitchFamily="18" charset="0"/>
              </a:rPr>
              <a:t>наднаціонального (Директива Ради 2006/112/ЄС від 28.11.2006 про спільну систему податку на додану вартість) і національного законодавства країн ЄС  стосовно оподаткування податком на </a:t>
            </a:r>
            <a:r>
              <a:rPr lang="uk-UA" dirty="0">
                <a:latin typeface="Times New Roman" panose="02020603050405020304" pitchFamily="18" charset="0"/>
                <a:ea typeface="Calibri" panose="020F0502020204030204" pitchFamily="34" charset="0"/>
                <a:cs typeface="Times New Roman" panose="02020603050405020304" pitchFamily="18" charset="0"/>
              </a:rPr>
              <a:t>додану вартість </a:t>
            </a:r>
            <a:r>
              <a:rPr lang="uk-UA" dirty="0" smtClean="0">
                <a:latin typeface="Times New Roman" panose="02020603050405020304" pitchFamily="18" charset="0"/>
                <a:ea typeface="Calibri" panose="020F0502020204030204" pitchFamily="34" charset="0"/>
                <a:cs typeface="Times New Roman" panose="02020603050405020304" pitchFamily="18" charset="0"/>
              </a:rPr>
              <a:t>здійснюють </a:t>
            </a:r>
            <a:r>
              <a:rPr lang="uk-UA" dirty="0">
                <a:latin typeface="Times New Roman" panose="02020603050405020304" pitchFamily="18" charset="0"/>
                <a:ea typeface="Calibri" panose="020F0502020204030204" pitchFamily="34" charset="0"/>
                <a:cs typeface="Times New Roman" panose="02020603050405020304" pitchFamily="18" charset="0"/>
              </a:rPr>
              <a:t>постійну роботу </a:t>
            </a:r>
            <a:r>
              <a:rPr lang="uk-UA" dirty="0" smtClean="0">
                <a:latin typeface="Times New Roman" panose="02020603050405020304" pitchFamily="18" charset="0"/>
                <a:ea typeface="Calibri" panose="020F0502020204030204" pitchFamily="34" charset="0"/>
                <a:cs typeface="Times New Roman" panose="02020603050405020304" pitchFamily="18" charset="0"/>
              </a:rPr>
              <a:t>над удосконаленням його </a:t>
            </a:r>
            <a:r>
              <a:rPr lang="uk-UA" dirty="0">
                <a:latin typeface="Times New Roman" panose="02020603050405020304" pitchFamily="18" charset="0"/>
                <a:ea typeface="Calibri" panose="020F0502020204030204" pitchFamily="34" charset="0"/>
                <a:cs typeface="Times New Roman" panose="02020603050405020304" pitchFamily="18" charset="0"/>
              </a:rPr>
              <a:t>відповідності </a:t>
            </a:r>
            <a:r>
              <a:rPr lang="uk-UA" dirty="0" smtClean="0">
                <a:latin typeface="Times New Roman" panose="02020603050405020304" pitchFamily="18" charset="0"/>
                <a:ea typeface="Calibri" panose="020F0502020204030204" pitchFamily="34" charset="0"/>
                <a:cs typeface="Times New Roman" panose="02020603050405020304" pitchFamily="18" charset="0"/>
              </a:rPr>
              <a:t>сучасним економічним викликам.</a:t>
            </a:r>
          </a:p>
          <a:p>
            <a:pPr marL="342900" lvl="0" indent="-342900" algn="just">
              <a:spcAft>
                <a:spcPts val="0"/>
              </a:spcAft>
              <a:buFont typeface="+mj-lt"/>
              <a:buAutoNum type="arabicPeriod"/>
            </a:pPr>
            <a:r>
              <a:rPr lang="uk-UA" dirty="0" smtClean="0">
                <a:latin typeface="Times New Roman" panose="02020603050405020304" pitchFamily="18" charset="0"/>
                <a:ea typeface="Calibri" panose="020F0502020204030204" pitchFamily="34" charset="0"/>
                <a:cs typeface="Times New Roman" panose="02020603050405020304" pitchFamily="18" charset="0"/>
              </a:rPr>
              <a:t>Застосування </a:t>
            </a:r>
            <a:r>
              <a:rPr lang="uk-UA" dirty="0">
                <a:latin typeface="Times New Roman" panose="02020603050405020304" pitchFamily="18" charset="0"/>
                <a:ea typeface="Calibri" panose="020F0502020204030204" pitchFamily="34" charset="0"/>
                <a:cs typeface="Times New Roman" panose="02020603050405020304" pitchFamily="18" charset="0"/>
              </a:rPr>
              <a:t>ПДВ у фінансовому секторі ґрунтується на </a:t>
            </a:r>
            <a:r>
              <a:rPr lang="uk-UA" dirty="0" smtClean="0">
                <a:latin typeface="Times New Roman" panose="02020603050405020304" pitchFamily="18" charset="0"/>
                <a:ea typeface="Calibri" panose="020F0502020204030204" pitchFamily="34" charset="0"/>
                <a:cs typeface="Times New Roman" panose="02020603050405020304" pitchFamily="18" charset="0"/>
              </a:rPr>
              <a:t>чіткому визначенні понятійно-термінологічного апарату стосовно </a:t>
            </a:r>
            <a:r>
              <a:rPr lang="uk-UA" dirty="0">
                <a:latin typeface="Times New Roman" panose="02020603050405020304" pitchFamily="18" charset="0"/>
                <a:ea typeface="Calibri" panose="020F0502020204030204" pitchFamily="34" charset="0"/>
                <a:cs typeface="Times New Roman" panose="02020603050405020304" pitchFamily="18" charset="0"/>
              </a:rPr>
              <a:t>підходу звільнення страхових і фінансових </a:t>
            </a:r>
            <a:r>
              <a:rPr lang="uk-UA" dirty="0" smtClean="0">
                <a:latin typeface="Times New Roman" panose="02020603050405020304" pitchFamily="18" charset="0"/>
                <a:ea typeface="Calibri" panose="020F0502020204030204" pitchFamily="34" charset="0"/>
                <a:cs typeface="Times New Roman" panose="02020603050405020304" pitchFamily="18" charset="0"/>
              </a:rPr>
              <a:t>послуг.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mj-lt"/>
              <a:buAutoNum type="arabicPeriod"/>
            </a:pPr>
            <a:r>
              <a:rPr lang="uk-UA" dirty="0">
                <a:latin typeface="Times New Roman" panose="02020603050405020304" pitchFamily="18" charset="0"/>
                <a:ea typeface="Calibri" panose="020F0502020204030204" pitchFamily="34" charset="0"/>
                <a:cs typeface="Times New Roman" panose="02020603050405020304" pitchFamily="18" charset="0"/>
              </a:rPr>
              <a:t>Серед страхових, фінансових операцій, а також у сфері управління інвестиційними фондами не вважається за доцільне звільняти: операції із виконання стандартизованих </a:t>
            </a:r>
            <a:r>
              <a:rPr lang="uk-UA" dirty="0" smtClean="0">
                <a:latin typeface="Times New Roman" panose="02020603050405020304" pitchFamily="18" charset="0"/>
                <a:ea typeface="Calibri" panose="020F0502020204030204" pitchFamily="34" charset="0"/>
                <a:cs typeface="Times New Roman" panose="02020603050405020304" pitchFamily="18" charset="0"/>
              </a:rPr>
              <a:t>послуг, що надаються </a:t>
            </a:r>
            <a:r>
              <a:rPr lang="uk-UA" dirty="0" err="1" smtClean="0">
                <a:latin typeface="Times New Roman" panose="02020603050405020304" pitchFamily="18" charset="0"/>
                <a:ea typeface="Calibri" panose="020F0502020204030204" pitchFamily="34" charset="0"/>
                <a:cs typeface="Times New Roman" panose="02020603050405020304" pitchFamily="18" charset="0"/>
              </a:rPr>
              <a:t>кол-центрами</a:t>
            </a:r>
            <a:r>
              <a:rPr lang="uk-UA" dirty="0" smtClean="0">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Прямоугольник 6"/>
          <p:cNvSpPr/>
          <p:nvPr/>
        </p:nvSpPr>
        <p:spPr>
          <a:xfrm>
            <a:off x="611560" y="476672"/>
            <a:ext cx="7704856" cy="750975"/>
          </a:xfrm>
          <a:prstGeom prst="rect">
            <a:avLst/>
          </a:prstGeom>
        </p:spPr>
        <p:txBody>
          <a:bodyPr wrap="square">
            <a:spAutoFit/>
          </a:bodyPr>
          <a:lstStyle/>
          <a:p>
            <a:pPr algn="ctr">
              <a:lnSpc>
                <a:spcPct val="107000"/>
              </a:lnSpc>
              <a:spcAft>
                <a:spcPts val="800"/>
              </a:spcAft>
            </a:pPr>
            <a:r>
              <a:rPr lang="uk-UA" sz="2000" b="1" dirty="0" smtClean="0">
                <a:solidFill>
                  <a:schemeClr val="accent1">
                    <a:lumMod val="75000"/>
                  </a:schemeClr>
                </a:solidFill>
                <a:latin typeface="Times New Roman" panose="02020603050405020304" pitchFamily="18" charset="0"/>
                <a:ea typeface="Calibri" panose="020F0502020204030204" pitchFamily="34" charset="0"/>
                <a:cs typeface="Times New Roman" panose="02020603050405020304" pitchFamily="18" charset="0"/>
              </a:rPr>
              <a:t>Актуальні питання в сфері оподаткування ПДВ у країнах ЄС щодо </a:t>
            </a:r>
            <a:r>
              <a:rPr lang="uk-UA" sz="2000" b="1" dirty="0">
                <a:solidFill>
                  <a:schemeClr val="accent1">
                    <a:lumMod val="75000"/>
                  </a:schemeClr>
                </a:solidFill>
                <a:latin typeface="Times New Roman" panose="02020603050405020304" pitchFamily="18" charset="0"/>
                <a:ea typeface="Calibri" panose="020F0502020204030204" pitchFamily="34" charset="0"/>
                <a:cs typeface="Times New Roman" panose="02020603050405020304" pitchFamily="18" charset="0"/>
              </a:rPr>
              <a:t>регулювання звільнених операцій фінансового </a:t>
            </a:r>
            <a:r>
              <a:rPr lang="uk-UA" sz="2000" b="1" dirty="0" smtClean="0">
                <a:solidFill>
                  <a:schemeClr val="accent1">
                    <a:lumMod val="75000"/>
                  </a:schemeClr>
                </a:solidFill>
                <a:latin typeface="Times New Roman" panose="02020603050405020304" pitchFamily="18" charset="0"/>
                <a:ea typeface="Calibri" panose="020F0502020204030204" pitchFamily="34" charset="0"/>
                <a:cs typeface="Times New Roman" panose="02020603050405020304" pitchFamily="18" charset="0"/>
              </a:rPr>
              <a:t>сектора</a:t>
            </a:r>
            <a:r>
              <a:rPr lang="uk-UA" b="1" dirty="0" smtClean="0">
                <a:solidFill>
                  <a:schemeClr val="accent1">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endParaRPr lang="ru-RU"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2091878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67544" y="2564904"/>
            <a:ext cx="8229600" cy="1659639"/>
          </a:xfrm>
        </p:spPr>
        <p:txBody>
          <a:bodyPr>
            <a:normAutofit lnSpcReduction="10000"/>
          </a:bodyPr>
          <a:lstStyle/>
          <a:p>
            <a:r>
              <a:rPr lang="uk-UA" sz="2000" b="1" dirty="0">
                <a:latin typeface="Times New Roman" panose="02020603050405020304" pitchFamily="18" charset="0"/>
                <a:cs typeface="Times New Roman" panose="02020603050405020304" pitchFamily="18" charset="0"/>
              </a:rPr>
              <a:t>Програма</a:t>
            </a:r>
            <a:r>
              <a:rPr lang="ru-RU" sz="2000" b="1" dirty="0">
                <a:latin typeface="Times New Roman" panose="02020603050405020304" pitchFamily="18" charset="0"/>
                <a:cs typeface="Times New Roman" panose="02020603050405020304" pitchFamily="18" charset="0"/>
              </a:rPr>
              <a:t> </a:t>
            </a:r>
            <a:r>
              <a:rPr lang="uk-UA" sz="2000" b="1" dirty="0" smtClean="0">
                <a:latin typeface="Times New Roman" panose="02020603050405020304" pitchFamily="18" charset="0"/>
                <a:cs typeface="Times New Roman" panose="02020603050405020304" pitchFamily="18" charset="0"/>
              </a:rPr>
              <a:t>діяльності Кабінету Міністрів України</a:t>
            </a:r>
            <a:br>
              <a:rPr lang="uk-UA" sz="2000" b="1" dirty="0" smtClean="0">
                <a:latin typeface="Times New Roman" panose="02020603050405020304" pitchFamily="18" charset="0"/>
                <a:cs typeface="Times New Roman" panose="02020603050405020304" pitchFamily="18" charset="0"/>
              </a:rPr>
            </a:br>
            <a:r>
              <a:rPr lang="uk-UA" sz="2000" i="1" dirty="0" smtClean="0">
                <a:latin typeface="Times New Roman" panose="02020603050405020304" pitchFamily="18" charset="0"/>
                <a:cs typeface="Times New Roman" panose="02020603050405020304" pitchFamily="18" charset="0"/>
              </a:rPr>
              <a:t>схвалена постановою Верховної Ради України </a:t>
            </a:r>
          </a:p>
          <a:p>
            <a:pPr marL="109728" indent="0">
              <a:buNone/>
            </a:pPr>
            <a:r>
              <a:rPr lang="uk-UA" sz="2000" i="1" dirty="0" smtClean="0">
                <a:latin typeface="Times New Roman" panose="02020603050405020304" pitchFamily="18" charset="0"/>
                <a:cs typeface="Times New Roman" panose="02020603050405020304" pitchFamily="18" charset="0"/>
              </a:rPr>
              <a:t>    від 27.02.2014 № 799-VII</a:t>
            </a:r>
          </a:p>
          <a:p>
            <a:pPr marL="109728" indent="0">
              <a:buNone/>
            </a:pPr>
            <a:endParaRPr lang="uk-UA" sz="2000" i="1" dirty="0" smtClean="0">
              <a:latin typeface="Times New Roman" panose="02020603050405020304" pitchFamily="18" charset="0"/>
              <a:cs typeface="Times New Roman" panose="02020603050405020304" pitchFamily="18" charset="0"/>
            </a:endParaRPr>
          </a:p>
          <a:p>
            <a:r>
              <a:rPr lang="uk-UA" altLang="ru-RU" sz="2000" b="1" dirty="0" smtClean="0">
                <a:latin typeface="Times New Roman" pitchFamily="18" charset="0"/>
              </a:rPr>
              <a:t>Основні напрями бюджетної політики на 2015 рік </a:t>
            </a:r>
            <a:r>
              <a:rPr lang="uk-UA" sz="2000" dirty="0" smtClean="0">
                <a:latin typeface="Times New Roman" pitchFamily="18" charset="0"/>
              </a:rPr>
              <a:t>(проект)</a:t>
            </a:r>
            <a:endParaRPr lang="uk-UA" sz="2000" dirty="0"/>
          </a:p>
        </p:txBody>
      </p:sp>
      <p:sp>
        <p:nvSpPr>
          <p:cNvPr id="3" name="Номер слайда 2"/>
          <p:cNvSpPr>
            <a:spLocks noGrp="1"/>
          </p:cNvSpPr>
          <p:nvPr>
            <p:ph type="sldNum" sz="quarter" idx="12"/>
          </p:nvPr>
        </p:nvSpPr>
        <p:spPr/>
        <p:txBody>
          <a:bodyPr/>
          <a:lstStyle/>
          <a:p>
            <a:fld id="{8BFA6635-2B62-4EC2-9238-675522EA0538}" type="slidenum">
              <a:rPr lang="uk-UA" smtClean="0">
                <a:uFillTx/>
              </a:rPr>
              <a:pPr/>
              <a:t>2</a:t>
            </a:fld>
            <a:endParaRPr lang="uk-UA">
              <a:uFillTx/>
            </a:endParaRPr>
          </a:p>
        </p:txBody>
      </p:sp>
      <p:sp>
        <p:nvSpPr>
          <p:cNvPr id="4" name="Заголовок 3"/>
          <p:cNvSpPr>
            <a:spLocks noGrp="1"/>
          </p:cNvSpPr>
          <p:nvPr>
            <p:ph type="title"/>
          </p:nvPr>
        </p:nvSpPr>
        <p:spPr/>
        <p:txBody>
          <a:bodyPr>
            <a:noAutofit/>
          </a:bodyPr>
          <a:lstStyle/>
          <a:p>
            <a:pPr algn="ctr"/>
            <a:r>
              <a:rPr lang="uk-UA" sz="2800" dirty="0" smtClean="0">
                <a:solidFill>
                  <a:schemeClr val="accent1">
                    <a:lumMod val="75000"/>
                  </a:schemeClr>
                </a:solidFill>
                <a:latin typeface="Times New Roman" pitchFamily="18" charset="0"/>
                <a:cs typeface="Times New Roman" pitchFamily="18" charset="0"/>
              </a:rPr>
              <a:t>Основні засади реформування податкового законодавства</a:t>
            </a:r>
            <a:endParaRPr lang="uk-UA" sz="2800" dirty="0">
              <a:solidFill>
                <a:schemeClr val="accent1">
                  <a:lumMod val="7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3636713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p:cNvSpPr>
          <p:nvPr/>
        </p:nvSpPr>
        <p:spPr>
          <a:xfrm>
            <a:off x="1403648" y="1340768"/>
            <a:ext cx="6840760" cy="646331"/>
          </a:xfrm>
          <a:prstGeom prst="rect">
            <a:avLst/>
          </a:prstGeom>
          <a:noFill/>
        </p:spPr>
        <p:txBody>
          <a:bodyPr wrap="square" rtlCol="0">
            <a:spAutoFit/>
          </a:bodyPr>
          <a:lstStyle/>
          <a:p>
            <a:pPr algn="just" defTabSz="534988"/>
            <a:r>
              <a:rPr lang="uk-UA" dirty="0" smtClean="0">
                <a:uFillTx/>
              </a:rPr>
              <a:t>	</a:t>
            </a:r>
            <a:r>
              <a:rPr lang="uk-UA" dirty="0" smtClean="0">
                <a:uFillTx/>
                <a:latin typeface="Times New Roman" pitchFamily="18" charset="0"/>
                <a:cs typeface="Times New Roman" pitchFamily="18" charset="0"/>
              </a:rPr>
              <a:t>Підтримка пропонованих рішень можлива за умови </a:t>
            </a:r>
            <a:r>
              <a:rPr lang="uk-UA" b="1" dirty="0" smtClean="0">
                <a:uFillTx/>
                <a:latin typeface="Times New Roman" pitchFamily="18" charset="0"/>
                <a:cs typeface="Times New Roman" pitchFamily="18" charset="0"/>
              </a:rPr>
              <a:t>широкого обговорення із громадськістю та бізнесу.</a:t>
            </a:r>
            <a:endParaRPr lang="uk-UA" b="1" dirty="0">
              <a:uFillTx/>
              <a:latin typeface="Times New Roman" pitchFamily="18" charset="0"/>
              <a:cs typeface="Times New Roman" pitchFamily="18" charset="0"/>
            </a:endParaRPr>
          </a:p>
        </p:txBody>
      </p:sp>
      <p:sp>
        <p:nvSpPr>
          <p:cNvPr id="6" name="TextBox 5"/>
          <p:cNvSpPr txBox="1">
            <a:spLocks/>
          </p:cNvSpPr>
          <p:nvPr/>
        </p:nvSpPr>
        <p:spPr>
          <a:xfrm>
            <a:off x="5868144" y="404664"/>
            <a:ext cx="2459756" cy="461665"/>
          </a:xfrm>
          <a:prstGeom prst="rect">
            <a:avLst/>
          </a:prstGeom>
          <a:noFill/>
        </p:spPr>
        <p:txBody>
          <a:bodyPr wrap="square" rtlCol="0">
            <a:spAutoFit/>
          </a:bodyPr>
          <a:lstStyle/>
          <a:p>
            <a:pPr algn="ctr"/>
            <a:r>
              <a:rPr lang="uk-UA" sz="2400" b="1" dirty="0" smtClean="0">
                <a:solidFill>
                  <a:schemeClr val="accent1">
                    <a:lumMod val="75000"/>
                  </a:schemeClr>
                </a:solidFill>
                <a:uFillTx/>
                <a:latin typeface="Times New Roman" pitchFamily="18" charset="0"/>
                <a:cs typeface="Times New Roman" pitchFamily="18" charset="0"/>
              </a:rPr>
              <a:t>Висновки</a:t>
            </a:r>
            <a:endParaRPr lang="uk-UA" sz="2400" b="1" dirty="0">
              <a:solidFill>
                <a:schemeClr val="accent1">
                  <a:lumMod val="75000"/>
                </a:schemeClr>
              </a:solidFill>
              <a:uFillTx/>
              <a:latin typeface="Times New Roman" pitchFamily="18" charset="0"/>
              <a:cs typeface="Times New Roman" pitchFamily="18" charset="0"/>
            </a:endParaRPr>
          </a:p>
        </p:txBody>
      </p:sp>
      <p:sp>
        <p:nvSpPr>
          <p:cNvPr id="8" name="Номер слайда 7"/>
          <p:cNvSpPr>
            <a:spLocks noGrp="1"/>
          </p:cNvSpPr>
          <p:nvPr>
            <p:ph type="sldNum" sz="quarter" idx="12"/>
          </p:nvPr>
        </p:nvSpPr>
        <p:spPr/>
        <p:txBody>
          <a:bodyPr/>
          <a:lstStyle/>
          <a:p>
            <a:fld id="{8BFA6635-2B62-4EC2-9238-675522EA0538}" type="slidenum">
              <a:rPr lang="uk-UA" smtClean="0">
                <a:uFillTx/>
              </a:rPr>
              <a:pPr/>
              <a:t>20</a:t>
            </a:fld>
            <a:endParaRPr lang="uk-UA">
              <a:uFillTx/>
            </a:endParaRPr>
          </a:p>
        </p:txBody>
      </p:sp>
      <p:sp>
        <p:nvSpPr>
          <p:cNvPr id="9" name="Прямоугольник 8"/>
          <p:cNvSpPr>
            <a:spLocks/>
          </p:cNvSpPr>
          <p:nvPr/>
        </p:nvSpPr>
        <p:spPr>
          <a:xfrm>
            <a:off x="3912967" y="4077072"/>
            <a:ext cx="4349717" cy="707886"/>
          </a:xfrm>
          <a:prstGeom prst="rect">
            <a:avLst/>
          </a:prstGeom>
        </p:spPr>
        <p:txBody>
          <a:bodyPr wrap="none">
            <a:spAutoFit/>
          </a:bodyPr>
          <a:lstStyle/>
          <a:p>
            <a:pPr>
              <a:defRPr>
                <a:uFillTx/>
              </a:defRPr>
            </a:pPr>
            <a:r>
              <a:rPr lang="uk-UA" sz="4000" b="1" dirty="0">
                <a:solidFill>
                  <a:schemeClr val="tx1">
                    <a:lumMod val="75000"/>
                    <a:lumOff val="25000"/>
                  </a:schemeClr>
                </a:solidFill>
                <a:uFillTx/>
                <a:latin typeface="Times New Roman" pitchFamily="18" charset="0"/>
                <a:cs typeface="Times New Roman" pitchFamily="18" charset="0"/>
              </a:rPr>
              <a:t>Дякуємо за увагу!</a:t>
            </a:r>
            <a:endParaRPr lang="ru-RU" sz="4000" b="1" dirty="0">
              <a:solidFill>
                <a:schemeClr val="tx1">
                  <a:lumMod val="75000"/>
                  <a:lumOff val="25000"/>
                </a:schemeClr>
              </a:solidFill>
              <a:uFillTx/>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268760"/>
            <a:ext cx="8229600" cy="5184576"/>
          </a:xfrm>
        </p:spPr>
        <p:txBody>
          <a:bodyPr>
            <a:noAutofit/>
          </a:bodyPr>
          <a:lstStyle/>
          <a:p>
            <a:pPr marL="0" indent="0" algn="just">
              <a:buNone/>
            </a:pPr>
            <a:r>
              <a:rPr lang="uk-UA" sz="1800" b="1" dirty="0" smtClean="0">
                <a:uFillTx/>
                <a:latin typeface="Times New Roman" panose="02020603050405020304" pitchFamily="18" charset="0"/>
                <a:cs typeface="Times New Roman" panose="02020603050405020304" pitchFamily="18" charset="0"/>
              </a:rPr>
              <a:t>Цілі і завдання змін податкового регулювання:</a:t>
            </a:r>
          </a:p>
          <a:p>
            <a:pPr algn="just">
              <a:buClrTx/>
              <a:buSzPct val="100000"/>
              <a:buFont typeface="Arial" pitchFamily="34" charset="0"/>
              <a:buChar char="•"/>
            </a:pPr>
            <a:r>
              <a:rPr lang="ru-RU" sz="1800" dirty="0">
                <a:uFillTx/>
                <a:latin typeface="Times New Roman" panose="02020603050405020304" pitchFamily="18" charset="0"/>
                <a:cs typeface="Times New Roman" panose="02020603050405020304" pitchFamily="18" charset="0"/>
              </a:rPr>
              <a:t>Невідкладна стабілізація фінансової ситуації. Жорстка економія бюджетних коштів. Ретельний перегляд чинних податкових пільг, виданих на індивідуальній чи галузевій основі, на предмет їх реальної ефективності у сприянні розвитку та соціальної доцільності. Кардинальне зменшення різного роду субсидій, які викривлюють умови конкуренції, дестабілізують державні фінанси та сприяють поширенню корупції</a:t>
            </a:r>
            <a:r>
              <a:rPr lang="ru-RU" sz="1800" dirty="0" smtClean="0">
                <a:uFillTx/>
                <a:latin typeface="Times New Roman" panose="02020603050405020304" pitchFamily="18" charset="0"/>
                <a:cs typeface="Times New Roman" panose="02020603050405020304" pitchFamily="18" charset="0"/>
              </a:rPr>
              <a:t>.</a:t>
            </a:r>
          </a:p>
          <a:p>
            <a:pPr algn="just">
              <a:buClrTx/>
              <a:buSzPct val="100000"/>
              <a:buFont typeface="Arial" pitchFamily="34" charset="0"/>
              <a:buChar char="•"/>
            </a:pPr>
            <a:r>
              <a:rPr lang="uk-UA" sz="1800" dirty="0" smtClean="0">
                <a:uFillTx/>
                <a:latin typeface="Times New Roman" panose="02020603050405020304" pitchFamily="18" charset="0"/>
                <a:cs typeface="Times New Roman" panose="02020603050405020304" pitchFamily="18" charset="0"/>
              </a:rPr>
              <a:t>Повернення капіталів, що перебувають та зареєстровані в Республіці Кіпр, офшорних зонах та інших юрисдикціях, які дозволяють незаконно уникати оподаткування в Україні.</a:t>
            </a:r>
          </a:p>
          <a:p>
            <a:pPr marL="0" indent="0" algn="just">
              <a:buNone/>
            </a:pPr>
            <a:r>
              <a:rPr lang="uk-UA" sz="1800" b="1" dirty="0" smtClean="0">
                <a:uFillTx/>
                <a:latin typeface="Times New Roman" panose="02020603050405020304" pitchFamily="18" charset="0"/>
                <a:cs typeface="Times New Roman" panose="02020603050405020304" pitchFamily="18" charset="0"/>
              </a:rPr>
              <a:t>Механізми реалізації програми – Закони України:</a:t>
            </a:r>
            <a:endParaRPr lang="uk-UA" sz="1800" dirty="0" smtClean="0">
              <a:uFillTx/>
              <a:latin typeface="Times New Roman" panose="02020603050405020304" pitchFamily="18" charset="0"/>
              <a:cs typeface="Times New Roman" panose="02020603050405020304" pitchFamily="18" charset="0"/>
            </a:endParaRPr>
          </a:p>
          <a:p>
            <a:pPr algn="just">
              <a:buClrTx/>
              <a:buSzPct val="100000"/>
              <a:buFont typeface="Arial" pitchFamily="34" charset="0"/>
              <a:buChar char="•"/>
            </a:pPr>
            <a:r>
              <a:rPr lang="uk-UA" sz="1800" dirty="0" smtClean="0">
                <a:uFillTx/>
                <a:latin typeface="Times New Roman" panose="02020603050405020304" pitchFamily="18" charset="0"/>
                <a:cs typeface="Times New Roman" panose="02020603050405020304" pitchFamily="18" charset="0"/>
              </a:rPr>
              <a:t>«Кодекс економічного зростання» (нова редакція Податкового кодексу);</a:t>
            </a:r>
          </a:p>
          <a:p>
            <a:pPr algn="just">
              <a:buClrTx/>
              <a:buSzPct val="100000"/>
              <a:buFont typeface="Arial" pitchFamily="34" charset="0"/>
              <a:buChar char="•"/>
            </a:pPr>
            <a:r>
              <a:rPr lang="uk-UA" sz="1800" dirty="0" smtClean="0">
                <a:uFillTx/>
                <a:latin typeface="Times New Roman" panose="02020603050405020304" pitchFamily="18" charset="0"/>
                <a:cs typeface="Times New Roman" panose="02020603050405020304" pitchFamily="18" charset="0"/>
              </a:rPr>
              <a:t>Про внесення змін до Бюджетного кодексу України (щодо державного контролю у сфері надання податкових пільг та стимулів та децентралізації);</a:t>
            </a:r>
          </a:p>
          <a:p>
            <a:pPr algn="just">
              <a:buClrTx/>
              <a:buSzPct val="100000"/>
              <a:buFont typeface="Arial" pitchFamily="34" charset="0"/>
              <a:buChar char="•"/>
            </a:pPr>
            <a:r>
              <a:rPr lang="uk-UA" sz="1800" dirty="0" smtClean="0">
                <a:uFillTx/>
                <a:latin typeface="Times New Roman" panose="02020603050405020304" pitchFamily="18" charset="0"/>
                <a:cs typeface="Times New Roman" panose="02020603050405020304" pitchFamily="18" charset="0"/>
              </a:rPr>
              <a:t>Зміни до Податкового кодексу України (щодо стимулювання добровільного медичного страхування).</a:t>
            </a:r>
            <a:endParaRPr lang="uk-UA" sz="1800" dirty="0">
              <a:uFillTx/>
              <a:latin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a:xfrm>
            <a:off x="8244408" y="6464523"/>
            <a:ext cx="762000" cy="365125"/>
          </a:xfrm>
        </p:spPr>
        <p:txBody>
          <a:bodyPr/>
          <a:lstStyle/>
          <a:p>
            <a:fld id="{8BFA6635-2B62-4EC2-9238-675522EA0538}" type="slidenum">
              <a:rPr lang="uk-UA" smtClean="0">
                <a:uFillTx/>
              </a:rPr>
              <a:pPr/>
              <a:t>3</a:t>
            </a:fld>
            <a:endParaRPr lang="uk-UA" dirty="0">
              <a:uFillTx/>
            </a:endParaRPr>
          </a:p>
        </p:txBody>
      </p:sp>
      <p:sp>
        <p:nvSpPr>
          <p:cNvPr id="2" name="Заголовок 1"/>
          <p:cNvSpPr>
            <a:spLocks noGrp="1"/>
          </p:cNvSpPr>
          <p:nvPr>
            <p:ph type="title"/>
          </p:nvPr>
        </p:nvSpPr>
        <p:spPr>
          <a:xfrm>
            <a:off x="395536" y="332656"/>
            <a:ext cx="8373616" cy="1008112"/>
          </a:xfrm>
        </p:spPr>
        <p:txBody>
          <a:bodyPr>
            <a:noAutofit/>
          </a:bodyPr>
          <a:lstStyle/>
          <a:p>
            <a:pPr algn="r"/>
            <a:r>
              <a:rPr lang="uk-UA" sz="2400" b="1" dirty="0" smtClean="0">
                <a:solidFill>
                  <a:schemeClr val="accent1">
                    <a:lumMod val="75000"/>
                  </a:schemeClr>
                </a:solidFill>
                <a:uFillTx/>
                <a:latin typeface="Times New Roman" panose="02020603050405020304" pitchFamily="18" charset="0"/>
                <a:cs typeface="Times New Roman" panose="02020603050405020304" pitchFamily="18" charset="0"/>
              </a:rPr>
              <a:t>Програма</a:t>
            </a:r>
            <a:r>
              <a:rPr lang="ru-RU" sz="2400" b="1" dirty="0" smtClean="0">
                <a:solidFill>
                  <a:schemeClr val="accent1">
                    <a:lumMod val="75000"/>
                  </a:schemeClr>
                </a:solidFill>
                <a:uFillTx/>
                <a:latin typeface="Times New Roman" panose="02020603050405020304" pitchFamily="18" charset="0"/>
                <a:cs typeface="Times New Roman" panose="02020603050405020304" pitchFamily="18" charset="0"/>
              </a:rPr>
              <a:t> </a:t>
            </a:r>
            <a:r>
              <a:rPr lang="uk-UA" sz="2400" b="1" dirty="0" smtClean="0">
                <a:solidFill>
                  <a:schemeClr val="accent1">
                    <a:lumMod val="75000"/>
                  </a:schemeClr>
                </a:solidFill>
                <a:uFillTx/>
                <a:latin typeface="Times New Roman" panose="02020603050405020304" pitchFamily="18" charset="0"/>
                <a:cs typeface="Times New Roman" panose="02020603050405020304" pitchFamily="18" charset="0"/>
              </a:rPr>
              <a:t>діяльності</a:t>
            </a:r>
            <a:r>
              <a:rPr lang="ru-RU" sz="2400" b="1" dirty="0">
                <a:solidFill>
                  <a:schemeClr val="accent1">
                    <a:lumMod val="75000"/>
                  </a:schemeClr>
                </a:solidFill>
                <a:uFillTx/>
                <a:latin typeface="Times New Roman" panose="02020603050405020304" pitchFamily="18" charset="0"/>
                <a:cs typeface="Times New Roman" panose="02020603050405020304" pitchFamily="18" charset="0"/>
              </a:rPr>
              <a:t> </a:t>
            </a:r>
            <a:r>
              <a:rPr lang="ru-RU" sz="2400" dirty="0">
                <a:solidFill>
                  <a:schemeClr val="accent1">
                    <a:lumMod val="75000"/>
                  </a:schemeClr>
                </a:solidFill>
                <a:uFillTx/>
                <a:latin typeface="Times New Roman" panose="02020603050405020304" pitchFamily="18" charset="0"/>
                <a:cs typeface="Times New Roman" panose="02020603050405020304" pitchFamily="18" charset="0"/>
              </a:rPr>
              <a:t/>
            </a:r>
            <a:br>
              <a:rPr lang="ru-RU" sz="2400" dirty="0">
                <a:solidFill>
                  <a:schemeClr val="accent1">
                    <a:lumMod val="75000"/>
                  </a:schemeClr>
                </a:solidFill>
                <a:uFillTx/>
                <a:latin typeface="Times New Roman" panose="02020603050405020304" pitchFamily="18" charset="0"/>
                <a:cs typeface="Times New Roman" panose="02020603050405020304" pitchFamily="18" charset="0"/>
              </a:rPr>
            </a:br>
            <a:r>
              <a:rPr lang="ru-RU" sz="2400" b="1" dirty="0">
                <a:solidFill>
                  <a:schemeClr val="accent1">
                    <a:lumMod val="75000"/>
                  </a:schemeClr>
                </a:solidFill>
                <a:uFillTx/>
                <a:latin typeface="Times New Roman" panose="02020603050405020304" pitchFamily="18" charset="0"/>
                <a:cs typeface="Times New Roman" panose="02020603050405020304" pitchFamily="18" charset="0"/>
              </a:rPr>
              <a:t>Кабінету Міністрів </a:t>
            </a:r>
            <a:r>
              <a:rPr lang="ru-RU" sz="2400" b="1" dirty="0" smtClean="0">
                <a:solidFill>
                  <a:schemeClr val="accent1">
                    <a:lumMod val="75000"/>
                  </a:schemeClr>
                </a:solidFill>
                <a:uFillTx/>
                <a:latin typeface="Times New Roman" panose="02020603050405020304" pitchFamily="18" charset="0"/>
                <a:cs typeface="Times New Roman" panose="02020603050405020304" pitchFamily="18" charset="0"/>
              </a:rPr>
              <a:t>України</a:t>
            </a:r>
            <a:r>
              <a:rPr lang="en-US" sz="2200" b="1" dirty="0" smtClean="0">
                <a:solidFill>
                  <a:schemeClr val="tx1"/>
                </a:solidFill>
                <a:uFillTx/>
                <a:latin typeface="Times New Roman" panose="02020603050405020304" pitchFamily="18" charset="0"/>
                <a:cs typeface="Times New Roman" panose="02020603050405020304" pitchFamily="18" charset="0"/>
              </a:rPr>
              <a:t/>
            </a:r>
            <a:br>
              <a:rPr lang="en-US" sz="2200" b="1" dirty="0" smtClean="0">
                <a:solidFill>
                  <a:schemeClr val="tx1"/>
                </a:solidFill>
                <a:uFillTx/>
                <a:latin typeface="Times New Roman" panose="02020603050405020304" pitchFamily="18" charset="0"/>
                <a:cs typeface="Times New Roman" panose="02020603050405020304" pitchFamily="18" charset="0"/>
              </a:rPr>
            </a:br>
            <a:r>
              <a:rPr lang="uk-UA" sz="1600" i="1" dirty="0" smtClean="0">
                <a:uFillTx/>
                <a:latin typeface="Times New Roman" panose="02020603050405020304" pitchFamily="18" charset="0"/>
                <a:cs typeface="Times New Roman" panose="02020603050405020304" pitchFamily="18" charset="0"/>
              </a:rPr>
              <a:t>схвалена постановою Верховної </a:t>
            </a:r>
            <a:r>
              <a:rPr lang="uk-UA" sz="1600" i="1" dirty="0">
                <a:latin typeface="Times New Roman" panose="02020603050405020304" pitchFamily="18" charset="0"/>
                <a:cs typeface="Times New Roman" panose="02020603050405020304" pitchFamily="18" charset="0"/>
              </a:rPr>
              <a:t>Р</a:t>
            </a:r>
            <a:r>
              <a:rPr lang="uk-UA" sz="1600" i="1" dirty="0" smtClean="0">
                <a:uFillTx/>
                <a:latin typeface="Times New Roman" panose="02020603050405020304" pitchFamily="18" charset="0"/>
                <a:cs typeface="Times New Roman" panose="02020603050405020304" pitchFamily="18" charset="0"/>
              </a:rPr>
              <a:t>ади </a:t>
            </a:r>
            <a:r>
              <a:rPr lang="uk-UA" sz="1600" i="1" dirty="0">
                <a:latin typeface="Times New Roman" panose="02020603050405020304" pitchFamily="18" charset="0"/>
                <a:cs typeface="Times New Roman" panose="02020603050405020304" pitchFamily="18" charset="0"/>
              </a:rPr>
              <a:t>У</a:t>
            </a:r>
            <a:r>
              <a:rPr lang="uk-UA" sz="1600" i="1" dirty="0" smtClean="0">
                <a:uFillTx/>
                <a:latin typeface="Times New Roman" panose="02020603050405020304" pitchFamily="18" charset="0"/>
                <a:cs typeface="Times New Roman" panose="02020603050405020304" pitchFamily="18" charset="0"/>
              </a:rPr>
              <a:t>країни </a:t>
            </a:r>
            <a:r>
              <a:rPr lang="ru-RU" sz="1600" i="1" dirty="0" err="1" smtClean="0">
                <a:uFillTx/>
                <a:latin typeface="Times New Roman" panose="02020603050405020304" pitchFamily="18" charset="0"/>
                <a:cs typeface="Times New Roman" panose="02020603050405020304" pitchFamily="18" charset="0"/>
              </a:rPr>
              <a:t>від</a:t>
            </a:r>
            <a:r>
              <a:rPr lang="ru-RU" sz="1600" i="1" dirty="0" smtClean="0">
                <a:uFillTx/>
                <a:latin typeface="Times New Roman" panose="02020603050405020304" pitchFamily="18" charset="0"/>
                <a:cs typeface="Times New Roman" panose="02020603050405020304" pitchFamily="18" charset="0"/>
              </a:rPr>
              <a:t> 27.02.2014 № 799-</a:t>
            </a:r>
            <a:r>
              <a:rPr lang="en-US" sz="1600" i="1" dirty="0" smtClean="0">
                <a:uFillTx/>
                <a:latin typeface="Times New Roman" panose="02020603050405020304" pitchFamily="18" charset="0"/>
                <a:cs typeface="Times New Roman" panose="02020603050405020304" pitchFamily="18" charset="0"/>
              </a:rPr>
              <a:t>VII</a:t>
            </a:r>
            <a:endParaRPr lang="ru-RU" sz="1600" i="1" dirty="0">
              <a:uFillTx/>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p:cNvSpPr>
          <p:nvPr>
            <p:ph idx="1"/>
          </p:nvPr>
        </p:nvSpPr>
        <p:spPr>
          <a:xfrm>
            <a:off x="539552" y="1721078"/>
            <a:ext cx="7920038" cy="4249067"/>
          </a:xfrm>
        </p:spPr>
        <p:txBody>
          <a:bodyPr>
            <a:normAutofit/>
          </a:bodyPr>
          <a:lstStyle/>
          <a:p>
            <a:pPr marL="360363" indent="-360363" algn="just">
              <a:buClrTx/>
              <a:buSzPct val="103000"/>
              <a:buFont typeface="Arial" pitchFamily="34" charset="0"/>
              <a:buChar char="•"/>
            </a:pPr>
            <a:r>
              <a:rPr lang="uk-UA" altLang="ru-RU" sz="1800" dirty="0" smtClean="0">
                <a:uFillTx/>
                <a:latin typeface="Times New Roman" pitchFamily="18" charset="0"/>
              </a:rPr>
              <a:t>скорочення кількості податків і зборів;</a:t>
            </a:r>
          </a:p>
          <a:p>
            <a:pPr marL="360363" indent="-360363" algn="just">
              <a:buClrTx/>
              <a:buSzPct val="103000"/>
              <a:buFont typeface="Arial" pitchFamily="34" charset="0"/>
              <a:buChar char="•"/>
            </a:pPr>
            <a:r>
              <a:rPr lang="uk-UA" altLang="ru-RU" sz="1800" dirty="0" smtClean="0">
                <a:uFillTx/>
                <a:latin typeface="Times New Roman" pitchFamily="18" charset="0"/>
              </a:rPr>
              <a:t> сприяння розвиткові внутрішнього виробництва шляхом зниження податкового (соціального) навантаження на фактори виробництва; </a:t>
            </a:r>
          </a:p>
          <a:p>
            <a:pPr marL="360363" indent="-360363" algn="just">
              <a:buClrTx/>
              <a:buSzPct val="103000"/>
              <a:buFont typeface="Arial" pitchFamily="34" charset="0"/>
              <a:buChar char="•"/>
            </a:pPr>
            <a:r>
              <a:rPr lang="uk-UA" altLang="ru-RU" sz="1800" dirty="0" smtClean="0">
                <a:uFillTx/>
                <a:latin typeface="Times New Roman" pitchFamily="18" charset="0"/>
              </a:rPr>
              <a:t>мінімізація ризиків ухилення від сплати податків; </a:t>
            </a:r>
          </a:p>
          <a:p>
            <a:pPr marL="360363" indent="-360363" algn="just">
              <a:buClrTx/>
              <a:buSzPct val="103000"/>
              <a:buFont typeface="Arial" pitchFamily="34" charset="0"/>
              <a:buChar char="•"/>
            </a:pPr>
            <a:r>
              <a:rPr lang="uk-UA" altLang="ru-RU" sz="1800" dirty="0" smtClean="0">
                <a:uFillTx/>
                <a:latin typeface="Times New Roman" pitchFamily="18" charset="0"/>
              </a:rPr>
              <a:t>спрощення адміністрування податків; </a:t>
            </a:r>
          </a:p>
          <a:p>
            <a:pPr marL="360363" indent="-360363" algn="just">
              <a:buClrTx/>
              <a:buSzPct val="103000"/>
              <a:buFont typeface="Arial" pitchFamily="34" charset="0"/>
              <a:buChar char="•"/>
            </a:pPr>
            <a:r>
              <a:rPr lang="uk-UA" altLang="ru-RU" sz="1800" dirty="0" smtClean="0">
                <a:uFillTx/>
                <a:latin typeface="Times New Roman" pitchFamily="18" charset="0"/>
              </a:rPr>
              <a:t>удосконалення спеціальних режимів оподаткування для сільськогосподарських підприємств; </a:t>
            </a:r>
          </a:p>
          <a:p>
            <a:pPr marL="360363" indent="-360363" algn="just">
              <a:buClrTx/>
              <a:buSzPct val="103000"/>
              <a:buFont typeface="Arial" pitchFamily="34" charset="0"/>
              <a:buChar char="•"/>
            </a:pPr>
            <a:r>
              <a:rPr lang="uk-UA" altLang="ru-RU" sz="1800" dirty="0" smtClean="0">
                <a:uFillTx/>
                <a:latin typeface="Times New Roman" pitchFamily="18" charset="0"/>
              </a:rPr>
              <a:t>удосконалення механізмів протидії ухиленню від сплати податків і зменшенню податкових зобов’язань, а також механізмів здійснення контролю за трансфертним ціноутворенням; </a:t>
            </a:r>
          </a:p>
          <a:p>
            <a:pPr marL="360363" indent="-360363" algn="just">
              <a:buClrTx/>
              <a:buSzPct val="103000"/>
              <a:buFont typeface="Arial" pitchFamily="34" charset="0"/>
              <a:buChar char="•"/>
            </a:pPr>
            <a:r>
              <a:rPr lang="uk-UA" altLang="ru-RU" sz="1800" dirty="0" smtClean="0">
                <a:uFillTx/>
                <a:latin typeface="Times New Roman" pitchFamily="18" charset="0"/>
              </a:rPr>
              <a:t>удосконалення надання податкових та митних пільг;</a:t>
            </a:r>
          </a:p>
          <a:p>
            <a:pPr marL="360363" indent="-360363" algn="just">
              <a:buClrTx/>
              <a:buSzPct val="103000"/>
              <a:buFont typeface="Arial" pitchFamily="34" charset="0"/>
              <a:buChar char="•"/>
            </a:pPr>
            <a:r>
              <a:rPr lang="uk-UA" altLang="ru-RU" sz="1800" dirty="0" smtClean="0">
                <a:uFillTx/>
                <a:latin typeface="Times New Roman" pitchFamily="18" charset="0"/>
              </a:rPr>
              <a:t> адаптація податкового та митного законодавства України до законодавства Європейського Союзу та ін.</a:t>
            </a:r>
          </a:p>
        </p:txBody>
      </p:sp>
      <p:sp>
        <p:nvSpPr>
          <p:cNvPr id="4" name="Номер слайда 3"/>
          <p:cNvSpPr>
            <a:spLocks noGrp="1"/>
          </p:cNvSpPr>
          <p:nvPr>
            <p:ph type="sldNum" sz="quarter" idx="12"/>
          </p:nvPr>
        </p:nvSpPr>
        <p:spPr>
          <a:xfrm>
            <a:off x="8172400" y="6381328"/>
            <a:ext cx="762000" cy="365125"/>
          </a:xfrm>
        </p:spPr>
        <p:txBody>
          <a:bodyPr/>
          <a:lstStyle/>
          <a:p>
            <a:fld id="{8BFA6635-2B62-4EC2-9238-675522EA0538}" type="slidenum">
              <a:rPr lang="uk-UA" smtClean="0">
                <a:uFillTx/>
              </a:rPr>
              <a:pPr/>
              <a:t>4</a:t>
            </a:fld>
            <a:endParaRPr lang="uk-UA" dirty="0">
              <a:uFillTx/>
            </a:endParaRPr>
          </a:p>
        </p:txBody>
      </p:sp>
      <p:sp>
        <p:nvSpPr>
          <p:cNvPr id="6" name="Rectangle 3"/>
          <p:cNvSpPr txBox="1">
            <a:spLocks/>
          </p:cNvSpPr>
          <p:nvPr/>
        </p:nvSpPr>
        <p:spPr>
          <a:xfrm>
            <a:off x="976358" y="921513"/>
            <a:ext cx="7272808" cy="796334"/>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uFillTx/>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uFillTx/>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uFillTx/>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uFillTx/>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uFillTx/>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uFillTx/>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uFillTx/>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uFillTx/>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uFillTx/>
                <a:latin typeface="+mn-lt"/>
                <a:ea typeface="+mn-ea"/>
                <a:cs typeface="+mn-cs"/>
              </a:defRPr>
            </a:lvl9pPr>
          </a:lstStyle>
          <a:p>
            <a:pPr marL="0" indent="0" algn="ctr">
              <a:buNone/>
            </a:pPr>
            <a:r>
              <a:rPr lang="uk-UA" altLang="ru-RU" sz="2200" b="1" dirty="0" smtClean="0">
                <a:uFillTx/>
                <a:latin typeface="Times New Roman" pitchFamily="18" charset="0"/>
              </a:rPr>
              <a:t>Пріоритетні завдання податкової політики з прийняттям нового Податкового кодексу України</a:t>
            </a:r>
          </a:p>
        </p:txBody>
      </p:sp>
      <p:sp>
        <p:nvSpPr>
          <p:cNvPr id="9" name="TextBox 8"/>
          <p:cNvSpPr txBox="1">
            <a:spLocks/>
          </p:cNvSpPr>
          <p:nvPr/>
        </p:nvSpPr>
        <p:spPr>
          <a:xfrm>
            <a:off x="1121977" y="323321"/>
            <a:ext cx="7272808" cy="738664"/>
          </a:xfrm>
          <a:prstGeom prst="rect">
            <a:avLst/>
          </a:prstGeom>
          <a:noFill/>
        </p:spPr>
        <p:txBody>
          <a:bodyPr wrap="square" rtlCol="0">
            <a:spAutoFit/>
          </a:bodyPr>
          <a:lstStyle/>
          <a:p>
            <a:pPr algn="ctr"/>
            <a:r>
              <a:rPr lang="uk-UA" altLang="ru-RU" sz="2400" b="1" dirty="0" smtClean="0">
                <a:solidFill>
                  <a:schemeClr val="accent1">
                    <a:lumMod val="75000"/>
                  </a:schemeClr>
                </a:solidFill>
                <a:effectLst/>
                <a:uFillTx/>
                <a:latin typeface="Times New Roman" pitchFamily="18" charset="0"/>
              </a:rPr>
              <a:t>Основні</a:t>
            </a:r>
            <a:r>
              <a:rPr lang="ru-RU" altLang="ru-RU" sz="2400" b="1" dirty="0" smtClean="0">
                <a:solidFill>
                  <a:schemeClr val="accent1">
                    <a:lumMod val="75000"/>
                  </a:schemeClr>
                </a:solidFill>
                <a:effectLst/>
                <a:uFillTx/>
                <a:latin typeface="Times New Roman" pitchFamily="18" charset="0"/>
              </a:rPr>
              <a:t> </a:t>
            </a:r>
            <a:r>
              <a:rPr lang="uk-UA" altLang="ru-RU" sz="2400" b="1" dirty="0" smtClean="0">
                <a:solidFill>
                  <a:schemeClr val="accent1">
                    <a:lumMod val="75000"/>
                  </a:schemeClr>
                </a:solidFill>
                <a:effectLst/>
                <a:uFillTx/>
                <a:latin typeface="Times New Roman" pitchFamily="18" charset="0"/>
              </a:rPr>
              <a:t>напрями бюджетної політики на 2015 рік</a:t>
            </a:r>
          </a:p>
          <a:p>
            <a:pPr algn="ctr"/>
            <a:r>
              <a:rPr lang="ru-RU" dirty="0" smtClean="0">
                <a:uFillTx/>
                <a:latin typeface="Times New Roman" pitchFamily="18" charset="0"/>
              </a:rPr>
              <a:t>(проект)</a:t>
            </a:r>
            <a:endParaRPr lang="uk-UA" dirty="0">
              <a:uFillTx/>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p:cNvSpPr>
          <p:nvPr>
            <p:ph idx="1"/>
          </p:nvPr>
        </p:nvSpPr>
        <p:spPr>
          <a:xfrm>
            <a:off x="611560" y="2060848"/>
            <a:ext cx="7560840" cy="2376264"/>
          </a:xfrm>
        </p:spPr>
        <p:txBody>
          <a:bodyPr>
            <a:normAutofit lnSpcReduction="10000"/>
          </a:bodyPr>
          <a:lstStyle/>
          <a:p>
            <a:pPr marL="285750" indent="-285750" algn="just">
              <a:buClrTx/>
              <a:buSzPct val="100000"/>
              <a:buFont typeface="Times New Roman" pitchFamily="18" charset="0"/>
              <a:buChar char="•"/>
            </a:pPr>
            <a:r>
              <a:rPr lang="uk-UA" altLang="ru-RU" sz="1800" dirty="0" smtClean="0">
                <a:uFillTx/>
                <a:latin typeface="Times New Roman" pitchFamily="18" charset="0"/>
              </a:rPr>
              <a:t>зміцнення дохідної бази місцевих бюджетів; </a:t>
            </a:r>
          </a:p>
          <a:p>
            <a:pPr marL="285750" indent="-285750" algn="just">
              <a:buClrTx/>
              <a:buSzPct val="100000"/>
              <a:buFont typeface="Times New Roman" pitchFamily="18" charset="0"/>
              <a:buChar char="•"/>
            </a:pPr>
            <a:r>
              <a:rPr lang="uk-UA" altLang="ru-RU" sz="1800" dirty="0" smtClean="0">
                <a:uFillTx/>
                <a:latin typeface="Times New Roman" pitchFamily="18" charset="0"/>
              </a:rPr>
              <a:t>удосконалення розподілу обсягу міжбюджетних трансфертів (зокрема, зарахування до доходів місцевих бюджетів, що не враховуються під час визначення обсягу міжбюджетних трансфертів, частини податку на прибуток підприємств та податку на доходи фізичних осіб);</a:t>
            </a:r>
          </a:p>
          <a:p>
            <a:pPr marL="285750" indent="-285750" algn="just">
              <a:buClrTx/>
              <a:buSzPct val="100000"/>
              <a:buFont typeface="Times New Roman" pitchFamily="18" charset="0"/>
              <a:buChar char="•"/>
            </a:pPr>
            <a:r>
              <a:rPr lang="uk-UA" altLang="ru-RU" sz="1800" dirty="0" smtClean="0">
                <a:uFillTx/>
                <a:latin typeface="Times New Roman" pitchFamily="18" charset="0"/>
              </a:rPr>
              <a:t>підвищення фінансової спроможності органів місцевого самоврядування;</a:t>
            </a:r>
          </a:p>
          <a:p>
            <a:pPr marL="285750" indent="-285750" algn="just">
              <a:buClrTx/>
              <a:buSzPct val="100000"/>
              <a:buFont typeface="Times New Roman" pitchFamily="18" charset="0"/>
              <a:buChar char="•"/>
            </a:pPr>
            <a:r>
              <a:rPr lang="uk-UA" altLang="ru-RU" sz="1800" dirty="0" smtClean="0">
                <a:uFillTx/>
                <a:latin typeface="Times New Roman" pitchFamily="18" charset="0"/>
              </a:rPr>
              <a:t>формування нових міжбюджетних відносин.</a:t>
            </a:r>
            <a:endParaRPr lang="ru-RU" altLang="ru-RU" sz="1800" dirty="0" smtClean="0">
              <a:uFillTx/>
              <a:latin typeface="Times New Roman" pitchFamily="18" charset="0"/>
            </a:endParaRPr>
          </a:p>
        </p:txBody>
      </p:sp>
      <p:sp>
        <p:nvSpPr>
          <p:cNvPr id="4" name="Номер слайда 3"/>
          <p:cNvSpPr>
            <a:spLocks noGrp="1"/>
          </p:cNvSpPr>
          <p:nvPr>
            <p:ph type="sldNum" sz="quarter" idx="12"/>
          </p:nvPr>
        </p:nvSpPr>
        <p:spPr>
          <a:xfrm>
            <a:off x="8244408" y="6381328"/>
            <a:ext cx="762000" cy="365125"/>
          </a:xfrm>
        </p:spPr>
        <p:txBody>
          <a:bodyPr/>
          <a:lstStyle/>
          <a:p>
            <a:fld id="{8BFA6635-2B62-4EC2-9238-675522EA0538}" type="slidenum">
              <a:rPr lang="uk-UA" smtClean="0">
                <a:uFillTx/>
              </a:rPr>
              <a:pPr/>
              <a:t>5</a:t>
            </a:fld>
            <a:endParaRPr lang="uk-UA" dirty="0">
              <a:uFillTx/>
            </a:endParaRPr>
          </a:p>
        </p:txBody>
      </p:sp>
      <p:sp>
        <p:nvSpPr>
          <p:cNvPr id="6" name="Rectangle 3"/>
          <p:cNvSpPr txBox="1">
            <a:spLocks/>
          </p:cNvSpPr>
          <p:nvPr/>
        </p:nvSpPr>
        <p:spPr>
          <a:xfrm>
            <a:off x="2267744" y="1061985"/>
            <a:ext cx="4896544" cy="387015"/>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uFillTx/>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uFillTx/>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uFillTx/>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uFillTx/>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uFillTx/>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uFillTx/>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uFillTx/>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uFillTx/>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uFillTx/>
                <a:latin typeface="+mn-lt"/>
                <a:ea typeface="+mn-ea"/>
                <a:cs typeface="+mn-cs"/>
              </a:defRPr>
            </a:lvl9pPr>
          </a:lstStyle>
          <a:p>
            <a:pPr marL="0" indent="0" algn="ctr">
              <a:buNone/>
            </a:pPr>
            <a:r>
              <a:rPr lang="uk-UA" altLang="ru-RU" sz="2200" b="1" dirty="0" smtClean="0">
                <a:uFillTx/>
                <a:latin typeface="Times New Roman" pitchFamily="18" charset="0"/>
              </a:rPr>
              <a:t>Бюджетна децентралізація</a:t>
            </a:r>
          </a:p>
        </p:txBody>
      </p:sp>
      <p:sp>
        <p:nvSpPr>
          <p:cNvPr id="9" name="TextBox 8"/>
          <p:cNvSpPr txBox="1">
            <a:spLocks/>
          </p:cNvSpPr>
          <p:nvPr/>
        </p:nvSpPr>
        <p:spPr>
          <a:xfrm>
            <a:off x="1121977" y="323321"/>
            <a:ext cx="7272808" cy="738664"/>
          </a:xfrm>
          <a:prstGeom prst="rect">
            <a:avLst/>
          </a:prstGeom>
          <a:noFill/>
        </p:spPr>
        <p:txBody>
          <a:bodyPr wrap="square" rtlCol="0">
            <a:spAutoFit/>
          </a:bodyPr>
          <a:lstStyle/>
          <a:p>
            <a:pPr algn="ctr"/>
            <a:r>
              <a:rPr lang="uk-UA" altLang="ru-RU" sz="2400" b="1" dirty="0" smtClean="0">
                <a:solidFill>
                  <a:schemeClr val="accent1">
                    <a:lumMod val="75000"/>
                  </a:schemeClr>
                </a:solidFill>
                <a:effectLst/>
                <a:uFillTx/>
                <a:latin typeface="Times New Roman" pitchFamily="18" charset="0"/>
              </a:rPr>
              <a:t>Основні напрями бюджетної політики на 2015 рік</a:t>
            </a:r>
          </a:p>
          <a:p>
            <a:pPr algn="ctr"/>
            <a:r>
              <a:rPr lang="uk-UA" dirty="0" smtClean="0">
                <a:uFillTx/>
                <a:latin typeface="Times New Roman" pitchFamily="18" charset="0"/>
              </a:rPr>
              <a:t>(проект)</a:t>
            </a:r>
            <a:endParaRPr lang="uk-UA" dirty="0">
              <a:uFillTx/>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8BFA6635-2B62-4EC2-9238-675522EA0538}" type="slidenum">
              <a:rPr lang="uk-UA" smtClean="0">
                <a:uFillTx/>
              </a:rPr>
              <a:pPr/>
              <a:t>6</a:t>
            </a:fld>
            <a:endParaRPr lang="uk-UA">
              <a:uFillTx/>
            </a:endParaRPr>
          </a:p>
        </p:txBody>
      </p:sp>
      <p:sp>
        <p:nvSpPr>
          <p:cNvPr id="5" name="TextBox 4"/>
          <p:cNvSpPr txBox="1">
            <a:spLocks/>
          </p:cNvSpPr>
          <p:nvPr/>
        </p:nvSpPr>
        <p:spPr>
          <a:xfrm>
            <a:off x="1166455" y="563635"/>
            <a:ext cx="6912768" cy="830997"/>
          </a:xfrm>
          <a:prstGeom prst="rect">
            <a:avLst/>
          </a:prstGeom>
          <a:noFill/>
        </p:spPr>
        <p:txBody>
          <a:bodyPr wrap="square" rtlCol="0">
            <a:spAutoFit/>
          </a:bodyPr>
          <a:lstStyle/>
          <a:p>
            <a:pPr algn="ctr"/>
            <a:r>
              <a:rPr lang="uk-UA" sz="2400" b="1" dirty="0" smtClean="0">
                <a:solidFill>
                  <a:schemeClr val="accent1">
                    <a:lumMod val="75000"/>
                  </a:schemeClr>
                </a:solidFill>
                <a:uFillTx/>
                <a:latin typeface="Times New Roman" pitchFamily="18" charset="0"/>
                <a:cs typeface="Times New Roman" pitchFamily="18" charset="0"/>
              </a:rPr>
              <a:t>Цілі реформування податкової системи на короткостроковий період </a:t>
            </a:r>
            <a:endParaRPr lang="ru-RU" sz="2400" dirty="0" smtClean="0">
              <a:solidFill>
                <a:schemeClr val="accent1">
                  <a:lumMod val="75000"/>
                </a:schemeClr>
              </a:solidFill>
              <a:uFillTx/>
              <a:latin typeface="Times New Roman" pitchFamily="18" charset="0"/>
              <a:cs typeface="Times New Roman" pitchFamily="18" charset="0"/>
            </a:endParaRPr>
          </a:p>
        </p:txBody>
      </p:sp>
      <p:sp>
        <p:nvSpPr>
          <p:cNvPr id="6" name="Прямоугольник 5"/>
          <p:cNvSpPr>
            <a:spLocks/>
          </p:cNvSpPr>
          <p:nvPr/>
        </p:nvSpPr>
        <p:spPr>
          <a:xfrm>
            <a:off x="755576" y="1787624"/>
            <a:ext cx="7488832" cy="2539157"/>
          </a:xfrm>
          <a:prstGeom prst="rect">
            <a:avLst/>
          </a:prstGeom>
        </p:spPr>
        <p:txBody>
          <a:bodyPr wrap="square">
            <a:spAutoFit/>
          </a:bodyPr>
          <a:lstStyle/>
          <a:p>
            <a:pPr marL="285750" lvl="0" indent="-285750" algn="just">
              <a:spcBef>
                <a:spcPts val="600"/>
              </a:spcBef>
              <a:buFont typeface="Wingdings" pitchFamily="2" charset="2"/>
              <a:buChar char="§"/>
            </a:pPr>
            <a:r>
              <a:rPr lang="uk-UA" dirty="0">
                <a:uFillTx/>
                <a:latin typeface="Times New Roman" pitchFamily="18" charset="0"/>
                <a:cs typeface="Times New Roman" pitchFamily="18" charset="0"/>
              </a:rPr>
              <a:t>Ф</a:t>
            </a:r>
            <a:r>
              <a:rPr lang="uk-UA" dirty="0" smtClean="0">
                <a:uFillTx/>
                <a:latin typeface="Times New Roman" pitchFamily="18" charset="0"/>
                <a:cs typeface="Times New Roman" pitchFamily="18" charset="0"/>
              </a:rPr>
              <a:t>ормування податкової системи, що сприятиме економічному зростанню та детінізації економіки.</a:t>
            </a:r>
          </a:p>
          <a:p>
            <a:pPr marL="285750" lvl="0" indent="-285750" algn="just">
              <a:spcBef>
                <a:spcPts val="600"/>
              </a:spcBef>
              <a:buFont typeface="Wingdings" pitchFamily="2" charset="2"/>
              <a:buChar char="§"/>
            </a:pPr>
            <a:r>
              <a:rPr lang="uk-UA" dirty="0" smtClean="0">
                <a:uFillTx/>
                <a:latin typeface="Times New Roman" pitchFamily="18" charset="0"/>
                <a:cs typeface="Times New Roman" pitchFamily="18" charset="0"/>
              </a:rPr>
              <a:t>Відповідність податкових надходжень реальним можливостям економіки (податкове навантаження).</a:t>
            </a:r>
          </a:p>
          <a:p>
            <a:pPr marL="285750" lvl="0" indent="-285750" algn="just">
              <a:spcBef>
                <a:spcPts val="600"/>
              </a:spcBef>
              <a:buFont typeface="Wingdings" pitchFamily="2" charset="2"/>
              <a:buChar char="§"/>
            </a:pPr>
            <a:r>
              <a:rPr lang="uk-UA" dirty="0">
                <a:uFillTx/>
                <a:latin typeface="Times New Roman" pitchFamily="18" charset="0"/>
                <a:cs typeface="Times New Roman" pitchFamily="18" charset="0"/>
              </a:rPr>
              <a:t>З</a:t>
            </a:r>
            <a:r>
              <a:rPr lang="uk-UA" dirty="0" smtClean="0">
                <a:uFillTx/>
                <a:latin typeface="Times New Roman" pitchFamily="18" charset="0"/>
                <a:cs typeface="Times New Roman" pitchFamily="18" charset="0"/>
              </a:rPr>
              <a:t>абезпечення узгодженості та збалансованості  інтересів загальнодержавного управління і місцевого самоврядування. </a:t>
            </a:r>
          </a:p>
          <a:p>
            <a:pPr marL="285750" lvl="0" indent="-285750" algn="just">
              <a:spcBef>
                <a:spcPts val="600"/>
              </a:spcBef>
              <a:buFont typeface="Wingdings" pitchFamily="2" charset="2"/>
              <a:buChar char="§"/>
            </a:pPr>
            <a:r>
              <a:rPr lang="uk-UA" dirty="0">
                <a:uFillTx/>
                <a:latin typeface="Times New Roman" pitchFamily="18" charset="0"/>
                <a:cs typeface="Times New Roman" pitchFamily="18" charset="0"/>
              </a:rPr>
              <a:t>Д</a:t>
            </a:r>
            <a:r>
              <a:rPr lang="uk-UA" dirty="0" smtClean="0">
                <a:uFillTx/>
                <a:latin typeface="Times New Roman" pitchFamily="18" charset="0"/>
                <a:cs typeface="Times New Roman" pitchFamily="18" charset="0"/>
              </a:rPr>
              <a:t>ецентралізація фіскальних повноважень на користь територіальних громад та органів місцевого самоврядування інших рівнів.</a:t>
            </a:r>
          </a:p>
        </p:txBody>
      </p:sp>
    </p:spTree>
    <p:extLst>
      <p:ext uri="{BB962C8B-B14F-4D97-AF65-F5344CB8AC3E}">
        <p14:creationId xmlns:p14="http://schemas.microsoft.com/office/powerpoint/2010/main" xmlns="" val="3735008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a:spLocks/>
          </p:cNvSpPr>
          <p:nvPr/>
        </p:nvSpPr>
        <p:spPr>
          <a:xfrm>
            <a:off x="899592" y="1720598"/>
            <a:ext cx="7405340" cy="3647152"/>
          </a:xfrm>
          <a:prstGeom prst="rect">
            <a:avLst/>
          </a:prstGeom>
        </p:spPr>
        <p:txBody>
          <a:bodyPr wrap="square">
            <a:spAutoFit/>
          </a:bodyPr>
          <a:lstStyle/>
          <a:p>
            <a:pPr marL="360363" indent="-360363" algn="just">
              <a:spcBef>
                <a:spcPts val="600"/>
              </a:spcBef>
            </a:pPr>
            <a:r>
              <a:rPr lang="uk-UA" b="1" dirty="0">
                <a:latin typeface="Times New Roman" pitchFamily="18" charset="0"/>
                <a:cs typeface="Times New Roman" pitchFamily="18" charset="0"/>
              </a:rPr>
              <a:t>1</a:t>
            </a:r>
            <a:r>
              <a:rPr lang="uk-UA" b="1" dirty="0" smtClean="0">
                <a:latin typeface="Times New Roman" pitchFamily="18" charset="0"/>
                <a:cs typeface="Times New Roman" pitchFamily="18" charset="0"/>
              </a:rPr>
              <a:t>. </a:t>
            </a:r>
            <a:r>
              <a:rPr lang="uk-UA" b="1" dirty="0">
                <a:latin typeface="Times New Roman" pitchFamily="18" charset="0"/>
                <a:cs typeface="Times New Roman" pitchFamily="18" charset="0"/>
              </a:rPr>
              <a:t>Оптимізувати склад податкової системи</a:t>
            </a:r>
            <a:r>
              <a:rPr lang="uk-UA" dirty="0">
                <a:latin typeface="Times New Roman" pitchFamily="18" charset="0"/>
                <a:cs typeface="Times New Roman" pitchFamily="18" charset="0"/>
              </a:rPr>
              <a:t> України з метою її спрощення та приведення у відповідність до складу податків у класифікації державних доходів, покладеній в основу статистики державних фінансів МВФ, і класифікації податків у Європейській системі рахунків (ЄСР-95).</a:t>
            </a:r>
          </a:p>
          <a:p>
            <a:pPr marL="360363" indent="-360363" algn="just">
              <a:spcBef>
                <a:spcPts val="600"/>
              </a:spcBef>
            </a:pPr>
            <a:r>
              <a:rPr lang="uk-UA" b="1" dirty="0" smtClean="0">
                <a:latin typeface="Times New Roman" pitchFamily="18" charset="0"/>
                <a:cs typeface="Times New Roman" pitchFamily="18" charset="0"/>
              </a:rPr>
              <a:t>2. Зменшити </a:t>
            </a:r>
            <a:r>
              <a:rPr lang="uk-UA" b="1" dirty="0">
                <a:latin typeface="Times New Roman" pitchFamily="18" charset="0"/>
                <a:cs typeface="Times New Roman" pitchFamily="18" charset="0"/>
              </a:rPr>
              <a:t>кількість платежів на рік</a:t>
            </a:r>
            <a:r>
              <a:rPr lang="uk-UA" dirty="0">
                <a:latin typeface="Times New Roman" pitchFamily="18" charset="0"/>
                <a:cs typeface="Times New Roman" pitchFamily="18" charset="0"/>
              </a:rPr>
              <a:t>, витрат часу й коштів на ведення податкового обліку і сплату податків:</a:t>
            </a:r>
          </a:p>
          <a:p>
            <a:pPr marL="534988" lvl="0" indent="-266700" algn="just">
              <a:spcBef>
                <a:spcPts val="600"/>
              </a:spcBef>
              <a:buFont typeface="Arial" pitchFamily="34" charset="0"/>
              <a:buChar char="•"/>
            </a:pPr>
            <a:r>
              <a:rPr lang="uk-UA" dirty="0">
                <a:latin typeface="Times New Roman" pitchFamily="18" charset="0"/>
                <a:cs typeface="Times New Roman" pitchFamily="18" charset="0"/>
              </a:rPr>
              <a:t>спростити форми податкових декларацій та зменшити кількість додатків до них;</a:t>
            </a:r>
          </a:p>
          <a:p>
            <a:pPr marL="534988" indent="-266700" algn="just">
              <a:spcBef>
                <a:spcPts val="600"/>
              </a:spcBef>
              <a:buFont typeface="Arial" pitchFamily="34" charset="0"/>
              <a:buChar char="•"/>
            </a:pPr>
            <a:r>
              <a:rPr lang="uk-UA" dirty="0">
                <a:latin typeface="Times New Roman" pitchFamily="18" charset="0"/>
                <a:cs typeface="Times New Roman" pitchFamily="18" charset="0"/>
              </a:rPr>
              <a:t>упровадити електронний документообіг між платниками і контролюючими органами (впровадження електронного кабінету для всіх платників податків без виключень</a:t>
            </a:r>
            <a:r>
              <a:rPr lang="uk-UA" dirty="0" smtClean="0">
                <a:latin typeface="Times New Roman" pitchFamily="18" charset="0"/>
                <a:cs typeface="Times New Roman" pitchFamily="18" charset="0"/>
              </a:rPr>
              <a:t>).</a:t>
            </a:r>
            <a:endParaRPr lang="uk-UA" dirty="0">
              <a:latin typeface="Times New Roman" pitchFamily="18" charset="0"/>
              <a:cs typeface="Times New Roman" pitchFamily="18" charset="0"/>
            </a:endParaRPr>
          </a:p>
        </p:txBody>
      </p:sp>
      <p:sp>
        <p:nvSpPr>
          <p:cNvPr id="8" name="TextBox 7"/>
          <p:cNvSpPr txBox="1">
            <a:spLocks/>
          </p:cNvSpPr>
          <p:nvPr/>
        </p:nvSpPr>
        <p:spPr>
          <a:xfrm>
            <a:off x="1248148" y="404664"/>
            <a:ext cx="6912768" cy="461665"/>
          </a:xfrm>
          <a:prstGeom prst="rect">
            <a:avLst/>
          </a:prstGeom>
          <a:noFill/>
        </p:spPr>
        <p:txBody>
          <a:bodyPr wrap="square" rtlCol="0">
            <a:spAutoFit/>
          </a:bodyPr>
          <a:lstStyle/>
          <a:p>
            <a:pPr algn="ctr">
              <a:defRPr>
                <a:uFillTx/>
              </a:defRPr>
            </a:pPr>
            <a:r>
              <a:rPr lang="uk-UA" sz="2400" b="1" dirty="0">
                <a:solidFill>
                  <a:schemeClr val="accent1">
                    <a:lumMod val="75000"/>
                  </a:schemeClr>
                </a:solidFill>
                <a:uFillTx/>
                <a:latin typeface="Times New Roman" pitchFamily="18" charset="0"/>
                <a:cs typeface="Times New Roman" pitchFamily="18" charset="0"/>
              </a:rPr>
              <a:t>Шляхи досягнення поставлених цілей</a:t>
            </a:r>
            <a:endParaRPr lang="ru-RU" sz="2400" dirty="0">
              <a:solidFill>
                <a:schemeClr val="accent1">
                  <a:lumMod val="75000"/>
                </a:schemeClr>
              </a:solidFill>
              <a:uFillTx/>
              <a:latin typeface="Times New Roman" pitchFamily="18" charset="0"/>
              <a:cs typeface="Times New Roman" pitchFamily="18" charset="0"/>
            </a:endParaRPr>
          </a:p>
        </p:txBody>
      </p:sp>
      <p:sp>
        <p:nvSpPr>
          <p:cNvPr id="6" name="Номер слайда 5"/>
          <p:cNvSpPr>
            <a:spLocks noGrp="1"/>
          </p:cNvSpPr>
          <p:nvPr>
            <p:ph type="sldNum" sz="quarter" idx="12"/>
          </p:nvPr>
        </p:nvSpPr>
        <p:spPr/>
        <p:txBody>
          <a:bodyPr/>
          <a:lstStyle/>
          <a:p>
            <a:fld id="{8BFA6635-2B62-4EC2-9238-675522EA0538}" type="slidenum">
              <a:rPr lang="uk-UA" smtClean="0">
                <a:uFillTx/>
              </a:rPr>
              <a:pPr/>
              <a:t>7</a:t>
            </a:fld>
            <a:endParaRPr lang="uk-UA">
              <a:uFillTx/>
            </a:endParaRPr>
          </a:p>
        </p:txBody>
      </p:sp>
      <p:sp>
        <p:nvSpPr>
          <p:cNvPr id="7" name="Прямоугольник 6"/>
          <p:cNvSpPr>
            <a:spLocks/>
          </p:cNvSpPr>
          <p:nvPr/>
        </p:nvSpPr>
        <p:spPr>
          <a:xfrm>
            <a:off x="899592" y="4437112"/>
            <a:ext cx="7405340" cy="369332"/>
          </a:xfrm>
          <a:prstGeom prst="rect">
            <a:avLst/>
          </a:prstGeom>
        </p:spPr>
        <p:txBody>
          <a:bodyPr wrap="square">
            <a:spAutoFit/>
          </a:bodyPr>
          <a:lstStyle/>
          <a:p>
            <a:pPr marL="268288" indent="-268288" algn="just"/>
            <a:r>
              <a:rPr lang="uk-UA" dirty="0" smtClean="0">
                <a:uFillTx/>
                <a:latin typeface="Times New Roman" pitchFamily="18" charset="0"/>
                <a:cs typeface="Times New Roman" pitchFamily="18" charset="0"/>
              </a:rPr>
              <a:t> </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p:cNvSpPr>
          <p:nvPr/>
        </p:nvSpPr>
        <p:spPr>
          <a:xfrm>
            <a:off x="1258632" y="404663"/>
            <a:ext cx="6912768" cy="461665"/>
          </a:xfrm>
          <a:prstGeom prst="rect">
            <a:avLst/>
          </a:prstGeom>
          <a:noFill/>
        </p:spPr>
        <p:txBody>
          <a:bodyPr wrap="square" rtlCol="0">
            <a:spAutoFit/>
          </a:bodyPr>
          <a:lstStyle/>
          <a:p>
            <a:pPr algn="ctr">
              <a:defRPr>
                <a:uFillTx/>
              </a:defRPr>
            </a:pPr>
            <a:r>
              <a:rPr lang="uk-UA" sz="2400" b="1" dirty="0">
                <a:solidFill>
                  <a:schemeClr val="accent1">
                    <a:lumMod val="75000"/>
                  </a:schemeClr>
                </a:solidFill>
                <a:uFillTx/>
                <a:latin typeface="Times New Roman" pitchFamily="18" charset="0"/>
                <a:cs typeface="Times New Roman" pitchFamily="18" charset="0"/>
              </a:rPr>
              <a:t>Шляхи досягнення поставлених цілей</a:t>
            </a:r>
            <a:endParaRPr lang="ru-RU" sz="2400" dirty="0">
              <a:solidFill>
                <a:schemeClr val="accent1">
                  <a:lumMod val="75000"/>
                </a:schemeClr>
              </a:solidFill>
              <a:uFillTx/>
              <a:latin typeface="Times New Roman" pitchFamily="18" charset="0"/>
              <a:cs typeface="Times New Roman" pitchFamily="18" charset="0"/>
            </a:endParaRPr>
          </a:p>
        </p:txBody>
      </p:sp>
      <p:sp>
        <p:nvSpPr>
          <p:cNvPr id="7" name="Прямоугольник 6"/>
          <p:cNvSpPr>
            <a:spLocks/>
          </p:cNvSpPr>
          <p:nvPr/>
        </p:nvSpPr>
        <p:spPr>
          <a:xfrm>
            <a:off x="611560" y="1124744"/>
            <a:ext cx="7848872" cy="3877985"/>
          </a:xfrm>
          <a:prstGeom prst="rect">
            <a:avLst/>
          </a:prstGeom>
        </p:spPr>
        <p:txBody>
          <a:bodyPr wrap="square">
            <a:spAutoFit/>
          </a:bodyPr>
          <a:lstStyle/>
          <a:p>
            <a:pPr marL="268288" indent="-268288" algn="just">
              <a:spcBef>
                <a:spcPts val="600"/>
              </a:spcBef>
              <a:defRPr>
                <a:uFillTx/>
              </a:defRPr>
            </a:pPr>
            <a:r>
              <a:rPr lang="ru-RU" altLang="ru-RU" b="1" dirty="0">
                <a:solidFill>
                  <a:srgbClr val="000000"/>
                </a:solidFill>
                <a:uFillTx/>
                <a:latin typeface="Times New Roman" pitchFamily="18" charset="0"/>
                <a:cs typeface="Times New Roman" pitchFamily="18" charset="0"/>
              </a:rPr>
              <a:t>3. </a:t>
            </a:r>
            <a:r>
              <a:rPr lang="uk-UA" altLang="ru-RU" b="1" dirty="0" smtClean="0">
                <a:solidFill>
                  <a:srgbClr val="000000"/>
                </a:solidFill>
                <a:uFillTx/>
                <a:latin typeface="Times New Roman" pitchFamily="18" charset="0"/>
                <a:cs typeface="Times New Roman" pitchFamily="18" charset="0"/>
              </a:rPr>
              <a:t>Побудувати</a:t>
            </a:r>
            <a:r>
              <a:rPr lang="ru-RU" altLang="ru-RU" b="1" dirty="0" smtClean="0">
                <a:solidFill>
                  <a:srgbClr val="000000"/>
                </a:solidFill>
                <a:uFillTx/>
                <a:latin typeface="Times New Roman" pitchFamily="18" charset="0"/>
                <a:cs typeface="Times New Roman" pitchFamily="18" charset="0"/>
              </a:rPr>
              <a:t> </a:t>
            </a:r>
            <a:r>
              <a:rPr lang="uk-UA" altLang="ru-RU" b="1" dirty="0" smtClean="0">
                <a:solidFill>
                  <a:srgbClr val="000000"/>
                </a:solidFill>
                <a:uFillTx/>
                <a:latin typeface="Times New Roman" pitchFamily="18" charset="0"/>
                <a:cs typeface="Times New Roman" pitchFamily="18" charset="0"/>
              </a:rPr>
              <a:t>взаємовідносини</a:t>
            </a:r>
            <a:r>
              <a:rPr lang="ru-RU" altLang="ru-RU" b="1" dirty="0" smtClean="0">
                <a:solidFill>
                  <a:srgbClr val="000000"/>
                </a:solidFill>
                <a:uFillTx/>
                <a:latin typeface="Times New Roman" pitchFamily="18" charset="0"/>
                <a:cs typeface="Times New Roman" pitchFamily="18" charset="0"/>
              </a:rPr>
              <a:t> </a:t>
            </a:r>
            <a:r>
              <a:rPr lang="uk-UA" altLang="ru-RU" b="1" dirty="0" smtClean="0">
                <a:solidFill>
                  <a:srgbClr val="000000"/>
                </a:solidFill>
                <a:uFillTx/>
                <a:latin typeface="Times New Roman" pitchFamily="18" charset="0"/>
                <a:cs typeface="Times New Roman" pitchFamily="18" charset="0"/>
              </a:rPr>
              <a:t>між</a:t>
            </a:r>
            <a:r>
              <a:rPr lang="ru-RU" altLang="ru-RU" b="1" dirty="0" smtClean="0">
                <a:solidFill>
                  <a:srgbClr val="000000"/>
                </a:solidFill>
                <a:uFillTx/>
                <a:latin typeface="Times New Roman" pitchFamily="18" charset="0"/>
                <a:cs typeface="Times New Roman" pitchFamily="18" charset="0"/>
              </a:rPr>
              <a:t> </a:t>
            </a:r>
            <a:r>
              <a:rPr lang="uk-UA" altLang="ru-RU" b="1" dirty="0" smtClean="0">
                <a:solidFill>
                  <a:srgbClr val="000000"/>
                </a:solidFill>
                <a:uFillTx/>
                <a:latin typeface="Times New Roman" pitchFamily="18" charset="0"/>
                <a:cs typeface="Times New Roman" pitchFamily="18" charset="0"/>
              </a:rPr>
              <a:t>податковими органами і платниками переважно на засадах партнерства</a:t>
            </a:r>
            <a:r>
              <a:rPr lang="uk-UA" altLang="ru-RU" b="1" dirty="0">
                <a:solidFill>
                  <a:srgbClr val="000000"/>
                </a:solidFill>
                <a:latin typeface="Times New Roman" pitchFamily="18" charset="0"/>
                <a:cs typeface="Times New Roman" pitchFamily="18" charset="0"/>
              </a:rPr>
              <a:t>:</a:t>
            </a:r>
            <a:endParaRPr lang="ru-RU" altLang="ru-RU" dirty="0">
              <a:solidFill>
                <a:srgbClr val="000000"/>
              </a:solidFill>
              <a:uFillTx/>
              <a:latin typeface="Times New Roman" pitchFamily="18" charset="0"/>
              <a:cs typeface="Times New Roman" pitchFamily="18" charset="0"/>
            </a:endParaRPr>
          </a:p>
          <a:p>
            <a:pPr marL="360363" indent="-360363" algn="just">
              <a:spcBef>
                <a:spcPts val="600"/>
              </a:spcBef>
              <a:buFont typeface="+mj-lt"/>
              <a:buAutoNum type="arabicParenR"/>
              <a:defRPr>
                <a:uFillTx/>
              </a:defRPr>
            </a:pPr>
            <a:r>
              <a:rPr lang="uk-UA" dirty="0" smtClean="0">
                <a:uFillTx/>
                <a:latin typeface="Times New Roman" pitchFamily="18" charset="0"/>
                <a:cs typeface="Times New Roman" pitchFamily="18" charset="0"/>
              </a:rPr>
              <a:t>забезпечення </a:t>
            </a:r>
            <a:r>
              <a:rPr lang="uk-UA" dirty="0">
                <a:uFillTx/>
                <a:latin typeface="Times New Roman" pitchFamily="18" charset="0"/>
                <a:cs typeface="Times New Roman" pitchFamily="18" charset="0"/>
              </a:rPr>
              <a:t>захисту законних прав та інтересів платників податків;</a:t>
            </a:r>
          </a:p>
          <a:p>
            <a:pPr marL="360363" indent="-360363" algn="just">
              <a:spcBef>
                <a:spcPts val="600"/>
              </a:spcBef>
              <a:buFont typeface="+mj-lt"/>
              <a:buAutoNum type="arabicParenR"/>
              <a:defRPr>
                <a:uFillTx/>
              </a:defRPr>
            </a:pPr>
            <a:r>
              <a:rPr lang="uk-UA" dirty="0" smtClean="0">
                <a:uFillTx/>
                <a:latin typeface="Times New Roman" pitchFamily="18" charset="0"/>
                <a:cs typeface="Times New Roman" pitchFamily="18" charset="0"/>
              </a:rPr>
              <a:t>забезпечення </a:t>
            </a:r>
            <a:r>
              <a:rPr lang="uk-UA" dirty="0">
                <a:uFillTx/>
                <a:latin typeface="Times New Roman" pitchFamily="18" charset="0"/>
                <a:cs typeface="Times New Roman" pitchFamily="18" charset="0"/>
              </a:rPr>
              <a:t>виконання законодавства усіма учасниками податкових відносин та формування довіри у платників до податкової служби; </a:t>
            </a:r>
          </a:p>
          <a:p>
            <a:pPr marL="360363" indent="-360363" algn="just">
              <a:spcBef>
                <a:spcPts val="600"/>
              </a:spcBef>
              <a:buFont typeface="+mj-lt"/>
              <a:buAutoNum type="arabicParenR"/>
              <a:defRPr>
                <a:uFillTx/>
              </a:defRPr>
            </a:pPr>
            <a:r>
              <a:rPr lang="uk-UA" dirty="0" smtClean="0">
                <a:uFillTx/>
                <a:latin typeface="Times New Roman" pitchFamily="18" charset="0"/>
                <a:cs typeface="Times New Roman" pitchFamily="18" charset="0"/>
              </a:rPr>
              <a:t>підвищення </a:t>
            </a:r>
            <a:r>
              <a:rPr lang="uk-UA" dirty="0">
                <a:uFillTx/>
                <a:latin typeface="Times New Roman" pitchFamily="18" charset="0"/>
                <a:cs typeface="Times New Roman" pitchFamily="18" charset="0"/>
              </a:rPr>
              <a:t>якості та результативності податкового контролю завдяки:</a:t>
            </a:r>
          </a:p>
          <a:p>
            <a:pPr marL="534988" indent="-360363" algn="just">
              <a:spcBef>
                <a:spcPts val="600"/>
              </a:spcBef>
              <a:buFont typeface="Arial" pitchFamily="34" charset="0"/>
              <a:buChar char="•"/>
              <a:defRPr>
                <a:uFillTx/>
              </a:defRPr>
            </a:pPr>
            <a:r>
              <a:rPr lang="uk-UA" dirty="0">
                <a:uFillTx/>
                <a:latin typeface="Times New Roman" pitchFamily="18" charset="0"/>
                <a:cs typeface="Times New Roman" pitchFamily="18" charset="0"/>
              </a:rPr>
              <a:t>удосконалення  </a:t>
            </a:r>
            <a:r>
              <a:rPr lang="uk-UA" dirty="0" err="1" smtClean="0">
                <a:uFillTx/>
                <a:latin typeface="Times New Roman" pitchFamily="18" charset="0"/>
                <a:cs typeface="Times New Roman" pitchFamily="18" charset="0"/>
              </a:rPr>
              <a:t>ризикоорієнтованих</a:t>
            </a:r>
            <a:r>
              <a:rPr lang="uk-UA" dirty="0" smtClean="0">
                <a:uFillTx/>
                <a:latin typeface="Times New Roman" pitchFamily="18" charset="0"/>
                <a:cs typeface="Times New Roman" pitchFamily="18" charset="0"/>
              </a:rPr>
              <a:t> моделей </a:t>
            </a:r>
            <a:r>
              <a:rPr lang="uk-UA" dirty="0">
                <a:uFillTx/>
                <a:latin typeface="Times New Roman" pitchFamily="18" charset="0"/>
                <a:cs typeface="Times New Roman" pitchFamily="18" charset="0"/>
              </a:rPr>
              <a:t>контролю </a:t>
            </a:r>
            <a:r>
              <a:rPr lang="uk-UA" dirty="0" smtClean="0">
                <a:uFillTx/>
                <a:latin typeface="Times New Roman" pitchFamily="18" charset="0"/>
                <a:cs typeface="Times New Roman" pitchFamily="18" charset="0"/>
              </a:rPr>
              <a:t>на </a:t>
            </a:r>
            <a:r>
              <a:rPr lang="uk-UA" dirty="0">
                <a:uFillTx/>
                <a:latin typeface="Times New Roman" pitchFamily="18" charset="0"/>
                <a:cs typeface="Times New Roman" pitchFamily="18" charset="0"/>
              </a:rPr>
              <a:t>основі критеріїв ризику;</a:t>
            </a:r>
            <a:endParaRPr lang="ru-RU" dirty="0">
              <a:uFillTx/>
              <a:latin typeface="Times New Roman" pitchFamily="18" charset="0"/>
              <a:cs typeface="Times New Roman" pitchFamily="18" charset="0"/>
            </a:endParaRPr>
          </a:p>
          <a:p>
            <a:pPr marL="534988" indent="-360363" algn="just">
              <a:spcBef>
                <a:spcPts val="600"/>
              </a:spcBef>
              <a:buFont typeface="Arial" pitchFamily="34" charset="0"/>
              <a:buChar char="•"/>
              <a:defRPr>
                <a:uFillTx/>
              </a:defRPr>
            </a:pPr>
            <a:r>
              <a:rPr lang="uk-UA" dirty="0" smtClean="0">
                <a:uFillTx/>
                <a:latin typeface="Times New Roman" pitchFamily="18" charset="0"/>
                <a:cs typeface="Times New Roman" pitchFamily="18" charset="0"/>
              </a:rPr>
              <a:t>розширення </a:t>
            </a:r>
            <a:r>
              <a:rPr lang="uk-UA" dirty="0">
                <a:uFillTx/>
                <a:latin typeface="Times New Roman" pitchFamily="18" charset="0"/>
                <a:cs typeface="Times New Roman" pitchFamily="18" charset="0"/>
              </a:rPr>
              <a:t>бази оподаткування за рахунок несумлінних платників податків та платників, що працюють в тіньовому сегменті економіки;</a:t>
            </a:r>
            <a:endParaRPr lang="ru-RU" dirty="0">
              <a:uFillTx/>
              <a:latin typeface="Times New Roman" pitchFamily="18" charset="0"/>
              <a:cs typeface="Times New Roman" pitchFamily="18" charset="0"/>
            </a:endParaRPr>
          </a:p>
          <a:p>
            <a:pPr marL="534988" indent="-360363" algn="just">
              <a:spcBef>
                <a:spcPts val="600"/>
              </a:spcBef>
              <a:buFont typeface="Arial" pitchFamily="34" charset="0"/>
              <a:buChar char="•"/>
              <a:defRPr>
                <a:uFillTx/>
              </a:defRPr>
            </a:pPr>
            <a:r>
              <a:rPr lang="uk-UA" dirty="0">
                <a:uFillTx/>
                <a:latin typeface="Times New Roman" pitchFamily="18" charset="0"/>
                <a:cs typeface="Times New Roman" pitchFamily="18" charset="0"/>
              </a:rPr>
              <a:t>запровадження подання усіма фізичними особами так званої «нульової декларації» та обов’язкового загального щорічного  декларування. </a:t>
            </a:r>
            <a:endParaRPr lang="ru-RU" altLang="ru-RU" dirty="0">
              <a:solidFill>
                <a:srgbClr val="000000"/>
              </a:solidFill>
              <a:uFillTx/>
              <a:latin typeface="Times New Roman" pitchFamily="18" charset="0"/>
              <a:cs typeface="Times New Roman" pitchFamily="18" charset="0"/>
            </a:endParaRPr>
          </a:p>
        </p:txBody>
      </p:sp>
      <p:sp>
        <p:nvSpPr>
          <p:cNvPr id="5" name="Номер слайда 4"/>
          <p:cNvSpPr>
            <a:spLocks noGrp="1"/>
          </p:cNvSpPr>
          <p:nvPr>
            <p:ph type="sldNum" sz="quarter" idx="12"/>
          </p:nvPr>
        </p:nvSpPr>
        <p:spPr/>
        <p:txBody>
          <a:bodyPr/>
          <a:lstStyle/>
          <a:p>
            <a:fld id="{8BFA6635-2B62-4EC2-9238-675522EA0538}" type="slidenum">
              <a:rPr lang="uk-UA" smtClean="0">
                <a:uFillTx/>
              </a:rPr>
              <a:pPr/>
              <a:t>8</a:t>
            </a:fld>
            <a:endParaRPr lang="uk-UA">
              <a:uFillTx/>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8BFA6635-2B62-4EC2-9238-675522EA0538}" type="slidenum">
              <a:rPr lang="uk-UA" smtClean="0">
                <a:uFillTx/>
              </a:rPr>
              <a:pPr/>
              <a:t>9</a:t>
            </a:fld>
            <a:endParaRPr lang="uk-UA">
              <a:uFillTx/>
            </a:endParaRPr>
          </a:p>
        </p:txBody>
      </p:sp>
      <p:sp>
        <p:nvSpPr>
          <p:cNvPr id="3" name="TextBox 2"/>
          <p:cNvSpPr txBox="1">
            <a:spLocks/>
          </p:cNvSpPr>
          <p:nvPr/>
        </p:nvSpPr>
        <p:spPr>
          <a:xfrm>
            <a:off x="1248148" y="404664"/>
            <a:ext cx="6912768" cy="461665"/>
          </a:xfrm>
          <a:prstGeom prst="rect">
            <a:avLst/>
          </a:prstGeom>
          <a:noFill/>
        </p:spPr>
        <p:txBody>
          <a:bodyPr wrap="square" rtlCol="0">
            <a:spAutoFit/>
          </a:bodyPr>
          <a:lstStyle/>
          <a:p>
            <a:pPr algn="ctr">
              <a:defRPr>
                <a:uFillTx/>
              </a:defRPr>
            </a:pPr>
            <a:r>
              <a:rPr lang="uk-UA" sz="2400" b="1" dirty="0">
                <a:solidFill>
                  <a:schemeClr val="accent1">
                    <a:lumMod val="75000"/>
                  </a:schemeClr>
                </a:solidFill>
                <a:uFillTx/>
                <a:latin typeface="Times New Roman" pitchFamily="18" charset="0"/>
                <a:cs typeface="Times New Roman" pitchFamily="18" charset="0"/>
              </a:rPr>
              <a:t>Шляхи досягнення поставлених цілей</a:t>
            </a:r>
            <a:endParaRPr lang="ru-RU" sz="2400" dirty="0">
              <a:solidFill>
                <a:schemeClr val="accent1">
                  <a:lumMod val="75000"/>
                </a:schemeClr>
              </a:solidFill>
              <a:uFillTx/>
              <a:latin typeface="Times New Roman" pitchFamily="18" charset="0"/>
              <a:cs typeface="Times New Roman" pitchFamily="18" charset="0"/>
            </a:endParaRPr>
          </a:p>
        </p:txBody>
      </p:sp>
      <p:sp>
        <p:nvSpPr>
          <p:cNvPr id="4" name="Прямоугольник 3"/>
          <p:cNvSpPr>
            <a:spLocks/>
          </p:cNvSpPr>
          <p:nvPr/>
        </p:nvSpPr>
        <p:spPr>
          <a:xfrm>
            <a:off x="795596" y="1772816"/>
            <a:ext cx="7416824" cy="2031325"/>
          </a:xfrm>
          <a:prstGeom prst="rect">
            <a:avLst/>
          </a:prstGeom>
        </p:spPr>
        <p:txBody>
          <a:bodyPr wrap="square">
            <a:spAutoFit/>
          </a:bodyPr>
          <a:lstStyle/>
          <a:p>
            <a:pPr algn="just">
              <a:buFontTx/>
              <a:buAutoNum type="arabicPeriod" startAt="4"/>
              <a:defRPr>
                <a:uFillTx/>
              </a:defRPr>
            </a:pPr>
            <a:r>
              <a:rPr lang="uk-UA" altLang="ru-RU" b="1" dirty="0" smtClean="0">
                <a:solidFill>
                  <a:srgbClr val="000000"/>
                </a:solidFill>
                <a:uFillTx/>
                <a:latin typeface="Times New Roman" pitchFamily="18" charset="0"/>
                <a:cs typeface="Times New Roman" pitchFamily="18" charset="0"/>
              </a:rPr>
              <a:t> Знизити </a:t>
            </a:r>
            <a:r>
              <a:rPr lang="uk-UA" altLang="ru-RU" b="1" dirty="0">
                <a:solidFill>
                  <a:srgbClr val="000000"/>
                </a:solidFill>
                <a:uFillTx/>
                <a:latin typeface="Times New Roman" pitchFamily="18" charset="0"/>
                <a:cs typeface="Times New Roman" pitchFamily="18" charset="0"/>
              </a:rPr>
              <a:t>загальне податкове навантаження на економіку</a:t>
            </a:r>
            <a:r>
              <a:rPr lang="uk-UA" altLang="ru-RU" dirty="0">
                <a:solidFill>
                  <a:srgbClr val="000000"/>
                </a:solidFill>
                <a:uFillTx/>
                <a:latin typeface="Times New Roman" pitchFamily="18" charset="0"/>
                <a:cs typeface="Times New Roman" pitchFamily="18" charset="0"/>
              </a:rPr>
              <a:t> </a:t>
            </a:r>
            <a:r>
              <a:rPr lang="uk-UA" altLang="ru-RU" dirty="0" smtClean="0">
                <a:solidFill>
                  <a:srgbClr val="000000"/>
                </a:solidFill>
                <a:uFillTx/>
                <a:latin typeface="Times New Roman" pitchFamily="18" charset="0"/>
                <a:cs typeface="Times New Roman" pitchFamily="18" charset="0"/>
              </a:rPr>
              <a:t>до рівнів частки податкових </a:t>
            </a:r>
            <a:r>
              <a:rPr lang="uk-UA" altLang="ru-RU" dirty="0">
                <a:solidFill>
                  <a:srgbClr val="000000"/>
                </a:solidFill>
                <a:uFillTx/>
                <a:latin typeface="Times New Roman" pitchFamily="18" charset="0"/>
                <a:cs typeface="Times New Roman" pitchFamily="18" charset="0"/>
              </a:rPr>
              <a:t>платежів у </a:t>
            </a:r>
            <a:r>
              <a:rPr lang="uk-UA" altLang="ru-RU" dirty="0" smtClean="0">
                <a:solidFill>
                  <a:srgbClr val="000000"/>
                </a:solidFill>
                <a:uFillTx/>
                <a:latin typeface="Times New Roman" pitchFamily="18" charset="0"/>
                <a:cs typeface="Times New Roman" pitchFamily="18" charset="0"/>
              </a:rPr>
              <a:t>ВВП окремих постсоціалістичних і  розвинутих країн </a:t>
            </a:r>
            <a:r>
              <a:rPr lang="uk-UA" altLang="ru-RU" dirty="0">
                <a:solidFill>
                  <a:srgbClr val="000000"/>
                </a:solidFill>
                <a:uFillTx/>
                <a:latin typeface="Times New Roman" pitchFamily="18" charset="0"/>
                <a:cs typeface="Times New Roman" pitchFamily="18" charset="0"/>
              </a:rPr>
              <a:t>ЄС, </a:t>
            </a:r>
            <a:r>
              <a:rPr lang="uk-UA" altLang="ru-RU" dirty="0" smtClean="0">
                <a:solidFill>
                  <a:srgbClr val="000000"/>
                </a:solidFill>
                <a:uFillTx/>
                <a:latin typeface="Times New Roman" pitchFamily="18" charset="0"/>
                <a:cs typeface="Times New Roman" pitchFamily="18" charset="0"/>
              </a:rPr>
              <a:t>таких як </a:t>
            </a:r>
            <a:r>
              <a:rPr lang="uk-UA" altLang="ru-RU" dirty="0">
                <a:solidFill>
                  <a:srgbClr val="000000"/>
                </a:solidFill>
                <a:uFillTx/>
                <a:latin typeface="Times New Roman" pitchFamily="18" charset="0"/>
                <a:cs typeface="Times New Roman" pitchFamily="18" charset="0"/>
              </a:rPr>
              <a:t>Німеччина, Ірландія, Греція, Іспанія, Нідерланди, </a:t>
            </a:r>
            <a:r>
              <a:rPr lang="uk-UA" altLang="ru-RU" dirty="0" smtClean="0">
                <a:solidFill>
                  <a:srgbClr val="000000"/>
                </a:solidFill>
                <a:uFillTx/>
                <a:latin typeface="Times New Roman" pitchFamily="18" charset="0"/>
                <a:cs typeface="Times New Roman" pitchFamily="18" charset="0"/>
              </a:rPr>
              <a:t>Португалія, зокрема шляхом: </a:t>
            </a:r>
          </a:p>
          <a:p>
            <a:pPr marL="285750" indent="-285750" algn="just">
              <a:buFont typeface="Arial" pitchFamily="34" charset="0"/>
              <a:buChar char="•"/>
              <a:defRPr>
                <a:uFillTx/>
              </a:defRPr>
            </a:pPr>
            <a:r>
              <a:rPr lang="uk-UA" altLang="ru-RU" dirty="0" smtClean="0">
                <a:solidFill>
                  <a:srgbClr val="000000"/>
                </a:solidFill>
                <a:uFillTx/>
                <a:latin typeface="Times New Roman" pitchFamily="18" charset="0"/>
                <a:cs typeface="Times New Roman" pitchFamily="18" charset="0"/>
              </a:rPr>
              <a:t>зменшення </a:t>
            </a:r>
            <a:r>
              <a:rPr lang="uk-UA" altLang="ru-RU" dirty="0">
                <a:solidFill>
                  <a:srgbClr val="000000"/>
                </a:solidFill>
                <a:uFillTx/>
                <a:latin typeface="Times New Roman" pitchFamily="18" charset="0"/>
                <a:cs typeface="Times New Roman" pitchFamily="18" charset="0"/>
              </a:rPr>
              <a:t>кількості податків і </a:t>
            </a:r>
            <a:r>
              <a:rPr lang="uk-UA" altLang="ru-RU" dirty="0" smtClean="0">
                <a:solidFill>
                  <a:srgbClr val="000000"/>
                </a:solidFill>
                <a:uFillTx/>
                <a:latin typeface="Times New Roman" pitchFamily="18" charset="0"/>
                <a:cs typeface="Times New Roman" pitchFamily="18" charset="0"/>
              </a:rPr>
              <a:t>зборів; </a:t>
            </a:r>
          </a:p>
          <a:p>
            <a:pPr marL="285750" indent="-285750" algn="just">
              <a:buFont typeface="Arial" pitchFamily="34" charset="0"/>
              <a:buChar char="•"/>
              <a:defRPr>
                <a:uFillTx/>
              </a:defRPr>
            </a:pPr>
            <a:r>
              <a:rPr lang="uk-UA" altLang="ru-RU" dirty="0" smtClean="0">
                <a:solidFill>
                  <a:srgbClr val="000000"/>
                </a:solidFill>
                <a:uFillTx/>
                <a:latin typeface="Times New Roman" pitchFamily="18" charset="0"/>
                <a:cs typeface="Times New Roman" pitchFamily="18" charset="0"/>
              </a:rPr>
              <a:t>унеможливлення </a:t>
            </a:r>
            <a:r>
              <a:rPr lang="uk-UA" altLang="ru-RU" dirty="0">
                <a:solidFill>
                  <a:srgbClr val="000000"/>
                </a:solidFill>
                <a:uFillTx/>
                <a:latin typeface="Times New Roman" pitchFamily="18" charset="0"/>
                <a:cs typeface="Times New Roman" pitchFamily="18" charset="0"/>
              </a:rPr>
              <a:t>стягнення контролюючими органами податків і зборів понад встановлений податковим законодавством </a:t>
            </a:r>
            <a:r>
              <a:rPr lang="uk-UA" altLang="ru-RU" dirty="0" smtClean="0">
                <a:solidFill>
                  <a:srgbClr val="000000"/>
                </a:solidFill>
                <a:uFillTx/>
                <a:latin typeface="Times New Roman" pitchFamily="18" charset="0"/>
                <a:cs typeface="Times New Roman" pitchFamily="18" charset="0"/>
              </a:rPr>
              <a:t>розмір.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1">
          <a:schemeClr val="accent1"/>
        </a:fillRef>
        <a:effectRef idx="1">
          <a:schemeClr val="accent1"/>
        </a:effectRef>
        <a:fontRef idx="minor">
          <a:schemeClr val="lt1"/>
        </a:fontRef>
      </a:style>
    </a:spDef>
    <a:lnDef>
      <a:spPr/>
      <a:bodyPr/>
      <a:lstStyle/>
      <a:style>
        <a:lnRef idx="1">
          <a:schemeClr val="accent1"/>
        </a:lnRef>
        <a:fillRef idx="0">
          <a:schemeClr val="accent1"/>
        </a:fillRef>
        <a:effectRef idx="1">
          <a:schemeClr val="accent1"/>
        </a:effectRef>
        <a:fontRef idx="minor">
          <a:schemeClr val="tx1"/>
        </a:fontRef>
      </a:style>
    </a:lnDef>
    <a:txDef>
      <a:spPr/>
      <a:bodyPr/>
      <a:lstStyle/>
    </a:txDef>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914</TotalTime>
  <Words>1560</Words>
  <Application>Microsoft Office PowerPoint</Application>
  <PresentationFormat>Экран (4:3)</PresentationFormat>
  <Paragraphs>138</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Открытая</vt:lpstr>
      <vt:lpstr>Концептуальні засади реформування податкового законодавства </vt:lpstr>
      <vt:lpstr>Основні засади реформування податкового законодавства</vt:lpstr>
      <vt:lpstr>Програма діяльності  Кабінету Міністрів України схвалена постановою Верховної Ради України від 27.02.2014 № 799-VII</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kodeks4</dc:creator>
  <cp:lastModifiedBy>Финклуб</cp:lastModifiedBy>
  <cp:revision>60</cp:revision>
  <cp:lastPrinted>2014-05-13T10:43:23Z</cp:lastPrinted>
  <dcterms:created xsi:type="dcterms:W3CDTF">2014-04-24T10:56:06Z</dcterms:created>
  <dcterms:modified xsi:type="dcterms:W3CDTF">2014-05-15T12:58:53Z</dcterms:modified>
</cp:coreProperties>
</file>