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9"/>
  </p:notesMasterIdLst>
  <p:sldIdLst>
    <p:sldId id="273" r:id="rId3"/>
    <p:sldId id="268" r:id="rId4"/>
    <p:sldId id="290" r:id="rId5"/>
    <p:sldId id="291" r:id="rId6"/>
    <p:sldId id="289" r:id="rId7"/>
    <p:sldId id="278" r:id="rId8"/>
    <p:sldId id="265" r:id="rId9"/>
    <p:sldId id="295" r:id="rId10"/>
    <p:sldId id="276" r:id="rId11"/>
    <p:sldId id="293" r:id="rId12"/>
    <p:sldId id="297" r:id="rId13"/>
    <p:sldId id="298" r:id="rId14"/>
    <p:sldId id="299" r:id="rId15"/>
    <p:sldId id="300" r:id="rId16"/>
    <p:sldId id="271" r:id="rId17"/>
    <p:sldId id="267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D8308E"/>
    <a:srgbClr val="9144D7"/>
    <a:srgbClr val="A344D7"/>
    <a:srgbClr val="7E639A"/>
    <a:srgbClr val="604AFF"/>
    <a:srgbClr val="FF900A"/>
    <a:srgbClr val="ED9E35"/>
    <a:srgbClr val="D63048"/>
    <a:srgbClr val="2F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0923" autoAdjust="0"/>
  </p:normalViewPr>
  <p:slideViewPr>
    <p:cSldViewPr snapToGrid="0" snapToObjects="1">
      <p:cViewPr>
        <p:scale>
          <a:sx n="107" d="100"/>
          <a:sy n="107" d="100"/>
        </p:scale>
        <p:origin x="-84" y="-4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138F8-EAA6-EF44-BC5C-0FE2363A1C2E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0A160-4619-254E-9F09-B21636CB4B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6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A160-4619-254E-9F09-B21636CB4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56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A160-4619-254E-9F09-B21636CB4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56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A160-4619-254E-9F09-B21636CB4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84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dirty="0"/>
              <a:t>  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A160-4619-254E-9F09-B21636CB4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94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A160-4619-254E-9F09-B21636CB4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02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A160-4619-254E-9F09-B21636CB4B4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04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A160-4619-254E-9F09-B21636CB4B4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04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A160-4619-254E-9F09-B21636CB4B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6699-A52B-A648-AEF8-6BA9E9E0988F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68D-1AC3-B944-BEC1-6E701A25D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4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6699-A52B-A648-AEF8-6BA9E9E0988F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68D-1AC3-B944-BEC1-6E701A25D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57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6699-A52B-A648-AEF8-6BA9E9E0988F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68D-1AC3-B944-BEC1-6E701A25D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60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6699-A52B-A648-AEF8-6BA9E9E098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68D-1AC3-B944-BEC1-6E701A25DA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82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6699-A52B-A648-AEF8-6BA9E9E098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68D-1AC3-B944-BEC1-6E701A25DA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29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6699-A52B-A648-AEF8-6BA9E9E098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68D-1AC3-B944-BEC1-6E701A25DA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52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6699-A52B-A648-AEF8-6BA9E9E098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68D-1AC3-B944-BEC1-6E701A25DA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12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6699-A52B-A648-AEF8-6BA9E9E098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68D-1AC3-B944-BEC1-6E701A25DA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64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6699-A52B-A648-AEF8-6BA9E9E098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68D-1AC3-B944-BEC1-6E701A25DA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96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6699-A52B-A648-AEF8-6BA9E9E098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68D-1AC3-B944-BEC1-6E701A25DA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29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6699-A52B-A648-AEF8-6BA9E9E098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68D-1AC3-B944-BEC1-6E701A25DA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9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6699-A52B-A648-AEF8-6BA9E9E0988F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68D-1AC3-B944-BEC1-6E701A25D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60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6699-A52B-A648-AEF8-6BA9E9E098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68D-1AC3-B944-BEC1-6E701A25DA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802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6699-A52B-A648-AEF8-6BA9E9E098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68D-1AC3-B944-BEC1-6E701A25DA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65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6699-A52B-A648-AEF8-6BA9E9E098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68D-1AC3-B944-BEC1-6E701A25DA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07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6699-A52B-A648-AEF8-6BA9E9E0988F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68D-1AC3-B944-BEC1-6E701A25D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0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6699-A52B-A648-AEF8-6BA9E9E0988F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68D-1AC3-B944-BEC1-6E701A25D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4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6699-A52B-A648-AEF8-6BA9E9E0988F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68D-1AC3-B944-BEC1-6E701A25D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3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6699-A52B-A648-AEF8-6BA9E9E0988F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68D-1AC3-B944-BEC1-6E701A25D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0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6699-A52B-A648-AEF8-6BA9E9E0988F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68D-1AC3-B944-BEC1-6E701A25D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5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6699-A52B-A648-AEF8-6BA9E9E0988F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68D-1AC3-B944-BEC1-6E701A25D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29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6699-A52B-A648-AEF8-6BA9E9E0988F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68D-1AC3-B944-BEC1-6E701A25D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1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26699-A52B-A648-AEF8-6BA9E9E0988F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D968D-1AC3-B944-BEC1-6E701A25D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8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26699-A52B-A648-AEF8-6BA9E9E098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D968D-1AC3-B944-BEC1-6E701A25DA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9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emf"/><Relationship Id="rId4" Type="http://schemas.openxmlformats.org/officeDocument/2006/relationships/image" Target="../media/image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oordinadoragis@industriaguate.com" TargetMode="External"/><Relationship Id="rId5" Type="http://schemas.openxmlformats.org/officeDocument/2006/relationships/hyperlink" Target="http://www.gis.com.gt/" TargetMode="Externa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29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11.jpe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10" Type="http://schemas.openxmlformats.org/officeDocument/2006/relationships/image" Target="../media/image18.emf"/><Relationship Id="rId4" Type="http://schemas.openxmlformats.org/officeDocument/2006/relationships/image" Target="../media/image6.png"/><Relationship Id="rId9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51267" y="3673623"/>
            <a:ext cx="29452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 err="1">
                <a:solidFill>
                  <a:schemeClr val="accent6"/>
                </a:solidFill>
              </a:rPr>
              <a:t>November</a:t>
            </a:r>
            <a:r>
              <a:rPr lang="es-ES" sz="2000" b="1" dirty="0">
                <a:solidFill>
                  <a:schemeClr val="accent6"/>
                </a:solidFill>
              </a:rPr>
              <a:t> 9 and 10</a:t>
            </a:r>
          </a:p>
          <a:p>
            <a:pPr algn="ctr"/>
            <a:r>
              <a:rPr lang="es-ES" sz="2000" b="1" dirty="0" err="1">
                <a:solidFill>
                  <a:schemeClr val="accent6"/>
                </a:solidFill>
              </a:rPr>
              <a:t>Westin</a:t>
            </a:r>
            <a:r>
              <a:rPr lang="es-ES" sz="2000" b="1" dirty="0">
                <a:solidFill>
                  <a:schemeClr val="accent6"/>
                </a:solidFill>
              </a:rPr>
              <a:t> Camino Real Hotel</a:t>
            </a:r>
          </a:p>
          <a:p>
            <a:pPr algn="ctr"/>
            <a:r>
              <a:rPr lang="es-GT" sz="2000" b="1" dirty="0">
                <a:solidFill>
                  <a:schemeClr val="accent6"/>
                </a:solidFill>
              </a:rPr>
              <a:t>Guatemala City</a:t>
            </a:r>
            <a:endParaRPr lang="es-ES" sz="2000" b="1" dirty="0">
              <a:solidFill>
                <a:schemeClr val="accent6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251225"/>
            <a:ext cx="6153150" cy="327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39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estaña-1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03" y="222171"/>
            <a:ext cx="8546023" cy="1281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5240" y="97822"/>
            <a:ext cx="5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800" b="1" dirty="0" err="1">
                <a:solidFill>
                  <a:srgbClr val="FF900A"/>
                </a:solidFill>
                <a:latin typeface="Century Gothic"/>
                <a:cs typeface="Century Gothic"/>
              </a:rPr>
              <a:t>Speakers</a:t>
            </a:r>
            <a:endParaRPr lang="es-GT" sz="2800" b="1" dirty="0">
              <a:solidFill>
                <a:srgbClr val="FF900A"/>
              </a:solidFill>
              <a:latin typeface="Century Gothic"/>
              <a:cs typeface="Century Gothic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6144" y="674069"/>
            <a:ext cx="855232" cy="593426"/>
          </a:xfrm>
          <a:prstGeom prst="rect">
            <a:avLst/>
          </a:prstGeom>
        </p:spPr>
      </p:pic>
      <p:sp>
        <p:nvSpPr>
          <p:cNvPr id="38" name="TextBox 7"/>
          <p:cNvSpPr txBox="1"/>
          <p:nvPr/>
        </p:nvSpPr>
        <p:spPr>
          <a:xfrm>
            <a:off x="196542" y="3994934"/>
            <a:ext cx="2092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President and Executive </a:t>
            </a:r>
          </a:p>
          <a:p>
            <a:pPr algn="ctr"/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Director of Wi-Fi Alliance </a:t>
            </a:r>
          </a:p>
        </p:txBody>
      </p:sp>
      <p:sp>
        <p:nvSpPr>
          <p:cNvPr id="39" name="TextBox 8"/>
          <p:cNvSpPr txBox="1"/>
          <p:nvPr/>
        </p:nvSpPr>
        <p:spPr>
          <a:xfrm>
            <a:off x="350890" y="3562162"/>
            <a:ext cx="1783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Edgar Figueroa</a:t>
            </a:r>
          </a:p>
        </p:txBody>
      </p:sp>
      <p:sp>
        <p:nvSpPr>
          <p:cNvPr id="40" name="TextBox 9"/>
          <p:cNvSpPr txBox="1"/>
          <p:nvPr/>
        </p:nvSpPr>
        <p:spPr>
          <a:xfrm>
            <a:off x="4685946" y="3935112"/>
            <a:ext cx="1875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President and Founder of</a:t>
            </a:r>
          </a:p>
          <a:p>
            <a:pPr algn="ctr"/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Xumak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LLC.</a:t>
            </a:r>
          </a:p>
        </p:txBody>
      </p:sp>
      <p:sp>
        <p:nvSpPr>
          <p:cNvPr id="41" name="TextBox 10"/>
          <p:cNvSpPr txBox="1"/>
          <p:nvPr/>
        </p:nvSpPr>
        <p:spPr>
          <a:xfrm>
            <a:off x="4520716" y="3517339"/>
            <a:ext cx="207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Marcos </a:t>
            </a:r>
            <a:r>
              <a:rPr lang="es-ES_tradnl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Antil</a:t>
            </a:r>
            <a:endParaRPr lang="es-ES_tradnl" sz="1600" i="1" dirty="0">
              <a:solidFill>
                <a:prstClr val="black">
                  <a:lumMod val="65000"/>
                  <a:lumOff val="35000"/>
                </a:prstClr>
              </a:solidFill>
              <a:cs typeface="Calibri (body)"/>
            </a:endParaRPr>
          </a:p>
        </p:txBody>
      </p:sp>
      <p:cxnSp>
        <p:nvCxnSpPr>
          <p:cNvPr id="42" name="Straight Connector 17"/>
          <p:cNvCxnSpPr/>
          <p:nvPr/>
        </p:nvCxnSpPr>
        <p:spPr>
          <a:xfrm flipH="1">
            <a:off x="4593710" y="3393558"/>
            <a:ext cx="1923185" cy="0"/>
          </a:xfrm>
          <a:prstGeom prst="line">
            <a:avLst/>
          </a:prstGeom>
          <a:ln w="38100" cmpd="sng">
            <a:solidFill>
              <a:srgbClr val="9144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11"/>
          <p:cNvSpPr txBox="1"/>
          <p:nvPr/>
        </p:nvSpPr>
        <p:spPr>
          <a:xfrm>
            <a:off x="2217798" y="3917990"/>
            <a:ext cx="2298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President and Founder</a:t>
            </a:r>
          </a:p>
          <a:p>
            <a:pPr algn="ctr"/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of Studio C</a:t>
            </a:r>
          </a:p>
        </p:txBody>
      </p:sp>
      <p:sp>
        <p:nvSpPr>
          <p:cNvPr id="44" name="TextBox 12"/>
          <p:cNvSpPr txBox="1"/>
          <p:nvPr/>
        </p:nvSpPr>
        <p:spPr>
          <a:xfrm>
            <a:off x="2220653" y="3523020"/>
            <a:ext cx="2095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Carlos Argüello</a:t>
            </a:r>
          </a:p>
        </p:txBody>
      </p:sp>
      <p:cxnSp>
        <p:nvCxnSpPr>
          <p:cNvPr id="45" name="Straight Connector 15"/>
          <p:cNvCxnSpPr/>
          <p:nvPr/>
        </p:nvCxnSpPr>
        <p:spPr>
          <a:xfrm flipH="1">
            <a:off x="2289021" y="3395429"/>
            <a:ext cx="1923185" cy="0"/>
          </a:xfrm>
          <a:prstGeom prst="line">
            <a:avLst/>
          </a:prstGeom>
          <a:ln w="38100" cmpd="sng">
            <a:solidFill>
              <a:srgbClr val="D6304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6"/>
          <p:cNvCxnSpPr/>
          <p:nvPr/>
        </p:nvCxnSpPr>
        <p:spPr>
          <a:xfrm flipH="1">
            <a:off x="215882" y="3393558"/>
            <a:ext cx="1920235" cy="0"/>
          </a:xfrm>
          <a:prstGeom prst="line">
            <a:avLst/>
          </a:prstGeom>
          <a:ln w="38100" cmpd="sng">
            <a:solidFill>
              <a:srgbClr val="FF90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7"/>
          <p:cNvSpPr txBox="1"/>
          <p:nvPr/>
        </p:nvSpPr>
        <p:spPr>
          <a:xfrm>
            <a:off x="6855519" y="4082036"/>
            <a:ext cx="2028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President</a:t>
            </a:r>
            <a:r>
              <a:rPr lang="es-GT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ICC-</a:t>
            </a:r>
            <a:r>
              <a:rPr lang="es-GT" sz="1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Mexico</a:t>
            </a:r>
            <a:r>
              <a:rPr lang="es-GT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and CEO Orestia S.A de C.V.</a:t>
            </a:r>
            <a:endParaRPr lang="es-GT" sz="1050" dirty="0">
              <a:solidFill>
                <a:srgbClr val="595959"/>
              </a:solidFill>
            </a:endParaRPr>
          </a:p>
        </p:txBody>
      </p:sp>
      <p:sp>
        <p:nvSpPr>
          <p:cNvPr id="48" name="TextBox 8"/>
          <p:cNvSpPr txBox="1"/>
          <p:nvPr/>
        </p:nvSpPr>
        <p:spPr>
          <a:xfrm>
            <a:off x="6753339" y="3424089"/>
            <a:ext cx="214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Maria</a:t>
            </a:r>
            <a:r>
              <a:rPr lang="es-ES_tradnl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Fernanda Garza</a:t>
            </a:r>
            <a:endParaRPr lang="es-ES_tradnl" sz="1600" i="1" dirty="0">
              <a:solidFill>
                <a:prstClr val="black">
                  <a:lumMod val="65000"/>
                  <a:lumOff val="35000"/>
                </a:prstClr>
              </a:solidFill>
              <a:cs typeface="Calibri (body)"/>
            </a:endParaRPr>
          </a:p>
        </p:txBody>
      </p:sp>
      <p:cxnSp>
        <p:nvCxnSpPr>
          <p:cNvPr id="49" name="Straight Connector 16"/>
          <p:cNvCxnSpPr/>
          <p:nvPr/>
        </p:nvCxnSpPr>
        <p:spPr>
          <a:xfrm flipH="1">
            <a:off x="6845994" y="3385074"/>
            <a:ext cx="1920235" cy="0"/>
          </a:xfrm>
          <a:prstGeom prst="line">
            <a:avLst/>
          </a:prstGeom>
          <a:ln w="38100" cmpd="sng">
            <a:solidFill>
              <a:srgbClr val="FF90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13" descr="0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5" y="1863132"/>
            <a:ext cx="1371597" cy="1373906"/>
          </a:xfrm>
          <a:prstGeom prst="rect">
            <a:avLst/>
          </a:prstGeom>
        </p:spPr>
      </p:pic>
      <p:pic>
        <p:nvPicPr>
          <p:cNvPr id="52" name="Picture 12" descr="0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2272" y="1886615"/>
            <a:ext cx="1376681" cy="1378998"/>
          </a:xfrm>
          <a:prstGeom prst="rect">
            <a:avLst/>
          </a:prstGeom>
        </p:spPr>
      </p:pic>
      <p:pic>
        <p:nvPicPr>
          <p:cNvPr id="53" name="Picture 1" descr="05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771" y="1882225"/>
            <a:ext cx="1353339" cy="1355617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7606" y="1702409"/>
            <a:ext cx="1137010" cy="1584141"/>
          </a:xfrm>
          <a:prstGeom prst="diamond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974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6542" y="3004334"/>
            <a:ext cx="2092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International expert on Social Networks and Internet.</a:t>
            </a:r>
          </a:p>
          <a:p>
            <a:pPr algn="ctr"/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Cofounder and President of Transparent Business y </a:t>
            </a:r>
            <a:r>
              <a:rPr lang="en-US" sz="1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Yandiki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890" y="2571562"/>
            <a:ext cx="1783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Silvina </a:t>
            </a:r>
            <a:r>
              <a:rPr lang="es-ES_tradnl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Moschini</a:t>
            </a:r>
            <a:endParaRPr lang="es-ES_tradnl" sz="1600" i="1" dirty="0">
              <a:solidFill>
                <a:prstClr val="black">
                  <a:lumMod val="65000"/>
                  <a:lumOff val="35000"/>
                </a:prstClr>
              </a:solidFill>
              <a:cs typeface="Calibri (body)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5946" y="2944512"/>
            <a:ext cx="18757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 the titles of Oracle ACE and Oracle ACE Director. Obtained certifications Oracle Certified Master 11g and Oracle Certified Master 12c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20716" y="2526739"/>
            <a:ext cx="207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Deiby</a:t>
            </a:r>
            <a:r>
              <a:rPr lang="es-ES_tradnl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Gómez</a:t>
            </a:r>
            <a:endParaRPr lang="es-ES_tradnl" sz="1600" i="1" dirty="0">
              <a:solidFill>
                <a:prstClr val="black">
                  <a:lumMod val="65000"/>
                  <a:lumOff val="35000"/>
                </a:prstClr>
              </a:solidFill>
              <a:cs typeface="Calibri (body)"/>
            </a:endParaRPr>
          </a:p>
        </p:txBody>
      </p:sp>
      <p:pic>
        <p:nvPicPr>
          <p:cNvPr id="15" name="Picture 14" descr="0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451" y="709784"/>
            <a:ext cx="1534241" cy="1536825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H="1">
            <a:off x="215882" y="2404829"/>
            <a:ext cx="1920235" cy="0"/>
          </a:xfrm>
          <a:prstGeom prst="line">
            <a:avLst/>
          </a:prstGeom>
          <a:ln w="38100" cmpd="sng">
            <a:solidFill>
              <a:srgbClr val="FF90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593710" y="2402958"/>
            <a:ext cx="1923185" cy="0"/>
          </a:xfrm>
          <a:prstGeom prst="line">
            <a:avLst/>
          </a:prstGeom>
          <a:ln w="38100" cmpd="sng">
            <a:solidFill>
              <a:srgbClr val="9144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0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41" y="871669"/>
            <a:ext cx="1333119" cy="13353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17798" y="2927390"/>
            <a:ext cx="2298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Guatemalan Engineer </a:t>
            </a:r>
          </a:p>
          <a:p>
            <a:pPr algn="ctr"/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First foreigner working for the CDS division in Samsung Electro-Mechanics, Korea, currently works in the cellular phones division</a:t>
            </a:r>
            <a:endParaRPr lang="es-GT" sz="1000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0653" y="2532420"/>
            <a:ext cx="2095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Sergio Flores</a:t>
            </a:r>
            <a:endParaRPr lang="es-ES_tradnl" sz="1600" i="1" dirty="0">
              <a:solidFill>
                <a:prstClr val="black">
                  <a:lumMod val="65000"/>
                  <a:lumOff val="35000"/>
                </a:prstClr>
              </a:solidFill>
              <a:cs typeface="Calibri (body)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390619" y="2419343"/>
            <a:ext cx="1923185" cy="0"/>
          </a:xfrm>
          <a:prstGeom prst="line">
            <a:avLst/>
          </a:prstGeom>
          <a:ln w="38100" cmpd="sng">
            <a:solidFill>
              <a:srgbClr val="D6304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0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7017" y="714717"/>
            <a:ext cx="1529316" cy="1531892"/>
          </a:xfrm>
          <a:prstGeom prst="rect">
            <a:avLst/>
          </a:prstGeom>
        </p:spPr>
      </p:pic>
      <p:cxnSp>
        <p:nvCxnSpPr>
          <p:cNvPr id="19" name="Straight Connector 16"/>
          <p:cNvCxnSpPr/>
          <p:nvPr/>
        </p:nvCxnSpPr>
        <p:spPr>
          <a:xfrm flipH="1">
            <a:off x="215882" y="2402958"/>
            <a:ext cx="1920235" cy="0"/>
          </a:xfrm>
          <a:prstGeom prst="line">
            <a:avLst/>
          </a:prstGeom>
          <a:ln w="38100" cmpd="sng">
            <a:solidFill>
              <a:srgbClr val="FF90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" descr="0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41" y="869798"/>
            <a:ext cx="1333119" cy="1335363"/>
          </a:xfrm>
          <a:prstGeom prst="rect">
            <a:avLst/>
          </a:prstGeom>
        </p:spPr>
      </p:pic>
      <p:sp>
        <p:nvSpPr>
          <p:cNvPr id="21" name="TextBox 7"/>
          <p:cNvSpPr txBox="1"/>
          <p:nvPr/>
        </p:nvSpPr>
        <p:spPr>
          <a:xfrm>
            <a:off x="6826654" y="2945050"/>
            <a:ext cx="2092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Founder and CEO </a:t>
            </a:r>
            <a:r>
              <a:rPr lang="en-US" sz="1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Volaris</a:t>
            </a:r>
            <a:endParaRPr lang="es-GT" sz="1050" dirty="0">
              <a:solidFill>
                <a:srgbClr val="595959"/>
              </a:solidFill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6801096" y="2546462"/>
            <a:ext cx="214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Enrique </a:t>
            </a:r>
            <a:r>
              <a:rPr lang="es-ES_tradnl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Beltranena</a:t>
            </a:r>
            <a:endParaRPr lang="es-ES_tradnl" sz="1600" i="1" dirty="0">
              <a:solidFill>
                <a:prstClr val="black">
                  <a:lumMod val="65000"/>
                  <a:lumOff val="35000"/>
                </a:prstClr>
              </a:solidFill>
              <a:cs typeface="Calibri (body)"/>
            </a:endParaRPr>
          </a:p>
        </p:txBody>
      </p:sp>
      <p:cxnSp>
        <p:nvCxnSpPr>
          <p:cNvPr id="23" name="Straight Connector 16"/>
          <p:cNvCxnSpPr/>
          <p:nvPr/>
        </p:nvCxnSpPr>
        <p:spPr>
          <a:xfrm flipH="1">
            <a:off x="6845994" y="2394474"/>
            <a:ext cx="1920235" cy="0"/>
          </a:xfrm>
          <a:prstGeom prst="line">
            <a:avLst/>
          </a:prstGeom>
          <a:ln w="38100" cmpd="sng">
            <a:solidFill>
              <a:srgbClr val="FF90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AutoShape 2" descr="Mostrando image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25" name="AutoShape 7" descr="Descripción: http://www.milenio.com/negocios/Ftmercados-Volaris-Enrique_Beltranena-negocios_MILIMA20150401_0278_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3060" y="801801"/>
            <a:ext cx="1215130" cy="1398828"/>
          </a:xfrm>
          <a:prstGeom prst="diamond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941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eñoPresentacion-2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8109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196899" y="2371694"/>
            <a:ext cx="5143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Wednesday</a:t>
            </a:r>
            <a:r>
              <a:rPr lang="es-G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, </a:t>
            </a:r>
            <a:r>
              <a:rPr lang="es-GT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November</a:t>
            </a:r>
            <a:r>
              <a:rPr lang="es-G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9</a:t>
            </a:r>
            <a:endParaRPr lang="es-GT" sz="1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19" name="Picture 18" descr="linea-2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08" y="810988"/>
            <a:ext cx="237238" cy="3857117"/>
          </a:xfrm>
          <a:prstGeom prst="rect">
            <a:avLst/>
          </a:prstGeom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214134"/>
              </p:ext>
            </p:extLst>
          </p:nvPr>
        </p:nvGraphicFramePr>
        <p:xfrm>
          <a:off x="899159" y="982345"/>
          <a:ext cx="7825742" cy="35097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90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354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2660">
                <a:tc>
                  <a:txBody>
                    <a:bodyPr/>
                    <a:lstStyle/>
                    <a:p>
                      <a:r>
                        <a:rPr lang="es-GT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8:00 – 8:30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Ribbon-cutting and walk through the stands area – lobby of the Convention Center </a:t>
                      </a:r>
                      <a:endParaRPr lang="es-GT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8475">
                <a:tc>
                  <a:txBody>
                    <a:bodyPr/>
                    <a:lstStyle/>
                    <a:p>
                      <a:r>
                        <a:rPr lang="es-GT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8:30 – 10:00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GT" sz="1000" b="1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Inaugural </a:t>
                      </a:r>
                      <a:r>
                        <a:rPr lang="es-GT" sz="1000" b="1" u="sng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Ceremony</a:t>
                      </a:r>
                      <a:r>
                        <a:rPr lang="es-GT" sz="1000" b="1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 – </a:t>
                      </a:r>
                      <a:r>
                        <a:rPr lang="es-GT" sz="1000" b="1" u="sng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Convention</a:t>
                      </a:r>
                      <a:r>
                        <a:rPr lang="es-GT" sz="1000" b="1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 Center</a:t>
                      </a:r>
                      <a:r>
                        <a:rPr lang="es-GT" sz="1000" b="1" u="sng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.</a:t>
                      </a:r>
                    </a:p>
                    <a:p>
                      <a:r>
                        <a:rPr lang="en-US" sz="1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Intonation of the National Anthem of Guatemala</a:t>
                      </a:r>
                    </a:p>
                    <a:p>
                      <a:r>
                        <a:rPr lang="en-US" sz="1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Address by the </a:t>
                      </a:r>
                      <a:r>
                        <a:rPr lang="en-US" sz="1000" b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Vicepresident</a:t>
                      </a:r>
                      <a:r>
                        <a:rPr lang="en-US" sz="1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 of the Guatemala Chamber of Industry, Mr. Juan Carlos Tefel del Carmen</a:t>
                      </a:r>
                    </a:p>
                    <a:p>
                      <a:r>
                        <a:rPr lang="en-US" sz="1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Guatemala: Economic Policy 2016-2021. Minister of Economy of Guatemala, Mr. Rubén Morales   Guatemala: A Destination for Investment. Executive Director of the Chamber of Industry of Guatemala, Mr. Javier Zepeda</a:t>
                      </a:r>
                    </a:p>
                    <a:p>
                      <a:r>
                        <a:rPr lang="en-US" sz="1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Address by the President of the Republic of Guatemala, Mr. Jimmy Morales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3176">
                <a:tc>
                  <a:txBody>
                    <a:bodyPr/>
                    <a:lstStyle/>
                    <a:p>
                      <a:r>
                        <a:rPr lang="es-GT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10:00 – 11:15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Innovation: Transforming companies, improving societies.</a:t>
                      </a:r>
                    </a:p>
                    <a:p>
                      <a:r>
                        <a:rPr lang="es-GT" sz="1000" b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Panelists</a:t>
                      </a:r>
                      <a:r>
                        <a:rPr lang="es-GT" sz="1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: </a:t>
                      </a:r>
                    </a:p>
                    <a:p>
                      <a:r>
                        <a:rPr lang="es-GT" sz="1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Deiby Gómez, Oracle ACE Director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Sergio Flores, </a:t>
                      </a:r>
                      <a:r>
                        <a:rPr lang="es-GT" sz="1000" b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Guatemalan</a:t>
                      </a:r>
                      <a:r>
                        <a:rPr lang="es-GT" sz="1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es-GT" sz="1000" b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Engineer</a:t>
                      </a:r>
                      <a:r>
                        <a:rPr lang="es-GT" sz="1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 at Samsung </a:t>
                      </a:r>
                      <a:r>
                        <a:rPr lang="es-GT" sz="1000" b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Korea</a:t>
                      </a:r>
                      <a:r>
                        <a:rPr lang="es-GT" sz="1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 </a:t>
                      </a:r>
                    </a:p>
                    <a:p>
                      <a:r>
                        <a:rPr lang="es-GT" sz="1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Ruth Dempsey, </a:t>
                      </a:r>
                      <a:r>
                        <a:rPr lang="es-GT" sz="1000" b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Chief</a:t>
                      </a:r>
                      <a:r>
                        <a:rPr lang="es-GT" sz="1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es-GT" sz="1000" b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Scientist</a:t>
                      </a:r>
                      <a:r>
                        <a:rPr lang="es-GT" sz="1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 at Phillip Morris International      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0375">
                <a:tc>
                  <a:txBody>
                    <a:bodyPr/>
                    <a:lstStyle/>
                    <a:p>
                      <a:r>
                        <a:rPr lang="es-GT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11:15 – 12:30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u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Accelerating development. Technology unites borders. Winners and losers.</a:t>
                      </a:r>
                    </a:p>
                    <a:p>
                      <a:r>
                        <a:rPr lang="es-GT" sz="1000" b="0" u="none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Panelists</a:t>
                      </a:r>
                      <a:r>
                        <a:rPr lang="es-GT" sz="1000" b="0" u="non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:</a:t>
                      </a:r>
                    </a:p>
                    <a:p>
                      <a:r>
                        <a:rPr lang="es-GT" sz="1000" b="0" u="non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Edgar Figueroa, </a:t>
                      </a:r>
                      <a:r>
                        <a:rPr lang="es-GT" sz="1000" b="0" u="none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President</a:t>
                      </a:r>
                      <a:r>
                        <a:rPr lang="es-GT" sz="1000" b="0" u="non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 and </a:t>
                      </a:r>
                      <a:r>
                        <a:rPr lang="es-GT" sz="1000" b="0" u="none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Executive</a:t>
                      </a:r>
                      <a:r>
                        <a:rPr lang="es-GT" sz="1000" b="0" u="non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 Director of WI-FI Alliance</a:t>
                      </a:r>
                    </a:p>
                    <a:p>
                      <a:r>
                        <a:rPr lang="es-GT" sz="1000" b="0" u="non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Silvina Moschini, </a:t>
                      </a:r>
                      <a:r>
                        <a:rPr lang="es-GT" sz="1000" b="0" u="none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Cofounder</a:t>
                      </a:r>
                      <a:r>
                        <a:rPr lang="es-GT" sz="1000" b="0" u="non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 and </a:t>
                      </a:r>
                      <a:r>
                        <a:rPr lang="es-GT" sz="1000" b="0" u="none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President</a:t>
                      </a:r>
                      <a:r>
                        <a:rPr lang="es-GT" sz="1000" b="0" u="non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 of Yandiki y </a:t>
                      </a:r>
                      <a:r>
                        <a:rPr lang="es-GT" sz="1000" b="0" u="none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TransparentBusiness</a:t>
                      </a:r>
                      <a:endParaRPr lang="es-GT" sz="1000" b="0" u="none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itchFamily="34" charset="0"/>
                      </a:endParaRPr>
                    </a:p>
                    <a:p>
                      <a:r>
                        <a:rPr lang="es-GT" sz="1000" b="0" u="non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Marcos Andrés Antil, </a:t>
                      </a:r>
                      <a:r>
                        <a:rPr lang="es-GT" sz="1000" b="0" u="none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President</a:t>
                      </a:r>
                      <a:r>
                        <a:rPr lang="es-GT" sz="1000" b="0" u="non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 and </a:t>
                      </a:r>
                      <a:r>
                        <a:rPr lang="es-GT" sz="1000" b="0" u="none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Founder</a:t>
                      </a:r>
                      <a:r>
                        <a:rPr lang="es-GT" sz="1000" b="0" u="non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 of Xumak, LLC</a:t>
                      </a:r>
                    </a:p>
                    <a:p>
                      <a:r>
                        <a:rPr lang="es-GT" sz="1000" b="0" u="none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Moderator</a:t>
                      </a:r>
                      <a:r>
                        <a:rPr lang="es-GT" sz="1000" b="0" u="non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, </a:t>
                      </a:r>
                      <a:r>
                        <a:rPr lang="es-GT" sz="1000" b="0" u="none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Benjamin</a:t>
                      </a:r>
                      <a:r>
                        <a:rPr lang="es-GT" sz="1000" b="0" u="non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 Sywulka, Business </a:t>
                      </a:r>
                      <a:r>
                        <a:rPr lang="es-GT" sz="1000" b="0" u="none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Development</a:t>
                      </a:r>
                      <a:r>
                        <a:rPr lang="es-GT" sz="1000" b="0" u="non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 Manager at Corporación Multi Inversiones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990">
                <a:tc>
                  <a:txBody>
                    <a:bodyPr/>
                    <a:lstStyle/>
                    <a:p>
                      <a:r>
                        <a:rPr lang="es-GT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12:30 – 14:30</a:t>
                      </a:r>
                      <a:r>
                        <a:rPr lang="es-GT" sz="1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 </a:t>
                      </a:r>
                      <a:endParaRPr lang="es-GT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GT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Lunch break (free time)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TextBox 16"/>
          <p:cNvSpPr txBox="1"/>
          <p:nvPr/>
        </p:nvSpPr>
        <p:spPr>
          <a:xfrm>
            <a:off x="1261212" y="101076"/>
            <a:ext cx="6856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400" b="1" dirty="0" err="1">
                <a:solidFill>
                  <a:schemeClr val="bg1"/>
                </a:solidFill>
                <a:latin typeface="Century Gothic"/>
                <a:cs typeface="Century Gothic"/>
              </a:rPr>
              <a:t>Program</a:t>
            </a:r>
            <a:endParaRPr lang="es-GT" sz="105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593" y="110257"/>
            <a:ext cx="547080" cy="45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70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eñoPresentacion-2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8109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196899" y="2371694"/>
            <a:ext cx="5143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Wednesday</a:t>
            </a:r>
            <a:r>
              <a:rPr lang="es-G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, </a:t>
            </a:r>
            <a:r>
              <a:rPr lang="es-GT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November</a:t>
            </a:r>
            <a:r>
              <a:rPr lang="es-G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9</a:t>
            </a:r>
            <a:endParaRPr lang="es-GT" sz="1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362367"/>
              </p:ext>
            </p:extLst>
          </p:nvPr>
        </p:nvGraphicFramePr>
        <p:xfrm>
          <a:off x="822959" y="1169670"/>
          <a:ext cx="7797166" cy="30261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75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21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2660">
                <a:tc>
                  <a:txBody>
                    <a:bodyPr/>
                    <a:lstStyle/>
                    <a:p>
                      <a:r>
                        <a:rPr lang="es-GT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14:30 – 15:45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Economic Growth, a Challenge for All</a:t>
                      </a:r>
                    </a:p>
                    <a:p>
                      <a:r>
                        <a:rPr lang="es-GT" sz="1000" b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Panelists</a:t>
                      </a:r>
                      <a:r>
                        <a:rPr lang="es-GT" sz="1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:</a:t>
                      </a:r>
                    </a:p>
                    <a:p>
                      <a:r>
                        <a:rPr lang="es-GT" sz="1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Carlos Argüello, </a:t>
                      </a:r>
                      <a:r>
                        <a:rPr lang="es-GT" sz="1000" b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President</a:t>
                      </a:r>
                      <a:r>
                        <a:rPr lang="es-GT" sz="1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 and </a:t>
                      </a:r>
                      <a:r>
                        <a:rPr lang="es-GT" sz="1000" b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Founder</a:t>
                      </a:r>
                      <a:r>
                        <a:rPr lang="es-GT" sz="1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 of Studio C</a:t>
                      </a:r>
                    </a:p>
                    <a:p>
                      <a:r>
                        <a:rPr lang="es-GT" sz="1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Enrique Beltranena, CEO of Volaris</a:t>
                      </a:r>
                    </a:p>
                    <a:p>
                      <a:r>
                        <a:rPr lang="es-GT" sz="1000" b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Moderator</a:t>
                      </a:r>
                      <a:r>
                        <a:rPr lang="es-GT" sz="1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, Fernando López, </a:t>
                      </a:r>
                      <a:r>
                        <a:rPr lang="es-GT" sz="1000" b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President</a:t>
                      </a:r>
                      <a:r>
                        <a:rPr lang="es-GT" sz="1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 of </a:t>
                      </a:r>
                      <a:r>
                        <a:rPr lang="es-GT" sz="1000" b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the</a:t>
                      </a:r>
                      <a:r>
                        <a:rPr lang="es-GT" sz="1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 Latin American Industrial </a:t>
                      </a:r>
                      <a:r>
                        <a:rPr lang="es-GT" sz="1000" b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Association</a:t>
                      </a:r>
                      <a:r>
                        <a:rPr lang="es-GT" sz="1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  –LAIA-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r>
                        <a:rPr lang="es-GT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15:45 – 16:15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GT" sz="1000" b="1" u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Fighting</a:t>
                      </a:r>
                      <a:r>
                        <a:rPr lang="es-GT" sz="1000" b="1" u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es-GT" sz="1000" b="1" u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Corruption</a:t>
                      </a:r>
                      <a:r>
                        <a:rPr lang="es-GT" sz="1000" b="1" u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: Key </a:t>
                      </a:r>
                      <a:r>
                        <a:rPr lang="es-GT" sz="1000" b="1" u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to</a:t>
                      </a:r>
                      <a:r>
                        <a:rPr lang="es-GT" sz="1000" b="1" u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es-GT" sz="1000" b="1" u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Economic</a:t>
                      </a:r>
                      <a:r>
                        <a:rPr lang="es-GT" sz="1000" b="1" u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es-GT" sz="1000" b="1" u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Growth</a:t>
                      </a:r>
                      <a:r>
                        <a:rPr lang="es-GT" sz="1000" b="1" u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. </a:t>
                      </a:r>
                      <a:r>
                        <a:rPr lang="es-GT" sz="1000" b="1" u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Main</a:t>
                      </a:r>
                      <a:r>
                        <a:rPr lang="es-GT" sz="1000" b="1" u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es-GT" sz="1000" b="1" u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conference</a:t>
                      </a:r>
                      <a:r>
                        <a:rPr lang="es-GT" sz="1000" b="1" u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0275">
                <a:tc>
                  <a:txBody>
                    <a:bodyPr/>
                    <a:lstStyle/>
                    <a:p>
                      <a:r>
                        <a:rPr lang="es-GT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16:15</a:t>
                      </a:r>
                      <a:r>
                        <a:rPr lang="es-GT" sz="1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 – 17:40</a:t>
                      </a:r>
                      <a:endParaRPr lang="es-GT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Institutional </a:t>
                      </a:r>
                      <a:r>
                        <a:rPr lang="en-US" sz="10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Strenghtening</a:t>
                      </a:r>
                      <a:r>
                        <a:rPr 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 and the Business Climate</a:t>
                      </a:r>
                    </a:p>
                    <a:p>
                      <a:r>
                        <a:rPr 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Panelists:</a:t>
                      </a:r>
                    </a:p>
                    <a:p>
                      <a:r>
                        <a:rPr 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Alicia </a:t>
                      </a:r>
                      <a:r>
                        <a:rPr lang="en-US" sz="10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Bárcena</a:t>
                      </a:r>
                      <a:r>
                        <a:rPr 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, Executive Secretary of the Economic Commission for Latin America and the Caribbean –ECLAC- (waiting for confirmation)</a:t>
                      </a:r>
                    </a:p>
                    <a:p>
                      <a:r>
                        <a:rPr lang="es-GT" sz="1000" b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Maria</a:t>
                      </a:r>
                      <a:r>
                        <a:rPr lang="es-GT" sz="1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 Fernanda Garza, </a:t>
                      </a:r>
                      <a:r>
                        <a:rPr lang="es-GT" sz="1000" b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Founder</a:t>
                      </a:r>
                      <a:r>
                        <a:rPr lang="es-GT" sz="1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 and CEO of Orestia and </a:t>
                      </a:r>
                      <a:r>
                        <a:rPr lang="es-GT" sz="1000" b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President</a:t>
                      </a:r>
                      <a:r>
                        <a:rPr lang="es-GT" sz="1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 of ICC </a:t>
                      </a:r>
                      <a:r>
                        <a:rPr lang="es-GT" sz="1000" b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Mexico</a:t>
                      </a:r>
                      <a:r>
                        <a:rPr lang="es-GT" sz="1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 </a:t>
                      </a:r>
                    </a:p>
                    <a:p>
                      <a:endParaRPr lang="es-GT" sz="1000" b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6278">
                <a:tc>
                  <a:txBody>
                    <a:bodyPr/>
                    <a:lstStyle/>
                    <a:p>
                      <a:r>
                        <a:rPr lang="es-GT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18:15 – 19:00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u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Shuttle to the National Palace of Culture (invitation required)</a:t>
                      </a:r>
                      <a:endParaRPr lang="es-GT" sz="1000" b="0" u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990">
                <a:tc>
                  <a:txBody>
                    <a:bodyPr/>
                    <a:lstStyle/>
                    <a:p>
                      <a:r>
                        <a:rPr lang="es-GT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10:00 – 16:00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Parallel activities to the conference program</a:t>
                      </a:r>
                    </a:p>
                    <a:p>
                      <a:r>
                        <a:rPr lang="en-US" sz="1000" b="0" u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Activities for entrepreneurs – Los Lagos meeting room</a:t>
                      </a:r>
                    </a:p>
                    <a:p>
                      <a:r>
                        <a:rPr lang="en-US" sz="1000" b="0" u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Investment and business roundtables –  Los Lagos meeting room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8" name="Picture 18" descr="linea-2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08" y="810988"/>
            <a:ext cx="237238" cy="3857117"/>
          </a:xfrm>
          <a:prstGeom prst="rect">
            <a:avLst/>
          </a:prstGeom>
        </p:spPr>
      </p:pic>
      <p:sp>
        <p:nvSpPr>
          <p:cNvPr id="9" name="TextBox 16"/>
          <p:cNvSpPr txBox="1"/>
          <p:nvPr/>
        </p:nvSpPr>
        <p:spPr>
          <a:xfrm>
            <a:off x="1261212" y="101076"/>
            <a:ext cx="6856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400" b="1" dirty="0" err="1">
                <a:solidFill>
                  <a:schemeClr val="bg1"/>
                </a:solidFill>
                <a:latin typeface="Century Gothic"/>
                <a:cs typeface="Century Gothic"/>
              </a:rPr>
              <a:t>Program</a:t>
            </a:r>
            <a:endParaRPr lang="es-GT" sz="105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593" y="110257"/>
            <a:ext cx="547080" cy="45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01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iseñoPresentacion-2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8109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196899" y="2371694"/>
            <a:ext cx="5143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Thursday</a:t>
            </a:r>
            <a:r>
              <a:rPr lang="es-G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, </a:t>
            </a:r>
            <a:r>
              <a:rPr lang="es-GT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November</a:t>
            </a:r>
            <a:r>
              <a:rPr lang="es-G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10</a:t>
            </a:r>
            <a:endParaRPr lang="es-GT" sz="1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61212" y="101076"/>
            <a:ext cx="6856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400" b="1" dirty="0" err="1">
                <a:solidFill>
                  <a:schemeClr val="bg1"/>
                </a:solidFill>
                <a:latin typeface="Century Gothic"/>
                <a:cs typeface="Century Gothic"/>
              </a:rPr>
              <a:t>Program</a:t>
            </a:r>
            <a:endParaRPr lang="es-GT" sz="105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593" y="110257"/>
            <a:ext cx="547080" cy="452484"/>
          </a:xfrm>
          <a:prstGeom prst="rect">
            <a:avLst/>
          </a:prstGeom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743624"/>
              </p:ext>
            </p:extLst>
          </p:nvPr>
        </p:nvGraphicFramePr>
        <p:xfrm>
          <a:off x="857001" y="1724025"/>
          <a:ext cx="8006717" cy="525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131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935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2660">
                <a:tc>
                  <a:txBody>
                    <a:bodyPr/>
                    <a:lstStyle/>
                    <a:p>
                      <a:r>
                        <a:rPr lang="es-GT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8:00 –</a:t>
                      </a:r>
                      <a:r>
                        <a:rPr lang="es-GT" sz="1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 8:30</a:t>
                      </a:r>
                      <a:endParaRPr lang="es-GT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Nine billion in opportunities – National Agency for the Development of Economic Infrastructure – ANADIE-</a:t>
                      </a:r>
                      <a:endParaRPr lang="es-GT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r>
                        <a:rPr lang="es-GT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8:30</a:t>
                      </a:r>
                      <a:r>
                        <a:rPr lang="es-GT" sz="1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 – 13:00</a:t>
                      </a:r>
                      <a:endParaRPr lang="es-GT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u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Investment and Business Roundtables – Convention Center</a:t>
                      </a:r>
                      <a:endParaRPr lang="es-GT" sz="1000" b="0" u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8" name="Picture 18" descr="linea-2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08" y="810988"/>
            <a:ext cx="237238" cy="385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64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1897" y="656953"/>
            <a:ext cx="552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b="1" dirty="0" err="1">
                <a:solidFill>
                  <a:srgbClr val="FF900A"/>
                </a:solidFill>
                <a:latin typeface="Century Gothic"/>
                <a:cs typeface="Century Gothic"/>
              </a:rPr>
              <a:t>Organized</a:t>
            </a:r>
            <a:r>
              <a:rPr lang="es-GT" sz="2000" b="1" dirty="0">
                <a:solidFill>
                  <a:srgbClr val="FF900A"/>
                </a:solidFill>
                <a:latin typeface="Century Gothic"/>
                <a:cs typeface="Century Gothic"/>
              </a:rPr>
              <a:t> </a:t>
            </a:r>
            <a:r>
              <a:rPr lang="es-GT" sz="2000" b="1" dirty="0" err="1">
                <a:solidFill>
                  <a:srgbClr val="FF900A"/>
                </a:solidFill>
                <a:latin typeface="Century Gothic"/>
                <a:cs typeface="Century Gothic"/>
              </a:rPr>
              <a:t>by</a:t>
            </a:r>
            <a:endParaRPr lang="es-GT" sz="2000" b="1" dirty="0">
              <a:solidFill>
                <a:srgbClr val="FF900A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680" y="1385616"/>
            <a:ext cx="1655486" cy="7598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1897" y="2503871"/>
            <a:ext cx="552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b="1" dirty="0">
                <a:solidFill>
                  <a:srgbClr val="FF900A"/>
                </a:solidFill>
                <a:latin typeface="Century Gothic"/>
                <a:cs typeface="Century Gothic"/>
              </a:rPr>
              <a:t>and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838" y="2903981"/>
            <a:ext cx="1838944" cy="11244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76782" y="1385616"/>
            <a:ext cx="3516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400" dirty="0">
                <a:solidFill>
                  <a:srgbClr val="595959"/>
                </a:solidFill>
                <a:latin typeface="Calibri (body)"/>
                <a:cs typeface="Calibri (body)"/>
              </a:rPr>
              <a:t>Ruta 6, 9-21, zona 4, Nivel 12</a:t>
            </a:r>
          </a:p>
          <a:p>
            <a:r>
              <a:rPr lang="es-GT" sz="1400" dirty="0">
                <a:solidFill>
                  <a:srgbClr val="595959"/>
                </a:solidFill>
                <a:latin typeface="Calibri (body)"/>
                <a:cs typeface="Calibri (body)"/>
              </a:rPr>
              <a:t>Guatemala, Central </a:t>
            </a:r>
            <a:r>
              <a:rPr lang="es-GT" sz="1400" dirty="0" err="1">
                <a:solidFill>
                  <a:srgbClr val="595959"/>
                </a:solidFill>
                <a:latin typeface="Calibri (body)"/>
                <a:cs typeface="Calibri (body)"/>
              </a:rPr>
              <a:t>America</a:t>
            </a:r>
            <a:endParaRPr lang="es-GT" sz="1400" dirty="0">
              <a:solidFill>
                <a:srgbClr val="595959"/>
              </a:solidFill>
              <a:latin typeface="Calibri (body)"/>
              <a:cs typeface="Calibri (body)"/>
            </a:endParaRPr>
          </a:p>
          <a:p>
            <a:r>
              <a:rPr lang="es-GT" sz="1400" dirty="0" err="1">
                <a:solidFill>
                  <a:srgbClr val="595959"/>
                </a:solidFill>
                <a:latin typeface="Calibri (body)"/>
                <a:cs typeface="Calibri (body)"/>
              </a:rPr>
              <a:t>Telephone</a:t>
            </a:r>
            <a:r>
              <a:rPr lang="es-GT" sz="1400" dirty="0">
                <a:solidFill>
                  <a:srgbClr val="595959"/>
                </a:solidFill>
                <a:latin typeface="Calibri (body)"/>
                <a:cs typeface="Calibri (body)"/>
              </a:rPr>
              <a:t>: (502) 2380-9000 </a:t>
            </a:r>
            <a:r>
              <a:rPr lang="es-GT" sz="1400" dirty="0" err="1">
                <a:solidFill>
                  <a:srgbClr val="595959"/>
                </a:solidFill>
                <a:latin typeface="Calibri (body)"/>
                <a:cs typeface="Calibri (body)"/>
              </a:rPr>
              <a:t>extention</a:t>
            </a:r>
            <a:r>
              <a:rPr lang="es-GT" sz="1400" dirty="0">
                <a:solidFill>
                  <a:srgbClr val="595959"/>
                </a:solidFill>
                <a:latin typeface="Calibri (body)"/>
                <a:cs typeface="Calibri (body)"/>
              </a:rPr>
              <a:t> 364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61587" y="3236723"/>
            <a:ext cx="2515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  <a:cs typeface="Calibri (body)"/>
              </a:rPr>
              <a:t>8ª. Avenida 10-45, zona 1</a:t>
            </a:r>
            <a:b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  <a:cs typeface="Calibri (body)"/>
              </a:rPr>
            </a:b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  <a:cs typeface="Calibri (body)"/>
              </a:rPr>
              <a:t>Telephone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  <a:cs typeface="Calibri (body)"/>
              </a:rPr>
              <a:t>: (502) 2412-0200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10586" y="4305388"/>
            <a:ext cx="4044462" cy="612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s-GT" sz="1400" dirty="0">
                <a:solidFill>
                  <a:srgbClr val="7F7F7F"/>
                </a:solidFill>
                <a:latin typeface="Corbel" pitchFamily="34" charset="0"/>
                <a:hlinkClick r:id="rId5"/>
              </a:rPr>
              <a:t>www.gis.com.gt</a:t>
            </a:r>
            <a:endParaRPr lang="es-GT" sz="1400" dirty="0">
              <a:solidFill>
                <a:srgbClr val="7F7F7F"/>
              </a:solidFill>
            </a:endParaRPr>
          </a:p>
          <a:p>
            <a:pPr algn="ctr">
              <a:lnSpc>
                <a:spcPct val="150000"/>
              </a:lnSpc>
              <a:buFont typeface="Times New Roman" pitchFamily="16" charset="0"/>
              <a:buNone/>
              <a:defRPr/>
            </a:pPr>
            <a:r>
              <a:rPr lang="es-GT" sz="1400" dirty="0">
                <a:solidFill>
                  <a:srgbClr val="7F7F7F"/>
                </a:solidFill>
                <a:latin typeface="Corbel" pitchFamily="34" charset="0"/>
                <a:hlinkClick r:id="rId6"/>
              </a:rPr>
              <a:t>coordinadoragis@industriaguate.com</a:t>
            </a:r>
            <a:endParaRPr lang="es-GT" sz="1400" dirty="0">
              <a:solidFill>
                <a:srgbClr val="7F7F7F"/>
              </a:solidFill>
              <a:latin typeface="Corbe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504415" y="1353618"/>
            <a:ext cx="0" cy="800098"/>
          </a:xfrm>
          <a:prstGeom prst="line">
            <a:avLst/>
          </a:prstGeom>
          <a:ln w="38100" cmpd="sng">
            <a:solidFill>
              <a:srgbClr val="7ADD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054432" y="3104263"/>
            <a:ext cx="0" cy="800098"/>
          </a:xfrm>
          <a:prstGeom prst="line">
            <a:avLst/>
          </a:prstGeom>
          <a:ln w="38100" cmpd="sng">
            <a:solidFill>
              <a:srgbClr val="D6304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902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21280" y="3623311"/>
            <a:ext cx="41452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900A"/>
                </a:solidFill>
              </a:rPr>
              <a:t>November 9 and 10</a:t>
            </a:r>
          </a:p>
          <a:p>
            <a:pPr algn="ctr"/>
            <a:r>
              <a:rPr lang="en-US" sz="2000" b="1" dirty="0">
                <a:solidFill>
                  <a:srgbClr val="FF900A"/>
                </a:solidFill>
              </a:rPr>
              <a:t>Westin Camino Real Hotel</a:t>
            </a:r>
          </a:p>
          <a:p>
            <a:pPr algn="ctr"/>
            <a:r>
              <a:rPr lang="en-US" sz="2000" b="1" dirty="0">
                <a:solidFill>
                  <a:srgbClr val="FF900A"/>
                </a:solidFill>
              </a:rPr>
              <a:t>Guatemala City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251225"/>
            <a:ext cx="6153150" cy="327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60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is13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40" y="1107643"/>
            <a:ext cx="2521538" cy="1402696"/>
          </a:xfrm>
          <a:prstGeom prst="rect">
            <a:avLst/>
          </a:prstGeom>
        </p:spPr>
      </p:pic>
      <p:pic>
        <p:nvPicPr>
          <p:cNvPr id="13" name="Picture 12" descr="pestaña-1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58" y="260653"/>
            <a:ext cx="8546023" cy="12812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28241" y="362312"/>
            <a:ext cx="5782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 err="1">
                <a:solidFill>
                  <a:srgbClr val="FF900A"/>
                </a:solidFill>
                <a:latin typeface="Century Gothic"/>
                <a:cs typeface="Century Gothic"/>
              </a:rPr>
              <a:t>Previous</a:t>
            </a:r>
            <a:r>
              <a:rPr lang="es-GT" sz="3200" b="1" dirty="0">
                <a:solidFill>
                  <a:srgbClr val="FF900A"/>
                </a:solidFill>
                <a:latin typeface="Century Gothic"/>
                <a:cs typeface="Century Gothic"/>
              </a:rPr>
              <a:t> </a:t>
            </a:r>
            <a:r>
              <a:rPr lang="es-GT" sz="3200" b="1" dirty="0" err="1">
                <a:solidFill>
                  <a:srgbClr val="FF900A"/>
                </a:solidFill>
                <a:latin typeface="Century Gothic"/>
                <a:cs typeface="Century Gothic"/>
              </a:rPr>
              <a:t>Events</a:t>
            </a:r>
            <a:endParaRPr lang="es-GT" sz="3200" b="1" dirty="0">
              <a:solidFill>
                <a:srgbClr val="FF900A"/>
              </a:solidFill>
              <a:latin typeface="Century Gothic"/>
              <a:cs typeface="Century Gothic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24792" y="1924244"/>
            <a:ext cx="2517298" cy="2140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70000"/>
              </a:lnSpc>
            </a:pPr>
            <a:r>
              <a:rPr lang="es-GT" sz="2400" b="1" dirty="0" err="1">
                <a:solidFill>
                  <a:schemeClr val="accent1">
                    <a:lumMod val="75000"/>
                  </a:schemeClr>
                </a:solidFill>
                <a:latin typeface="Corbel" pitchFamily="34" charset="0"/>
              </a:rPr>
              <a:t>May</a:t>
            </a:r>
            <a:r>
              <a:rPr lang="es-GT" sz="2400" b="1" dirty="0">
                <a:solidFill>
                  <a:schemeClr val="accent1">
                    <a:lumMod val="75000"/>
                  </a:schemeClr>
                </a:solidFill>
                <a:latin typeface="Corbel" pitchFamily="34" charset="0"/>
              </a:rPr>
              <a:t> 30 and</a:t>
            </a:r>
            <a:r>
              <a:rPr lang="es-GT" b="1" dirty="0">
                <a:solidFill>
                  <a:schemeClr val="accent1">
                    <a:lumMod val="75000"/>
                  </a:schemeClr>
                </a:solidFill>
                <a:latin typeface="Corbel" pitchFamily="34" charset="0"/>
              </a:rPr>
              <a:t> </a:t>
            </a:r>
            <a:r>
              <a:rPr lang="es-GT" sz="2400" b="1" dirty="0">
                <a:solidFill>
                  <a:schemeClr val="accent1">
                    <a:lumMod val="75000"/>
                  </a:schemeClr>
                </a:solidFill>
                <a:latin typeface="Corbel" pitchFamily="34" charset="0"/>
              </a:rPr>
              <a:t>31</a:t>
            </a:r>
            <a:r>
              <a:rPr lang="es-GT" b="1" dirty="0">
                <a:solidFill>
                  <a:schemeClr val="accent1">
                    <a:lumMod val="75000"/>
                  </a:schemeClr>
                </a:solidFill>
                <a:latin typeface="Corbel" pitchFamily="34" charset="0"/>
              </a:rPr>
              <a:t>, </a:t>
            </a:r>
            <a:r>
              <a:rPr lang="es-GT" sz="2400" b="1" dirty="0">
                <a:solidFill>
                  <a:schemeClr val="accent1">
                    <a:lumMod val="75000"/>
                  </a:schemeClr>
                </a:solidFill>
                <a:latin typeface="Corbel" pitchFamily="34" charset="0"/>
              </a:rPr>
              <a:t>2013</a:t>
            </a:r>
            <a:endParaRPr lang="es-GT" b="1" dirty="0">
              <a:solidFill>
                <a:schemeClr val="accent1">
                  <a:lumMod val="75000"/>
                </a:schemeClr>
              </a:solidFill>
              <a:latin typeface="Corbel" pitchFamily="34" charset="0"/>
            </a:endParaRPr>
          </a:p>
          <a:p>
            <a:pPr lvl="0" algn="ctr"/>
            <a:endParaRPr lang="es-GT" sz="600" b="1" dirty="0">
              <a:solidFill>
                <a:schemeClr val="accent1">
                  <a:lumMod val="75000"/>
                </a:schemeClr>
              </a:solidFill>
              <a:latin typeface="Corbel" pitchFamily="34" charset="0"/>
            </a:endParaRPr>
          </a:p>
          <a:p>
            <a:pPr lvl="0" algn="ctr">
              <a:lnSpc>
                <a:spcPct val="110000"/>
              </a:lnSpc>
            </a:pPr>
            <a:r>
              <a:rPr lang="es-GT" sz="17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2,200 | </a:t>
            </a:r>
            <a:r>
              <a:rPr lang="es-GT" sz="1700" dirty="0" err="1">
                <a:solidFill>
                  <a:schemeClr val="accent1">
                    <a:lumMod val="75000"/>
                  </a:schemeClr>
                </a:solidFill>
                <a:cs typeface="Calibri"/>
              </a:rPr>
              <a:t>Participants</a:t>
            </a:r>
            <a:endParaRPr lang="es-GT" sz="17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lvl="0" algn="ctr">
              <a:lnSpc>
                <a:spcPct val="110000"/>
              </a:lnSpc>
            </a:pPr>
            <a:r>
              <a:rPr lang="es-GT" sz="17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564 | </a:t>
            </a:r>
            <a:r>
              <a:rPr lang="es-GT" sz="17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Business </a:t>
            </a:r>
            <a:r>
              <a:rPr lang="es-GT" sz="1700" dirty="0" err="1">
                <a:solidFill>
                  <a:schemeClr val="accent1">
                    <a:lumMod val="75000"/>
                  </a:schemeClr>
                </a:solidFill>
                <a:cs typeface="Calibri"/>
              </a:rPr>
              <a:t>meetings</a:t>
            </a:r>
            <a:endParaRPr lang="es-GT" sz="17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lvl="0" algn="ctr">
              <a:lnSpc>
                <a:spcPct val="110000"/>
              </a:lnSpc>
            </a:pPr>
            <a:r>
              <a:rPr lang="es-GT" sz="17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94 | </a:t>
            </a:r>
            <a:r>
              <a:rPr lang="es-GT" sz="1700" dirty="0" err="1">
                <a:solidFill>
                  <a:schemeClr val="accent1">
                    <a:lumMod val="75000"/>
                  </a:schemeClr>
                </a:solidFill>
                <a:cs typeface="Calibri"/>
              </a:rPr>
              <a:t>Investment</a:t>
            </a:r>
            <a:r>
              <a:rPr lang="es-GT" sz="17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 </a:t>
            </a:r>
            <a:r>
              <a:rPr lang="es-GT" sz="1700" dirty="0" err="1">
                <a:solidFill>
                  <a:schemeClr val="accent1">
                    <a:lumMod val="75000"/>
                  </a:schemeClr>
                </a:solidFill>
                <a:cs typeface="Calibri"/>
              </a:rPr>
              <a:t>Projects</a:t>
            </a:r>
            <a:r>
              <a:rPr lang="es-GT" sz="17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 </a:t>
            </a:r>
          </a:p>
          <a:p>
            <a:pPr lvl="0" algn="ctr">
              <a:lnSpc>
                <a:spcPct val="110000"/>
              </a:lnSpc>
            </a:pPr>
            <a:r>
              <a:rPr lang="es-GT" sz="17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266 | </a:t>
            </a:r>
            <a:r>
              <a:rPr lang="es-GT" sz="1700" dirty="0" err="1">
                <a:solidFill>
                  <a:schemeClr val="accent1">
                    <a:lumMod val="75000"/>
                  </a:schemeClr>
                </a:solidFill>
                <a:cs typeface="Calibri"/>
              </a:rPr>
              <a:t>Foreign</a:t>
            </a:r>
            <a:r>
              <a:rPr lang="es-GT" sz="17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 </a:t>
            </a:r>
            <a:r>
              <a:rPr lang="es-GT" sz="1700" dirty="0" err="1">
                <a:solidFill>
                  <a:schemeClr val="accent1">
                    <a:lumMod val="75000"/>
                  </a:schemeClr>
                </a:solidFill>
                <a:cs typeface="Calibri"/>
              </a:rPr>
              <a:t>investors</a:t>
            </a:r>
            <a:endParaRPr lang="es-GT" sz="17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lvl="0" algn="ctr">
              <a:lnSpc>
                <a:spcPct val="110000"/>
              </a:lnSpc>
            </a:pPr>
            <a:r>
              <a:rPr lang="es-GT" sz="17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1st. | </a:t>
            </a:r>
            <a:r>
              <a:rPr lang="es-GT" sz="1700" dirty="0" err="1">
                <a:solidFill>
                  <a:schemeClr val="accent1">
                    <a:lumMod val="75000"/>
                  </a:schemeClr>
                </a:solidFill>
                <a:cs typeface="Calibri"/>
              </a:rPr>
              <a:t>Entrepreneur</a:t>
            </a:r>
            <a:r>
              <a:rPr lang="es-GT" sz="17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 </a:t>
            </a:r>
            <a:r>
              <a:rPr lang="es-GT" sz="1700" dirty="0" err="1">
                <a:solidFill>
                  <a:schemeClr val="accent1">
                    <a:lumMod val="75000"/>
                  </a:schemeClr>
                </a:solidFill>
                <a:cs typeface="Calibri"/>
              </a:rPr>
              <a:t>Award</a:t>
            </a:r>
            <a:endParaRPr lang="es-GT" sz="17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505" y="331523"/>
            <a:ext cx="648528" cy="648528"/>
          </a:xfrm>
          <a:prstGeom prst="rect">
            <a:avLst/>
          </a:prstGeom>
        </p:spPr>
      </p:pic>
      <p:pic>
        <p:nvPicPr>
          <p:cNvPr id="4" name="Picture 3" descr="foro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445" y="3562630"/>
            <a:ext cx="2059540" cy="1017412"/>
          </a:xfrm>
          <a:prstGeom prst="rect">
            <a:avLst/>
          </a:prstGeom>
        </p:spPr>
      </p:pic>
      <p:pic>
        <p:nvPicPr>
          <p:cNvPr id="6" name="Picture 5" descr="World-Businness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151" y="2250513"/>
            <a:ext cx="1560120" cy="1047232"/>
          </a:xfrm>
          <a:prstGeom prst="rect">
            <a:avLst/>
          </a:prstGeom>
        </p:spPr>
      </p:pic>
      <p:sp>
        <p:nvSpPr>
          <p:cNvPr id="16" name="TextBox 7"/>
          <p:cNvSpPr txBox="1"/>
          <p:nvPr/>
        </p:nvSpPr>
        <p:spPr>
          <a:xfrm>
            <a:off x="5948277" y="1578159"/>
            <a:ext cx="2636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400" b="1" dirty="0" err="1">
                <a:solidFill>
                  <a:srgbClr val="FF900A"/>
                </a:solidFill>
                <a:latin typeface="Century Gothic"/>
                <a:cs typeface="Century Gothic"/>
              </a:rPr>
              <a:t>Other</a:t>
            </a:r>
            <a:r>
              <a:rPr lang="es-GT" sz="2400" b="1" dirty="0">
                <a:solidFill>
                  <a:srgbClr val="FF900A"/>
                </a:solidFill>
                <a:latin typeface="Century Gothic"/>
                <a:cs typeface="Century Gothic"/>
              </a:rPr>
              <a:t> </a:t>
            </a:r>
            <a:r>
              <a:rPr lang="es-GT" sz="2400" b="1" dirty="0" err="1">
                <a:solidFill>
                  <a:srgbClr val="FF900A"/>
                </a:solidFill>
                <a:latin typeface="Century Gothic"/>
                <a:cs typeface="Century Gothic"/>
              </a:rPr>
              <a:t>Events</a:t>
            </a:r>
            <a:endParaRPr lang="es-GT" sz="2400" b="1" dirty="0">
              <a:solidFill>
                <a:srgbClr val="FF900A"/>
              </a:solidFill>
              <a:latin typeface="Century Gothic"/>
              <a:cs typeface="Century Gothic"/>
            </a:endParaRPr>
          </a:p>
        </p:txBody>
      </p:sp>
      <p:pic>
        <p:nvPicPr>
          <p:cNvPr id="17" name="Picture 16" descr="linea-20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4004" y="1643212"/>
            <a:ext cx="253542" cy="3120119"/>
          </a:xfrm>
          <a:prstGeom prst="rect">
            <a:avLst/>
          </a:prstGeom>
        </p:spPr>
      </p:pic>
      <p:sp>
        <p:nvSpPr>
          <p:cNvPr id="11" name="TextBox 26"/>
          <p:cNvSpPr txBox="1"/>
          <p:nvPr/>
        </p:nvSpPr>
        <p:spPr>
          <a:xfrm>
            <a:off x="159471" y="2637159"/>
            <a:ext cx="2517298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GT" sz="1600" b="1" dirty="0" err="1">
                <a:solidFill>
                  <a:srgbClr val="4F81BD">
                    <a:lumMod val="75000"/>
                  </a:srgbClr>
                </a:solidFill>
                <a:latin typeface="Century Gothic" pitchFamily="34" charset="0"/>
                <a:cs typeface="Calibri"/>
              </a:rPr>
              <a:t>Specific</a:t>
            </a:r>
            <a:r>
              <a:rPr lang="es-GT" sz="1600" b="1" dirty="0">
                <a:solidFill>
                  <a:srgbClr val="4F81BD">
                    <a:lumMod val="75000"/>
                  </a:srgbClr>
                </a:solidFill>
                <a:latin typeface="Century Gothic" pitchFamily="34" charset="0"/>
                <a:cs typeface="Calibri"/>
              </a:rPr>
              <a:t> Investments </a:t>
            </a:r>
            <a:r>
              <a:rPr lang="es-GT" sz="1600" dirty="0">
                <a:solidFill>
                  <a:srgbClr val="4F81BD">
                    <a:lumMod val="75000"/>
                  </a:srgbClr>
                </a:solidFill>
                <a:latin typeface="Century Gothic" pitchFamily="34" charset="0"/>
                <a:cs typeface="Calibri"/>
              </a:rPr>
              <a:t>Tesla Investments</a:t>
            </a:r>
          </a:p>
          <a:p>
            <a:pPr algn="ctr">
              <a:lnSpc>
                <a:spcPct val="110000"/>
              </a:lnSpc>
            </a:pPr>
            <a:r>
              <a:rPr lang="es-GT" sz="1600" dirty="0">
                <a:solidFill>
                  <a:srgbClr val="4F81BD">
                    <a:lumMod val="75000"/>
                  </a:srgbClr>
                </a:solidFill>
                <a:latin typeface="Century Gothic" pitchFamily="34" charset="0"/>
                <a:cs typeface="Calibri"/>
              </a:rPr>
              <a:t>Comercializadora Huertas</a:t>
            </a:r>
          </a:p>
          <a:p>
            <a:pPr algn="ctr">
              <a:lnSpc>
                <a:spcPct val="110000"/>
              </a:lnSpc>
            </a:pPr>
            <a:r>
              <a:rPr lang="es-GT" sz="1600" dirty="0">
                <a:solidFill>
                  <a:srgbClr val="4F81BD">
                    <a:lumMod val="75000"/>
                  </a:srgbClr>
                </a:solidFill>
                <a:latin typeface="Century Gothic" pitchFamily="34" charset="0"/>
                <a:cs typeface="Calibri"/>
              </a:rPr>
              <a:t>Bupa Latin America</a:t>
            </a:r>
          </a:p>
          <a:p>
            <a:pPr algn="ctr">
              <a:lnSpc>
                <a:spcPct val="110000"/>
              </a:lnSpc>
            </a:pPr>
            <a:r>
              <a:rPr lang="es-GT" sz="1600" dirty="0">
                <a:solidFill>
                  <a:srgbClr val="4F81BD">
                    <a:lumMod val="75000"/>
                  </a:srgbClr>
                </a:solidFill>
                <a:latin typeface="Century Gothic" pitchFamily="34" charset="0"/>
                <a:cs typeface="Calibri"/>
              </a:rPr>
              <a:t>Kio Networks</a:t>
            </a:r>
          </a:p>
          <a:p>
            <a:pPr algn="ctr">
              <a:lnSpc>
                <a:spcPct val="110000"/>
              </a:lnSpc>
            </a:pPr>
            <a:endParaRPr lang="es-GT" sz="1600" dirty="0">
              <a:solidFill>
                <a:srgbClr val="4F81BD">
                  <a:lumMod val="75000"/>
                </a:srgbClr>
              </a:solidFill>
              <a:latin typeface="Century Gothic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723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estaña-1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58" y="281054"/>
            <a:ext cx="8546023" cy="1281216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650240" y="207502"/>
            <a:ext cx="7821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 err="1">
                <a:solidFill>
                  <a:srgbClr val="FF900A"/>
                </a:solidFill>
                <a:latin typeface="Century Gothic"/>
                <a:cs typeface="Century Gothic"/>
              </a:rPr>
              <a:t>Countries</a:t>
            </a:r>
            <a:r>
              <a:rPr lang="es-ES_tradnl" sz="2800" b="1" dirty="0">
                <a:solidFill>
                  <a:srgbClr val="FF900A"/>
                </a:solidFill>
                <a:latin typeface="Century Gothic"/>
                <a:cs typeface="Century Gothic"/>
              </a:rPr>
              <a:t> </a:t>
            </a:r>
            <a:r>
              <a:rPr lang="es-ES_tradnl" sz="2800" b="1" dirty="0" err="1">
                <a:solidFill>
                  <a:srgbClr val="FF900A"/>
                </a:solidFill>
                <a:latin typeface="Century Gothic"/>
                <a:cs typeface="Century Gothic"/>
              </a:rPr>
              <a:t>represented</a:t>
            </a:r>
            <a:r>
              <a:rPr lang="es-ES_tradnl" sz="2800" b="1" dirty="0">
                <a:solidFill>
                  <a:srgbClr val="FF900A"/>
                </a:solidFill>
                <a:latin typeface="Century Gothic"/>
                <a:cs typeface="Century Gothic"/>
              </a:rPr>
              <a:t> in </a:t>
            </a:r>
            <a:r>
              <a:rPr lang="es-ES_tradnl" sz="2800" b="1" dirty="0" err="1">
                <a:solidFill>
                  <a:srgbClr val="FF900A"/>
                </a:solidFill>
                <a:latin typeface="Century Gothic"/>
                <a:cs typeface="Century Gothic"/>
              </a:rPr>
              <a:t>the</a:t>
            </a:r>
            <a:r>
              <a:rPr lang="es-ES_tradnl" sz="2800" b="1" dirty="0">
                <a:solidFill>
                  <a:srgbClr val="FF900A"/>
                </a:solidFill>
                <a:latin typeface="Century Gothic"/>
                <a:cs typeface="Century Gothic"/>
              </a:rPr>
              <a:t> 2013 GIS</a:t>
            </a:r>
            <a:endParaRPr lang="es-GT" sz="2800" b="1" dirty="0">
              <a:solidFill>
                <a:srgbClr val="FF900A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054" y="782030"/>
            <a:ext cx="510880" cy="5108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79149" y="1751926"/>
            <a:ext cx="1939825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600" dirty="0">
                <a:solidFill>
                  <a:srgbClr val="595959"/>
                </a:solidFill>
              </a:rPr>
              <a:t>Argentina</a:t>
            </a:r>
          </a:p>
          <a:p>
            <a:r>
              <a:rPr lang="es-GT" sz="1600" dirty="0" err="1">
                <a:solidFill>
                  <a:srgbClr val="595959"/>
                </a:solidFill>
              </a:rPr>
              <a:t>Belize</a:t>
            </a:r>
            <a:endParaRPr lang="es-GT" sz="1600" dirty="0">
              <a:solidFill>
                <a:srgbClr val="595959"/>
              </a:solidFill>
            </a:endParaRPr>
          </a:p>
          <a:p>
            <a:r>
              <a:rPr lang="es-GT" sz="1600" dirty="0">
                <a:solidFill>
                  <a:srgbClr val="595959"/>
                </a:solidFill>
              </a:rPr>
              <a:t>Bolivia</a:t>
            </a:r>
          </a:p>
          <a:p>
            <a:r>
              <a:rPr lang="es-GT" sz="1600" dirty="0" err="1">
                <a:solidFill>
                  <a:srgbClr val="595959"/>
                </a:solidFill>
              </a:rPr>
              <a:t>Canada</a:t>
            </a:r>
            <a:endParaRPr lang="es-GT" sz="1600" dirty="0">
              <a:solidFill>
                <a:srgbClr val="595959"/>
              </a:solidFill>
            </a:endParaRPr>
          </a:p>
          <a:p>
            <a:r>
              <a:rPr lang="es-GT" sz="1600" dirty="0">
                <a:solidFill>
                  <a:srgbClr val="595959"/>
                </a:solidFill>
              </a:rPr>
              <a:t>Chile</a:t>
            </a:r>
          </a:p>
          <a:p>
            <a:r>
              <a:rPr lang="es-GT" sz="1600" dirty="0">
                <a:solidFill>
                  <a:srgbClr val="595959"/>
                </a:solidFill>
              </a:rPr>
              <a:t>Colombia</a:t>
            </a:r>
          </a:p>
          <a:p>
            <a:r>
              <a:rPr lang="es-GT" sz="1600" dirty="0">
                <a:solidFill>
                  <a:srgbClr val="595959"/>
                </a:solidFill>
              </a:rPr>
              <a:t>Costa Rica</a:t>
            </a:r>
          </a:p>
          <a:p>
            <a:r>
              <a:rPr lang="es-GT" sz="1600" dirty="0">
                <a:solidFill>
                  <a:srgbClr val="595959"/>
                </a:solidFill>
              </a:rPr>
              <a:t>Cuba</a:t>
            </a:r>
          </a:p>
          <a:p>
            <a:r>
              <a:rPr lang="es-GT" sz="1600" dirty="0">
                <a:solidFill>
                  <a:srgbClr val="595959"/>
                </a:solidFill>
              </a:rPr>
              <a:t>Ecuador</a:t>
            </a:r>
          </a:p>
          <a:p>
            <a:r>
              <a:rPr lang="es-GT" sz="1600" dirty="0">
                <a:solidFill>
                  <a:srgbClr val="595959"/>
                </a:solidFill>
              </a:rPr>
              <a:t>St. Lucia</a:t>
            </a:r>
          </a:p>
          <a:p>
            <a:r>
              <a:rPr lang="es-GT" sz="1600" dirty="0">
                <a:solidFill>
                  <a:srgbClr val="595959"/>
                </a:solidFill>
              </a:rPr>
              <a:t>Trinidad and Tobago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34" y="1927539"/>
            <a:ext cx="2164798" cy="23863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8654" y="1756332"/>
            <a:ext cx="148039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600" dirty="0">
                <a:solidFill>
                  <a:srgbClr val="595959"/>
                </a:solidFill>
              </a:rPr>
              <a:t>Uruguay</a:t>
            </a:r>
          </a:p>
          <a:p>
            <a:r>
              <a:rPr lang="es-GT" sz="1600" dirty="0">
                <a:solidFill>
                  <a:srgbClr val="595959"/>
                </a:solidFill>
              </a:rPr>
              <a:t>El Salvador</a:t>
            </a:r>
          </a:p>
          <a:p>
            <a:r>
              <a:rPr lang="es-GT" sz="1600" dirty="0" err="1">
                <a:solidFill>
                  <a:srgbClr val="595959"/>
                </a:solidFill>
              </a:rPr>
              <a:t>United</a:t>
            </a:r>
            <a:r>
              <a:rPr lang="es-GT" sz="1600" dirty="0">
                <a:solidFill>
                  <a:srgbClr val="595959"/>
                </a:solidFill>
              </a:rPr>
              <a:t> </a:t>
            </a:r>
            <a:r>
              <a:rPr lang="es-GT" sz="1600" dirty="0" err="1">
                <a:solidFill>
                  <a:srgbClr val="595959"/>
                </a:solidFill>
              </a:rPr>
              <a:t>States</a:t>
            </a:r>
            <a:r>
              <a:rPr lang="es-GT" sz="1600" dirty="0">
                <a:solidFill>
                  <a:srgbClr val="595959"/>
                </a:solidFill>
              </a:rPr>
              <a:t> </a:t>
            </a:r>
          </a:p>
          <a:p>
            <a:r>
              <a:rPr lang="es-GT" sz="1600" dirty="0">
                <a:solidFill>
                  <a:srgbClr val="595959"/>
                </a:solidFill>
              </a:rPr>
              <a:t>Guyana</a:t>
            </a:r>
          </a:p>
          <a:p>
            <a:r>
              <a:rPr lang="es-GT" sz="1600" dirty="0" err="1">
                <a:solidFill>
                  <a:srgbClr val="595959"/>
                </a:solidFill>
              </a:rPr>
              <a:t>Haiti</a:t>
            </a:r>
            <a:endParaRPr lang="es-GT" sz="1600" dirty="0">
              <a:solidFill>
                <a:srgbClr val="595959"/>
              </a:solidFill>
            </a:endParaRPr>
          </a:p>
          <a:p>
            <a:r>
              <a:rPr lang="es-GT" sz="1600" dirty="0">
                <a:solidFill>
                  <a:srgbClr val="595959"/>
                </a:solidFill>
              </a:rPr>
              <a:t>Honduras</a:t>
            </a:r>
          </a:p>
          <a:p>
            <a:r>
              <a:rPr lang="es-GT" sz="1600" dirty="0">
                <a:solidFill>
                  <a:srgbClr val="595959"/>
                </a:solidFill>
              </a:rPr>
              <a:t>Jamaica</a:t>
            </a:r>
          </a:p>
          <a:p>
            <a:r>
              <a:rPr lang="es-GT" sz="1600" dirty="0" err="1">
                <a:solidFill>
                  <a:srgbClr val="595959"/>
                </a:solidFill>
              </a:rPr>
              <a:t>Mexico</a:t>
            </a:r>
            <a:endParaRPr lang="es-GT" sz="1600" dirty="0">
              <a:solidFill>
                <a:srgbClr val="595959"/>
              </a:solidFill>
            </a:endParaRPr>
          </a:p>
          <a:p>
            <a:r>
              <a:rPr lang="es-GT" sz="1600" dirty="0">
                <a:solidFill>
                  <a:srgbClr val="595959"/>
                </a:solidFill>
              </a:rPr>
              <a:t>Nicaragua</a:t>
            </a:r>
          </a:p>
          <a:p>
            <a:r>
              <a:rPr lang="es-GT" sz="1600" dirty="0" err="1">
                <a:solidFill>
                  <a:srgbClr val="595959"/>
                </a:solidFill>
              </a:rPr>
              <a:t>Panama</a:t>
            </a:r>
            <a:endParaRPr lang="es-GT" sz="1600" dirty="0">
              <a:solidFill>
                <a:srgbClr val="595959"/>
              </a:solidFill>
            </a:endParaRPr>
          </a:p>
          <a:p>
            <a:r>
              <a:rPr lang="es-GT" sz="1600" dirty="0" err="1">
                <a:solidFill>
                  <a:srgbClr val="595959"/>
                </a:solidFill>
              </a:rPr>
              <a:t>Peru</a:t>
            </a:r>
            <a:endParaRPr lang="es-GT" sz="1600" dirty="0">
              <a:solidFill>
                <a:srgbClr val="59595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5214" y="1766492"/>
            <a:ext cx="2593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600" dirty="0">
                <a:solidFill>
                  <a:srgbClr val="595959"/>
                </a:solidFill>
              </a:rPr>
              <a:t>Puerto Rico</a:t>
            </a:r>
          </a:p>
          <a:p>
            <a:r>
              <a:rPr lang="es-GT" sz="1600" dirty="0" err="1">
                <a:solidFill>
                  <a:srgbClr val="595959"/>
                </a:solidFill>
              </a:rPr>
              <a:t>Dominican</a:t>
            </a:r>
            <a:r>
              <a:rPr lang="es-GT" sz="1600" dirty="0">
                <a:solidFill>
                  <a:srgbClr val="595959"/>
                </a:solidFill>
              </a:rPr>
              <a:t> </a:t>
            </a:r>
            <a:r>
              <a:rPr lang="es-GT" sz="1600" dirty="0" err="1">
                <a:solidFill>
                  <a:srgbClr val="595959"/>
                </a:solidFill>
              </a:rPr>
              <a:t>Republic</a:t>
            </a:r>
            <a:endParaRPr lang="es-GT" sz="1600" dirty="0">
              <a:solidFill>
                <a:srgbClr val="595959"/>
              </a:solidFill>
            </a:endParaRPr>
          </a:p>
          <a:p>
            <a:r>
              <a:rPr lang="es-GT" sz="1600" dirty="0">
                <a:solidFill>
                  <a:srgbClr val="595959"/>
                </a:solidFill>
              </a:rPr>
              <a:t>St. Vicente and </a:t>
            </a:r>
            <a:r>
              <a:rPr lang="es-GT" sz="1600" dirty="0" err="1">
                <a:solidFill>
                  <a:srgbClr val="595959"/>
                </a:solidFill>
              </a:rPr>
              <a:t>the</a:t>
            </a:r>
            <a:r>
              <a:rPr lang="es-GT" sz="1600" dirty="0">
                <a:solidFill>
                  <a:srgbClr val="595959"/>
                </a:solidFill>
              </a:rPr>
              <a:t> </a:t>
            </a:r>
            <a:r>
              <a:rPr lang="es-GT" sz="1600" dirty="0" err="1">
                <a:solidFill>
                  <a:srgbClr val="595959"/>
                </a:solidFill>
              </a:rPr>
              <a:t>Grenadines</a:t>
            </a:r>
            <a:endParaRPr lang="es-GT" sz="1600" dirty="0">
              <a:solidFill>
                <a:srgbClr val="595959"/>
              </a:solidFill>
            </a:endParaRPr>
          </a:p>
          <a:p>
            <a:r>
              <a:rPr lang="es-GT" sz="1600" dirty="0">
                <a:solidFill>
                  <a:srgbClr val="595959"/>
                </a:solidFill>
              </a:rPr>
              <a:t>Surinam</a:t>
            </a:r>
          </a:p>
          <a:p>
            <a:r>
              <a:rPr lang="es-GT" sz="1600" dirty="0">
                <a:solidFill>
                  <a:srgbClr val="595959"/>
                </a:solidFill>
              </a:rPr>
              <a:t>Venezuela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641029" y="2759596"/>
            <a:ext cx="1466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400" dirty="0" err="1">
                <a:solidFill>
                  <a:srgbClr val="0070C0"/>
                </a:solidFill>
              </a:rPr>
              <a:t>Americas</a:t>
            </a:r>
            <a:endParaRPr lang="es-GT" sz="2400" dirty="0">
              <a:solidFill>
                <a:srgbClr val="0070C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735274" y="1872041"/>
            <a:ext cx="0" cy="2641600"/>
          </a:xfrm>
          <a:prstGeom prst="line">
            <a:avLst/>
          </a:prstGeom>
          <a:ln w="38100" cmpd="sng">
            <a:solidFill>
              <a:srgbClr val="BBDD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54482" y="1872041"/>
            <a:ext cx="0" cy="2641600"/>
          </a:xfrm>
          <a:prstGeom prst="line">
            <a:avLst/>
          </a:prstGeom>
          <a:ln w="38100" cmpd="sng">
            <a:solidFill>
              <a:srgbClr val="BBDD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46004" y="1872041"/>
            <a:ext cx="0" cy="1169209"/>
          </a:xfrm>
          <a:prstGeom prst="line">
            <a:avLst/>
          </a:prstGeom>
          <a:ln w="38100" cmpd="sng">
            <a:solidFill>
              <a:srgbClr val="BBDD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969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585149" y="913456"/>
            <a:ext cx="1749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600" dirty="0" err="1">
                <a:solidFill>
                  <a:srgbClr val="595959"/>
                </a:solidFill>
              </a:rPr>
              <a:t>Spain</a:t>
            </a:r>
            <a:endParaRPr lang="es-GT" sz="1600" dirty="0">
              <a:solidFill>
                <a:srgbClr val="595959"/>
              </a:solidFill>
            </a:endParaRPr>
          </a:p>
          <a:p>
            <a:r>
              <a:rPr lang="es-GT" sz="1600" dirty="0" err="1">
                <a:solidFill>
                  <a:srgbClr val="595959"/>
                </a:solidFill>
              </a:rPr>
              <a:t>Holland</a:t>
            </a:r>
            <a:endParaRPr lang="es-GT" sz="1600" dirty="0">
              <a:solidFill>
                <a:srgbClr val="595959"/>
              </a:solidFill>
            </a:endParaRPr>
          </a:p>
          <a:p>
            <a:r>
              <a:rPr lang="es-GT" sz="1600" dirty="0" err="1">
                <a:solidFill>
                  <a:srgbClr val="595959"/>
                </a:solidFill>
              </a:rPr>
              <a:t>Italy</a:t>
            </a:r>
            <a:endParaRPr lang="es-GT" sz="1600" dirty="0">
              <a:solidFill>
                <a:srgbClr val="595959"/>
              </a:solidFill>
            </a:endParaRPr>
          </a:p>
          <a:p>
            <a:r>
              <a:rPr lang="es-GT" sz="1600" dirty="0" err="1">
                <a:solidFill>
                  <a:srgbClr val="595959"/>
                </a:solidFill>
              </a:rPr>
              <a:t>Norway</a:t>
            </a:r>
            <a:endParaRPr lang="es-GT" sz="1600" dirty="0">
              <a:solidFill>
                <a:srgbClr val="595959"/>
              </a:solidFill>
            </a:endParaRPr>
          </a:p>
          <a:p>
            <a:r>
              <a:rPr lang="es-GT" sz="1600" dirty="0" err="1">
                <a:solidFill>
                  <a:srgbClr val="595959"/>
                </a:solidFill>
              </a:rPr>
              <a:t>United</a:t>
            </a:r>
            <a:r>
              <a:rPr lang="es-GT" sz="1600" dirty="0">
                <a:solidFill>
                  <a:srgbClr val="595959"/>
                </a:solidFill>
              </a:rPr>
              <a:t> </a:t>
            </a:r>
            <a:r>
              <a:rPr lang="es-GT" sz="1600" dirty="0" err="1">
                <a:solidFill>
                  <a:srgbClr val="595959"/>
                </a:solidFill>
              </a:rPr>
              <a:t>Kingdom</a:t>
            </a:r>
            <a:endParaRPr lang="es-GT" sz="1600" dirty="0">
              <a:solidFill>
                <a:srgbClr val="595959"/>
              </a:solidFill>
            </a:endParaRPr>
          </a:p>
          <a:p>
            <a:r>
              <a:rPr lang="es-GT" sz="1600" dirty="0" err="1">
                <a:solidFill>
                  <a:srgbClr val="595959"/>
                </a:solidFill>
              </a:rPr>
              <a:t>Russia</a:t>
            </a:r>
            <a:endParaRPr lang="es-GT" sz="1600" dirty="0">
              <a:solidFill>
                <a:srgbClr val="595959"/>
              </a:solidFill>
            </a:endParaRPr>
          </a:p>
          <a:p>
            <a:r>
              <a:rPr lang="es-GT" sz="1600" dirty="0" err="1">
                <a:solidFill>
                  <a:srgbClr val="595959"/>
                </a:solidFill>
              </a:rPr>
              <a:t>Switzerland</a:t>
            </a:r>
            <a:endParaRPr lang="es-GT" sz="1600" dirty="0">
              <a:solidFill>
                <a:srgbClr val="59595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2566603" y="1599286"/>
            <a:ext cx="1205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400" dirty="0" err="1">
                <a:solidFill>
                  <a:srgbClr val="0070C0"/>
                </a:solidFill>
              </a:rPr>
              <a:t>Europe</a:t>
            </a:r>
            <a:endParaRPr lang="es-GT" sz="24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" y="596116"/>
            <a:ext cx="2879460" cy="22921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62511" y="1419487"/>
            <a:ext cx="803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600" dirty="0">
                <a:solidFill>
                  <a:srgbClr val="595959"/>
                </a:solidFill>
              </a:rPr>
              <a:t>China</a:t>
            </a:r>
          </a:p>
          <a:p>
            <a:r>
              <a:rPr lang="es-GT" sz="1600" dirty="0" err="1">
                <a:solidFill>
                  <a:srgbClr val="595959"/>
                </a:solidFill>
              </a:rPr>
              <a:t>Japan</a:t>
            </a:r>
            <a:endParaRPr lang="es-GT" sz="1600" dirty="0">
              <a:solidFill>
                <a:srgbClr val="595959"/>
              </a:solidFill>
            </a:endParaRPr>
          </a:p>
          <a:p>
            <a:r>
              <a:rPr lang="es-GT" sz="1600" dirty="0">
                <a:solidFill>
                  <a:srgbClr val="595959"/>
                </a:solidFill>
              </a:rPr>
              <a:t>Israel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6843964" y="1668228"/>
            <a:ext cx="1205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400" dirty="0">
                <a:solidFill>
                  <a:srgbClr val="0070C0"/>
                </a:solidFill>
              </a:rPr>
              <a:t>Asia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19326" y="3746177"/>
            <a:ext cx="725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600" dirty="0" err="1">
                <a:solidFill>
                  <a:srgbClr val="595959"/>
                </a:solidFill>
              </a:rPr>
              <a:t>Egypt</a:t>
            </a:r>
            <a:endParaRPr lang="es-GT" sz="1600" dirty="0">
              <a:solidFill>
                <a:srgbClr val="59595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500780" y="3654767"/>
            <a:ext cx="1205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400" dirty="0" err="1">
                <a:solidFill>
                  <a:srgbClr val="0070C0"/>
                </a:solidFill>
              </a:rPr>
              <a:t>Africa</a:t>
            </a:r>
            <a:endParaRPr lang="es-GT" sz="2400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753" y="879137"/>
            <a:ext cx="2601768" cy="18758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5466" y="2981099"/>
            <a:ext cx="1623254" cy="177375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553232" y="1048016"/>
            <a:ext cx="0" cy="1646023"/>
          </a:xfrm>
          <a:prstGeom prst="line">
            <a:avLst/>
          </a:prstGeom>
          <a:ln w="38100" cmpd="sng">
            <a:solidFill>
              <a:srgbClr val="2FDE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815640" y="1447800"/>
            <a:ext cx="0" cy="861118"/>
          </a:xfrm>
          <a:prstGeom prst="line">
            <a:avLst/>
          </a:prstGeom>
          <a:ln w="38100" cmpd="sng">
            <a:solidFill>
              <a:srgbClr val="D6304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96128" y="3800946"/>
            <a:ext cx="0" cy="266700"/>
          </a:xfrm>
          <a:prstGeom prst="line">
            <a:avLst/>
          </a:prstGeom>
          <a:ln w="38100" cmpd="sng">
            <a:solidFill>
              <a:srgbClr val="ED9E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612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pestaña-1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58" y="255400"/>
            <a:ext cx="8546023" cy="12812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2680" y="82778"/>
            <a:ext cx="5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4000" b="1" dirty="0" err="1">
                <a:solidFill>
                  <a:srgbClr val="FF900A"/>
                </a:solidFill>
                <a:latin typeface="Century Gothic"/>
                <a:cs typeface="Century Gothic"/>
              </a:rPr>
              <a:t>Sectors</a:t>
            </a:r>
            <a:endParaRPr lang="es-GT" sz="1600" b="1" dirty="0">
              <a:solidFill>
                <a:srgbClr val="FF900A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198" y="790664"/>
            <a:ext cx="664308" cy="396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2748" y="1601250"/>
            <a:ext cx="1627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GT" sz="1600" dirty="0" err="1">
                <a:solidFill>
                  <a:srgbClr val="595959"/>
                </a:solidFill>
                <a:latin typeface="Century Gothic"/>
                <a:cs typeface="Century Gothic"/>
              </a:rPr>
              <a:t>Forestry</a:t>
            </a:r>
            <a:r>
              <a:rPr lang="es-GT" sz="1600" dirty="0">
                <a:solidFill>
                  <a:srgbClr val="595959"/>
                </a:solidFill>
                <a:latin typeface="Century Gothic"/>
                <a:cs typeface="Century Gothic"/>
              </a:rPr>
              <a:t> Sector</a:t>
            </a:r>
            <a:endParaRPr lang="es-GT" dirty="0">
              <a:solidFill>
                <a:srgbClr val="595959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2361" y="2045419"/>
            <a:ext cx="2263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GT" sz="1600" dirty="0" err="1">
                <a:solidFill>
                  <a:srgbClr val="595959"/>
                </a:solidFill>
                <a:latin typeface="Century Gothic"/>
                <a:cs typeface="Century Gothic"/>
              </a:rPr>
              <a:t>Food</a:t>
            </a:r>
            <a:r>
              <a:rPr lang="es-GT" sz="1600" dirty="0">
                <a:solidFill>
                  <a:srgbClr val="595959"/>
                </a:solidFill>
                <a:latin typeface="Century Gothic"/>
                <a:cs typeface="Century Gothic"/>
              </a:rPr>
              <a:t> and </a:t>
            </a:r>
            <a:r>
              <a:rPr lang="es-GT" sz="1600" dirty="0" err="1">
                <a:solidFill>
                  <a:srgbClr val="595959"/>
                </a:solidFill>
                <a:latin typeface="Century Gothic"/>
                <a:cs typeface="Century Gothic"/>
              </a:rPr>
              <a:t>Beverages</a:t>
            </a:r>
            <a:endParaRPr lang="es-GT" sz="1600" dirty="0">
              <a:solidFill>
                <a:srgbClr val="595959"/>
              </a:solidFill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0005" y="2510407"/>
            <a:ext cx="2462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GT" sz="1600" dirty="0" err="1">
                <a:solidFill>
                  <a:srgbClr val="595959"/>
                </a:solidFill>
                <a:latin typeface="Century Gothic"/>
                <a:cs typeface="Century Gothic"/>
              </a:rPr>
              <a:t>Chemicals</a:t>
            </a:r>
            <a:r>
              <a:rPr lang="es-GT" sz="1600" dirty="0">
                <a:solidFill>
                  <a:srgbClr val="595959"/>
                </a:solidFill>
                <a:latin typeface="Century Gothic"/>
                <a:cs typeface="Century Gothic"/>
              </a:rPr>
              <a:t> and </a:t>
            </a:r>
            <a:r>
              <a:rPr lang="es-GT" sz="1600" dirty="0" err="1">
                <a:solidFill>
                  <a:srgbClr val="595959"/>
                </a:solidFill>
                <a:latin typeface="Century Gothic"/>
                <a:cs typeface="Century Gothic"/>
              </a:rPr>
              <a:t>Plastics</a:t>
            </a:r>
            <a:endParaRPr lang="es-GT" sz="1600" dirty="0">
              <a:solidFill>
                <a:srgbClr val="595959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4383" y="2961515"/>
            <a:ext cx="2558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rgbClr val="595959"/>
                </a:solidFill>
                <a:latin typeface="Century Gothic"/>
                <a:cs typeface="Century Gothic"/>
              </a:rPr>
              <a:t>ICT’s / Contact Centers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07887" y="3419563"/>
            <a:ext cx="2185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GT" sz="1600" dirty="0">
                <a:solidFill>
                  <a:srgbClr val="595959"/>
                </a:solidFill>
                <a:latin typeface="Century Gothic"/>
                <a:cs typeface="Century Gothic"/>
              </a:rPr>
              <a:t>Light </a:t>
            </a:r>
            <a:r>
              <a:rPr lang="es-GT" sz="1600" dirty="0" err="1">
                <a:solidFill>
                  <a:srgbClr val="595959"/>
                </a:solidFill>
                <a:latin typeface="Century Gothic"/>
                <a:cs typeface="Century Gothic"/>
              </a:rPr>
              <a:t>Manufacturing</a:t>
            </a:r>
            <a:endParaRPr lang="es-GT" sz="1600" dirty="0">
              <a:solidFill>
                <a:srgbClr val="595959"/>
              </a:solidFill>
              <a:latin typeface="Century Gothic"/>
              <a:cs typeface="Century 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6734" y="3859005"/>
            <a:ext cx="2367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GT" sz="1600" dirty="0" err="1">
                <a:solidFill>
                  <a:srgbClr val="595959"/>
                </a:solidFill>
                <a:latin typeface="Century Gothic"/>
                <a:cs typeface="Century Gothic"/>
              </a:rPr>
              <a:t>Garments</a:t>
            </a:r>
            <a:r>
              <a:rPr lang="es-GT" sz="1600" dirty="0">
                <a:solidFill>
                  <a:srgbClr val="595959"/>
                </a:solidFill>
                <a:latin typeface="Century Gothic"/>
                <a:cs typeface="Century Gothic"/>
              </a:rPr>
              <a:t> and Textiles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11962" y="1582814"/>
            <a:ext cx="2005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600" dirty="0" err="1">
                <a:solidFill>
                  <a:srgbClr val="595959"/>
                </a:solidFill>
                <a:latin typeface="Century Gothic"/>
                <a:cs typeface="Century Gothic"/>
              </a:rPr>
              <a:t>Power</a:t>
            </a:r>
            <a:r>
              <a:rPr lang="es-GT" sz="1600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lang="es-GT" sz="1600" dirty="0" err="1">
                <a:solidFill>
                  <a:srgbClr val="595959"/>
                </a:solidFill>
                <a:latin typeface="Century Gothic"/>
                <a:cs typeface="Century Gothic"/>
              </a:rPr>
              <a:t>Generation</a:t>
            </a:r>
            <a:endParaRPr lang="es-GT" sz="1600" dirty="0">
              <a:solidFill>
                <a:srgbClr val="595959"/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3081" y="2073179"/>
            <a:ext cx="1388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600" dirty="0" err="1">
                <a:solidFill>
                  <a:srgbClr val="595959"/>
                </a:solidFill>
                <a:latin typeface="Century Gothic"/>
                <a:cs typeface="Century Gothic"/>
              </a:rPr>
              <a:t>Constuction</a:t>
            </a:r>
            <a:endParaRPr lang="es-GT" sz="1600" dirty="0">
              <a:solidFill>
                <a:srgbClr val="595959"/>
              </a:solidFill>
              <a:latin typeface="Century Gothic"/>
              <a:cs typeface="Century Gothic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1108" y="2528171"/>
            <a:ext cx="909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600" dirty="0" err="1">
                <a:solidFill>
                  <a:srgbClr val="595959"/>
                </a:solidFill>
                <a:latin typeface="Century Gothic"/>
                <a:cs typeface="Century Gothic"/>
              </a:rPr>
              <a:t>Tourism</a:t>
            </a:r>
            <a:endParaRPr lang="es-GT" sz="1600" dirty="0">
              <a:solidFill>
                <a:srgbClr val="595959"/>
              </a:solidFill>
              <a:latin typeface="Century Gothic"/>
              <a:cs typeface="Century Gothic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29724" y="2961515"/>
            <a:ext cx="2810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600" dirty="0">
                <a:solidFill>
                  <a:srgbClr val="595959"/>
                </a:solidFill>
                <a:latin typeface="Century Gothic"/>
                <a:cs typeface="Century Gothic"/>
              </a:rPr>
              <a:t>Non-</a:t>
            </a:r>
            <a:r>
              <a:rPr lang="es-GT" sz="1600" dirty="0" err="1">
                <a:solidFill>
                  <a:srgbClr val="595959"/>
                </a:solidFill>
                <a:latin typeface="Century Gothic"/>
                <a:cs typeface="Century Gothic"/>
              </a:rPr>
              <a:t>traditional</a:t>
            </a:r>
            <a:r>
              <a:rPr lang="es-GT" sz="1600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lang="es-GT" sz="1600" dirty="0" err="1">
                <a:solidFill>
                  <a:srgbClr val="595959"/>
                </a:solidFill>
                <a:latin typeface="Century Gothic"/>
                <a:cs typeface="Century Gothic"/>
              </a:rPr>
              <a:t>Agriculture</a:t>
            </a:r>
            <a:endParaRPr lang="es-GT" sz="1600" dirty="0">
              <a:solidFill>
                <a:srgbClr val="595959"/>
              </a:solidFill>
              <a:latin typeface="Century Gothic"/>
              <a:cs typeface="Century Gothic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84280" y="4354962"/>
            <a:ext cx="3057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600" dirty="0" err="1">
                <a:solidFill>
                  <a:srgbClr val="595959"/>
                </a:solidFill>
                <a:latin typeface="Century Gothic"/>
                <a:cs typeface="Century Gothic"/>
              </a:rPr>
              <a:t>Others</a:t>
            </a:r>
            <a:r>
              <a:rPr lang="es-GT" sz="1600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lang="es-GT" sz="1600" dirty="0" err="1">
                <a:solidFill>
                  <a:srgbClr val="595959"/>
                </a:solidFill>
                <a:latin typeface="Century Gothic"/>
                <a:cs typeface="Century Gothic"/>
              </a:rPr>
              <a:t>with</a:t>
            </a:r>
            <a:r>
              <a:rPr lang="es-GT" sz="1600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lang="es-GT" sz="1600" dirty="0" err="1">
                <a:solidFill>
                  <a:srgbClr val="595959"/>
                </a:solidFill>
                <a:latin typeface="Century Gothic"/>
                <a:cs typeface="Century Gothic"/>
              </a:rPr>
              <a:t>interest</a:t>
            </a:r>
            <a:r>
              <a:rPr lang="es-GT" sz="1600" dirty="0">
                <a:solidFill>
                  <a:srgbClr val="595959"/>
                </a:solidFill>
                <a:latin typeface="Century Gothic"/>
                <a:cs typeface="Century Gothic"/>
              </a:rPr>
              <a:t> in </a:t>
            </a:r>
            <a:r>
              <a:rPr lang="es-GT" sz="1600" dirty="0" err="1">
                <a:solidFill>
                  <a:srgbClr val="595959"/>
                </a:solidFill>
                <a:latin typeface="Century Gothic"/>
                <a:cs typeface="Century Gothic"/>
              </a:rPr>
              <a:t>participating</a:t>
            </a:r>
            <a:endParaRPr lang="es-GT" sz="1600" dirty="0">
              <a:solidFill>
                <a:srgbClr val="595959"/>
              </a:solidFill>
              <a:latin typeface="Century Gothic"/>
              <a:cs typeface="Century Gothic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39202" y="3426861"/>
            <a:ext cx="245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600" dirty="0" err="1">
                <a:solidFill>
                  <a:srgbClr val="595959"/>
                </a:solidFill>
                <a:latin typeface="Century Gothic"/>
                <a:cs typeface="Century Gothic"/>
              </a:rPr>
              <a:t>Environmental</a:t>
            </a:r>
            <a:r>
              <a:rPr lang="es-GT" sz="1600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lang="es-GT" sz="1600" dirty="0" err="1">
                <a:solidFill>
                  <a:srgbClr val="595959"/>
                </a:solidFill>
                <a:latin typeface="Century Gothic"/>
                <a:cs typeface="Century Gothic"/>
              </a:rPr>
              <a:t>Services</a:t>
            </a:r>
            <a:endParaRPr lang="es-GT" sz="1600" dirty="0">
              <a:solidFill>
                <a:srgbClr val="595959"/>
              </a:solidFill>
              <a:latin typeface="Century Gothic"/>
              <a:cs typeface="Century Gothic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58158" y="3881362"/>
            <a:ext cx="3292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600" dirty="0">
                <a:solidFill>
                  <a:srgbClr val="595959"/>
                </a:solidFill>
                <a:latin typeface="Century Gothic"/>
                <a:cs typeface="Century Gothic"/>
              </a:rPr>
              <a:t>Cultural and </a:t>
            </a:r>
            <a:r>
              <a:rPr lang="es-GT" sz="1600" dirty="0" err="1">
                <a:solidFill>
                  <a:srgbClr val="595959"/>
                </a:solidFill>
                <a:latin typeface="Century Gothic"/>
                <a:cs typeface="Century Gothic"/>
              </a:rPr>
              <a:t>Creative</a:t>
            </a:r>
            <a:r>
              <a:rPr lang="es-GT" sz="1600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lang="es-GT" sz="1600" dirty="0" err="1">
                <a:solidFill>
                  <a:srgbClr val="595959"/>
                </a:solidFill>
                <a:latin typeface="Century Gothic"/>
                <a:cs typeface="Century Gothic"/>
              </a:rPr>
              <a:t>Industries</a:t>
            </a:r>
            <a:endParaRPr lang="es-GT" sz="1600" dirty="0">
              <a:solidFill>
                <a:srgbClr val="595959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 descr="iconos-21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901" y="1522340"/>
            <a:ext cx="2215970" cy="298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36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802032" y="750219"/>
            <a:ext cx="68695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Co-organized by the Chamber of Industry of Guatemala and the Ministry of Economy, the Guatemala Investment Summit is the </a:t>
            </a:r>
            <a:r>
              <a:rPr lang="en-US" sz="1400" b="1" i="1" u="sng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most relevant international investment event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 the Central American region.</a:t>
            </a:r>
          </a:p>
          <a:p>
            <a:pPr algn="just"/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226285" y="1778296"/>
            <a:ext cx="64453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595959"/>
                </a:solidFill>
                <a:latin typeface="Century Gothic" pitchFamily="34" charset="0"/>
              </a:rPr>
              <a:t>The GIS will bring together investors, international business leaders as well as entrepreneurs from different parts of the world.  Over </a:t>
            </a:r>
            <a:r>
              <a:rPr lang="en-US" sz="1400" b="1" i="1" u="sng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USD9B in Public-Private Alliances projects </a:t>
            </a:r>
            <a:r>
              <a:rPr lang="en-US" sz="1400" b="1" dirty="0">
                <a:solidFill>
                  <a:srgbClr val="595959"/>
                </a:solidFill>
                <a:latin typeface="Century Gothic" pitchFamily="34" charset="0"/>
              </a:rPr>
              <a:t>will be presented.</a:t>
            </a:r>
          </a:p>
          <a:p>
            <a:pPr algn="just"/>
            <a:endParaRPr lang="en-US" sz="1400" b="1" dirty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741500" y="2921649"/>
            <a:ext cx="59301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595959"/>
                </a:solidFill>
                <a:latin typeface="Century Gothic" pitchFamily="34" charset="0"/>
              </a:rPr>
              <a:t>With </a:t>
            </a:r>
            <a:r>
              <a:rPr lang="en-US" sz="1400" b="1" i="1" u="sng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over 2,000 attendees from different parts of the world, among them, 250 investors and 700 business meetings</a:t>
            </a:r>
            <a:r>
              <a:rPr lang="en-US" sz="1400" b="1" dirty="0">
                <a:solidFill>
                  <a:srgbClr val="595959"/>
                </a:solidFill>
                <a:latin typeface="Century Gothic" pitchFamily="34" charset="0"/>
              </a:rPr>
              <a:t>, it will enhance the opportunity to make strategic alliances and learn about investment projects, strengthening the integration of the region.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98" y="847915"/>
            <a:ext cx="1005840" cy="787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001" y="1928941"/>
            <a:ext cx="785674" cy="7765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779" y="3029790"/>
            <a:ext cx="715541" cy="715541"/>
          </a:xfrm>
          <a:prstGeom prst="rect">
            <a:avLst/>
          </a:prstGeom>
        </p:spPr>
      </p:pic>
      <p:sp>
        <p:nvSpPr>
          <p:cNvPr id="11" name="TextBox 7"/>
          <p:cNvSpPr txBox="1"/>
          <p:nvPr/>
        </p:nvSpPr>
        <p:spPr>
          <a:xfrm>
            <a:off x="1519278" y="151957"/>
            <a:ext cx="6160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400" b="1" dirty="0">
                <a:solidFill>
                  <a:srgbClr val="FF900A"/>
                </a:solidFill>
                <a:latin typeface="Century Gothic"/>
                <a:cs typeface="Century Gothic"/>
              </a:rPr>
              <a:t>Guatemala </a:t>
            </a:r>
            <a:r>
              <a:rPr lang="es-GT" sz="2400" b="1" dirty="0" err="1">
                <a:solidFill>
                  <a:srgbClr val="FF900A"/>
                </a:solidFill>
                <a:latin typeface="Century Gothic"/>
                <a:cs typeface="Century Gothic"/>
              </a:rPr>
              <a:t>Investment</a:t>
            </a:r>
            <a:r>
              <a:rPr lang="es-GT" sz="2400" b="1" dirty="0">
                <a:solidFill>
                  <a:srgbClr val="FF900A"/>
                </a:solidFill>
                <a:latin typeface="Century Gothic"/>
                <a:cs typeface="Century Gothic"/>
              </a:rPr>
              <a:t> Summit 2016</a:t>
            </a:r>
          </a:p>
        </p:txBody>
      </p:sp>
      <p:sp>
        <p:nvSpPr>
          <p:cNvPr id="12" name="6 Rectángulo"/>
          <p:cNvSpPr/>
          <p:nvPr/>
        </p:nvSpPr>
        <p:spPr>
          <a:xfrm>
            <a:off x="3303696" y="4073927"/>
            <a:ext cx="536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595959"/>
                </a:solidFill>
                <a:latin typeface="Century Gothic" pitchFamily="34" charset="0"/>
              </a:rPr>
              <a:t>You will learn about </a:t>
            </a:r>
            <a:r>
              <a:rPr lang="en-US" sz="1400" b="1" i="1" u="sng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country programs </a:t>
            </a:r>
            <a:r>
              <a:rPr lang="en-US" sz="1400" b="1" dirty="0">
                <a:solidFill>
                  <a:srgbClr val="595959"/>
                </a:solidFill>
                <a:latin typeface="Century Gothic" pitchFamily="34" charset="0"/>
              </a:rPr>
              <a:t>to be an inclusive, sustainable, territorial, innovative and open economy.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285" y="4077056"/>
            <a:ext cx="756838" cy="75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22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linea-2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747" y="1467857"/>
            <a:ext cx="298684" cy="3675643"/>
          </a:xfrm>
          <a:prstGeom prst="rect">
            <a:avLst/>
          </a:prstGeom>
        </p:spPr>
      </p:pic>
      <p:pic>
        <p:nvPicPr>
          <p:cNvPr id="17" name="Picture 16" descr="linea-2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313" y="1467857"/>
            <a:ext cx="298684" cy="36756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4934" y="22654"/>
            <a:ext cx="6423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900A"/>
                </a:solidFill>
                <a:latin typeface="Century Gothic"/>
                <a:cs typeface="Century Gothic"/>
              </a:rPr>
              <a:t>Target Audience</a:t>
            </a:r>
            <a:endParaRPr lang="en-US" sz="2000" b="1" dirty="0">
              <a:solidFill>
                <a:srgbClr val="FF900A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877" y="2437426"/>
            <a:ext cx="2556560" cy="239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National and Foreign investors</a:t>
            </a:r>
          </a:p>
          <a:p>
            <a:pPr algn="ctr"/>
            <a:endParaRPr lang="en-US" sz="17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Business Executives</a:t>
            </a:r>
          </a:p>
          <a:p>
            <a:pPr algn="ctr"/>
            <a:endParaRPr lang="en-US" sz="17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Entrepreneurs</a:t>
            </a:r>
          </a:p>
          <a:p>
            <a:pPr algn="ctr">
              <a:lnSpc>
                <a:spcPct val="80000"/>
              </a:lnSpc>
            </a:pPr>
            <a:endParaRPr lang="en-US" sz="17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Politicians</a:t>
            </a:r>
          </a:p>
          <a:p>
            <a:pPr algn="ctr">
              <a:lnSpc>
                <a:spcPct val="80000"/>
              </a:lnSpc>
            </a:pPr>
            <a:endParaRPr lang="en-US" sz="17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endParaRPr lang="en-US" sz="17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2035" y="2466739"/>
            <a:ext cx="2318310" cy="234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rgbClr val="7F7F7F"/>
                </a:solidFill>
              </a:rPr>
              <a:t>Government Authorities</a:t>
            </a:r>
          </a:p>
          <a:p>
            <a:pPr algn="ctr"/>
            <a:endParaRPr lang="en-US" sz="1700" b="1" dirty="0">
              <a:solidFill>
                <a:srgbClr val="7F7F7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700" b="1" dirty="0">
                <a:solidFill>
                  <a:srgbClr val="7F7F7F"/>
                </a:solidFill>
              </a:rPr>
              <a:t>Investment Promotion Agencies</a:t>
            </a:r>
          </a:p>
          <a:p>
            <a:pPr algn="ctr">
              <a:lnSpc>
                <a:spcPct val="80000"/>
              </a:lnSpc>
            </a:pPr>
            <a:endParaRPr lang="en-US" sz="1700" b="1" dirty="0">
              <a:solidFill>
                <a:srgbClr val="7F7F7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700" b="1" dirty="0">
                <a:solidFill>
                  <a:srgbClr val="7F7F7F"/>
                </a:solidFill>
              </a:rPr>
              <a:t>Diplomatic Corps</a:t>
            </a:r>
          </a:p>
          <a:p>
            <a:pPr algn="ctr">
              <a:lnSpc>
                <a:spcPct val="80000"/>
              </a:lnSpc>
            </a:pPr>
            <a:endParaRPr lang="en-US" sz="1700" b="1" dirty="0">
              <a:solidFill>
                <a:srgbClr val="7F7F7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700" b="1" dirty="0">
                <a:solidFill>
                  <a:srgbClr val="7F7F7F"/>
                </a:solidFill>
              </a:rPr>
              <a:t>Multilateral Bodies</a:t>
            </a:r>
          </a:p>
          <a:p>
            <a:pPr algn="ctr">
              <a:lnSpc>
                <a:spcPct val="80000"/>
              </a:lnSpc>
            </a:pPr>
            <a:endParaRPr lang="en-US" sz="1700" b="1" dirty="0">
              <a:solidFill>
                <a:srgbClr val="7F7F7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3023" y="2411720"/>
            <a:ext cx="2461012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rgbClr val="7F7F7F"/>
                </a:solidFill>
              </a:rPr>
              <a:t>Banks and Financial Entities</a:t>
            </a:r>
          </a:p>
          <a:p>
            <a:pPr algn="ctr"/>
            <a:endParaRPr lang="en-US" sz="1700" b="1" dirty="0">
              <a:solidFill>
                <a:srgbClr val="7F7F7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700" b="1" dirty="0">
                <a:solidFill>
                  <a:srgbClr val="7F7F7F"/>
                </a:solidFill>
              </a:rPr>
              <a:t>Projects and Companies with Investment Opportunities</a:t>
            </a:r>
          </a:p>
          <a:p>
            <a:pPr algn="ctr"/>
            <a:endParaRPr lang="en-US" sz="1700" b="1" dirty="0">
              <a:solidFill>
                <a:srgbClr val="7F7F7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700" b="1" dirty="0">
                <a:solidFill>
                  <a:srgbClr val="7F7F7F"/>
                </a:solidFill>
              </a:rPr>
              <a:t>Chambers and Business Associations</a:t>
            </a:r>
          </a:p>
          <a:p>
            <a:pPr algn="ctr">
              <a:lnSpc>
                <a:spcPct val="80000"/>
              </a:lnSpc>
            </a:pPr>
            <a:endParaRPr lang="en-US" sz="1700" b="1" dirty="0">
              <a:solidFill>
                <a:srgbClr val="7F7F7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700" b="1" dirty="0">
                <a:solidFill>
                  <a:srgbClr val="7F7F7F"/>
                </a:solidFill>
              </a:rPr>
              <a:t>Specialized Media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934" y="1426949"/>
            <a:ext cx="667774" cy="667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473" y="1492085"/>
            <a:ext cx="667774" cy="667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484" y="1426949"/>
            <a:ext cx="667774" cy="6677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069" y="853651"/>
            <a:ext cx="755162" cy="419106"/>
          </a:xfrm>
          <a:prstGeom prst="rect">
            <a:avLst/>
          </a:prstGeom>
        </p:spPr>
      </p:pic>
      <p:pic>
        <p:nvPicPr>
          <p:cNvPr id="16" name="Picture 15" descr="pestaña-19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77" y="213043"/>
            <a:ext cx="8546023" cy="1281216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H="1">
            <a:off x="1443494" y="2282905"/>
            <a:ext cx="811547" cy="0"/>
          </a:xfrm>
          <a:prstGeom prst="line">
            <a:avLst/>
          </a:prstGeom>
          <a:ln w="38100" cmpd="sng">
            <a:solidFill>
              <a:srgbClr val="2FDE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023353" y="2336060"/>
            <a:ext cx="811547" cy="0"/>
          </a:xfrm>
          <a:prstGeom prst="line">
            <a:avLst/>
          </a:prstGeom>
          <a:ln w="38100" cmpd="sng">
            <a:solidFill>
              <a:srgbClr val="7ADD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659831" y="2282905"/>
            <a:ext cx="811547" cy="0"/>
          </a:xfrm>
          <a:prstGeom prst="line">
            <a:avLst/>
          </a:prstGeom>
          <a:ln w="38100" cmpd="sng">
            <a:solidFill>
              <a:srgbClr val="D6304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086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stañas-2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403" y="77851"/>
            <a:ext cx="4086276" cy="49877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86351" y="634996"/>
            <a:ext cx="2066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Conferences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52587" y="1414889"/>
            <a:ext cx="2262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Trade Show Area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52588" y="2223034"/>
            <a:ext cx="2517724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FFFF"/>
                </a:solidFill>
              </a:rPr>
              <a:t>Investment and Business Roundtables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00572" y="3193423"/>
            <a:ext cx="251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FFFF"/>
                </a:solidFill>
              </a:rPr>
              <a:t>Entrepreneur Meetings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24742" y="4203642"/>
            <a:ext cx="1567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</a:rPr>
              <a:t>Networking</a:t>
            </a:r>
          </a:p>
        </p:txBody>
      </p:sp>
      <p:sp>
        <p:nvSpPr>
          <p:cNvPr id="11" name="TextBox 9"/>
          <p:cNvSpPr txBox="1"/>
          <p:nvPr/>
        </p:nvSpPr>
        <p:spPr>
          <a:xfrm>
            <a:off x="251029" y="2243213"/>
            <a:ext cx="4967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900A"/>
                </a:solidFill>
                <a:latin typeface="Century Gothic"/>
                <a:cs typeface="Century Gothic"/>
              </a:rPr>
              <a:t>Agenda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685" y="1691332"/>
            <a:ext cx="442546" cy="58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39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estaña-1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03" y="665855"/>
            <a:ext cx="8546023" cy="1281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347" y="1444811"/>
            <a:ext cx="657986" cy="7839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4838" y="3844496"/>
            <a:ext cx="2074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F7F7F"/>
                </a:solidFill>
              </a:rPr>
              <a:t>Meeting place for business generation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710" y="2228795"/>
            <a:ext cx="2134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F7F7F"/>
                </a:solidFill>
                <a:cs typeface="Calibri (body)"/>
              </a:rPr>
              <a:t>Solutions to common problems in the region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1336" y="3725163"/>
            <a:ext cx="2364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F7F7F"/>
                </a:solidFill>
              </a:rPr>
              <a:t>State Policies which allow competitiveness and integral development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06661" y="2285529"/>
            <a:ext cx="2258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F7F7F"/>
                </a:solidFill>
              </a:rPr>
              <a:t>Advantages of Guatemala as an investment destination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996" y="1521157"/>
            <a:ext cx="447004" cy="6436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0086" y="2967776"/>
            <a:ext cx="905936" cy="7108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7642" y="3135420"/>
            <a:ext cx="633413" cy="6334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20001" y="281054"/>
            <a:ext cx="7007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900A"/>
                </a:solidFill>
                <a:latin typeface="Century Gothic"/>
                <a:cs typeface="Century Gothic"/>
              </a:rPr>
              <a:t>What Will I Learn?</a:t>
            </a:r>
            <a:endParaRPr lang="en-US" sz="2000" b="1" dirty="0">
              <a:solidFill>
                <a:srgbClr val="FF900A"/>
              </a:solidFill>
              <a:latin typeface="Century Gothic"/>
              <a:cs typeface="Century Gothic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727223" y="3309664"/>
            <a:ext cx="2042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>
                <a:solidFill>
                  <a:srgbClr val="7F7F7F"/>
                </a:solidFill>
              </a:rPr>
              <a:t>Opportunities for </a:t>
            </a:r>
            <a:r>
              <a:rPr lang="en-US" sz="1600" b="1" dirty="0" err="1">
                <a:solidFill>
                  <a:srgbClr val="7F7F7F"/>
                </a:solidFill>
              </a:rPr>
              <a:t>Entrepernuers</a:t>
            </a:r>
            <a:endParaRPr lang="en-US" sz="1600" b="1" dirty="0">
              <a:solidFill>
                <a:srgbClr val="7F7F7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838" y="2281755"/>
            <a:ext cx="970084" cy="1017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482" y="1170367"/>
            <a:ext cx="664308" cy="39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62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PlantillaGis primer borrador 23052016</Template>
  <TotalTime>3119</TotalTime>
  <Words>915</Words>
  <Application>Microsoft Office PowerPoint</Application>
  <PresentationFormat>Экран (16:9)</PresentationFormat>
  <Paragraphs>206</Paragraphs>
  <Slides>16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Tema de Office</vt:lpstr>
      <vt:lpstr>1_Tema de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CIG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CIG CIG</dc:creator>
  <cp:lastModifiedBy>equipo</cp:lastModifiedBy>
  <cp:revision>222</cp:revision>
  <dcterms:created xsi:type="dcterms:W3CDTF">2016-05-12T17:24:43Z</dcterms:created>
  <dcterms:modified xsi:type="dcterms:W3CDTF">2016-09-07T18:39:30Z</dcterms:modified>
</cp:coreProperties>
</file>