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0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93" r:id="rId6"/>
    <p:sldId id="294" r:id="rId7"/>
    <p:sldId id="295" r:id="rId8"/>
    <p:sldId id="298" r:id="rId9"/>
    <p:sldId id="296" r:id="rId10"/>
    <p:sldId id="297" r:id="rId11"/>
    <p:sldId id="260" r:id="rId12"/>
    <p:sldId id="261" r:id="rId13"/>
    <p:sldId id="285" r:id="rId14"/>
    <p:sldId id="262" r:id="rId15"/>
    <p:sldId id="287" r:id="rId16"/>
    <p:sldId id="263" r:id="rId17"/>
    <p:sldId id="264" r:id="rId18"/>
    <p:sldId id="265" r:id="rId19"/>
    <p:sldId id="289" r:id="rId20"/>
    <p:sldId id="286" r:id="rId21"/>
    <p:sldId id="291" r:id="rId22"/>
    <p:sldId id="274" r:id="rId23"/>
    <p:sldId id="290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92" r:id="rId32"/>
    <p:sldId id="283" r:id="rId33"/>
  </p:sldIdLst>
  <p:sldSz cx="9144000" cy="5143500" type="screen16x9"/>
  <p:notesSz cx="6858000" cy="9144000"/>
  <p:embeddedFontLs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Tahoma" pitchFamily="34" charset="0"/>
      <p:regular r:id="rId39"/>
      <p:bold r:id="rId40"/>
    </p:embeddedFont>
    <p:embeddedFont>
      <p:font typeface="Verdana" pitchFamily="34" charset="0"/>
      <p:regular r:id="rId41"/>
      <p:bold r:id="rId42"/>
      <p:italic r:id="rId43"/>
      <p:boldItalic r:id="rId44"/>
    </p:embeddedFont>
    <p:embeddedFont>
      <p:font typeface="Arial Black" pitchFamily="34" charset="0"/>
      <p:bold r:id="rId45"/>
    </p:embeddedFont>
    <p:embeddedFont>
      <p:font typeface="Lucida Sans Unicode" pitchFamily="34" charset="0"/>
      <p:regular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71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-56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61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0399E0-066C-4BBF-9C97-6A04F60B907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68F34F-38AF-4DA0-BC6F-062FAC2AEB9B}">
      <dgm:prSet phldrT="[Text]"/>
      <dgm:spPr>
        <a:solidFill>
          <a:srgbClr val="F0FDA3"/>
        </a:solidFill>
      </dgm:spPr>
      <dgm:t>
        <a:bodyPr/>
        <a:lstStyle/>
        <a:p>
          <a:r>
            <a:rPr lang="en-US" dirty="0"/>
            <a:t>3 </a:t>
          </a:r>
          <a:r>
            <a:rPr lang="az-Cyrl-AZ" dirty="0"/>
            <a:t>роки</a:t>
          </a:r>
          <a:endParaRPr lang="en-US" dirty="0"/>
        </a:p>
      </dgm:t>
    </dgm:pt>
    <dgm:pt modelId="{EC864583-01AD-4C49-A198-A0EDE24985F0}" type="parTrans" cxnId="{013895E7-5C7A-4D18-834C-50EFB0606B97}">
      <dgm:prSet/>
      <dgm:spPr/>
      <dgm:t>
        <a:bodyPr/>
        <a:lstStyle/>
        <a:p>
          <a:endParaRPr lang="en-US"/>
        </a:p>
      </dgm:t>
    </dgm:pt>
    <dgm:pt modelId="{1D232592-7A02-4CEC-B43A-797A49A2D49E}" type="sibTrans" cxnId="{013895E7-5C7A-4D18-834C-50EFB0606B97}">
      <dgm:prSet/>
      <dgm:spPr/>
      <dgm:t>
        <a:bodyPr/>
        <a:lstStyle/>
        <a:p>
          <a:endParaRPr lang="en-US"/>
        </a:p>
      </dgm:t>
    </dgm:pt>
    <dgm:pt modelId="{C26C86A3-8450-4932-BEC8-1ED865602345}">
      <dgm:prSet phldrT="[Text]" custT="1"/>
      <dgm:spPr>
        <a:solidFill>
          <a:srgbClr val="0070C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35560" tIns="26670" rIns="35560" bIns="2667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Жива птиця, вівці, м`ясо (крім свинини)</a:t>
          </a:r>
          <a:endParaRPr lang="en-US" sz="14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972B657E-4C44-4361-BD28-88E280B922F9}" type="parTrans" cxnId="{D2E5862B-2CDE-4F7B-A6C4-CB5E21E5BC09}">
      <dgm:prSet/>
      <dgm:spPr/>
      <dgm:t>
        <a:bodyPr/>
        <a:lstStyle/>
        <a:p>
          <a:endParaRPr lang="en-US"/>
        </a:p>
      </dgm:t>
    </dgm:pt>
    <dgm:pt modelId="{0AB562CA-087C-4C44-9DED-4EFBBBB977EC}" type="sibTrans" cxnId="{D2E5862B-2CDE-4F7B-A6C4-CB5E21E5BC09}">
      <dgm:prSet/>
      <dgm:spPr/>
      <dgm:t>
        <a:bodyPr/>
        <a:lstStyle/>
        <a:p>
          <a:endParaRPr lang="en-US"/>
        </a:p>
      </dgm:t>
    </dgm:pt>
    <dgm:pt modelId="{BC664D74-F974-4424-8234-E122F8287712}">
      <dgm:prSet phldrT="[Text]" custT="1"/>
      <dgm:spPr>
        <a:solidFill>
          <a:srgbClr val="0070C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35560" tIns="26670" rIns="35560" bIns="2667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Cyrl-AZ" sz="1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Б</a:t>
          </a:r>
          <a:r>
            <a:rPr lang="ru-RU" sz="1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орошно, крупи</a:t>
          </a:r>
          <a:r>
            <a:rPr lang="en-CA" sz="1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, </a:t>
          </a:r>
          <a:r>
            <a:rPr lang="ru-RU" sz="1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горіхи</a:t>
          </a:r>
          <a:endParaRPr lang="en-US" sz="14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42A62563-8B50-4FBE-8140-2B928E28498B}" type="parTrans" cxnId="{3B493769-A982-4AA1-A102-C53FBFC11F46}">
      <dgm:prSet/>
      <dgm:spPr/>
      <dgm:t>
        <a:bodyPr/>
        <a:lstStyle/>
        <a:p>
          <a:endParaRPr lang="en-US"/>
        </a:p>
      </dgm:t>
    </dgm:pt>
    <dgm:pt modelId="{42D29C3F-46CE-4990-9922-DD351662E277}" type="sibTrans" cxnId="{3B493769-A982-4AA1-A102-C53FBFC11F46}">
      <dgm:prSet/>
      <dgm:spPr/>
      <dgm:t>
        <a:bodyPr/>
        <a:lstStyle/>
        <a:p>
          <a:endParaRPr lang="en-US"/>
        </a:p>
      </dgm:t>
    </dgm:pt>
    <dgm:pt modelId="{FF639FD4-CA0D-43F2-BE78-8BCA7746D9F1}">
      <dgm:prSet phldrT="[Text]" custT="1"/>
      <dgm:spPr>
        <a:solidFill>
          <a:srgbClr val="F0FDA3"/>
        </a:solidFill>
        <a:ln>
          <a:noFill/>
        </a:ln>
        <a:effectLst/>
      </dgm:spPr>
      <dgm:t>
        <a:bodyPr spcFirstLastPara="0" vert="horz" wrap="square" lIns="129540" tIns="129540" rIns="129540" bIns="129540" numCol="1" spcCol="1270" anchor="ctr" anchorCtr="0"/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5 </a:t>
          </a:r>
          <a:r>
            <a:rPr lang="az-Cyrl-AZ" sz="3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років</a:t>
          </a:r>
          <a:endParaRPr lang="en-US" sz="3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A6E1051C-FC7E-49DA-A44F-15A80F87C926}" type="parTrans" cxnId="{DC536327-E4F6-4105-A10A-EEEFCA4B9748}">
      <dgm:prSet/>
      <dgm:spPr/>
      <dgm:t>
        <a:bodyPr/>
        <a:lstStyle/>
        <a:p>
          <a:endParaRPr lang="en-US"/>
        </a:p>
      </dgm:t>
    </dgm:pt>
    <dgm:pt modelId="{375F11AD-2D0A-4767-B225-2F4066E8C6CC}" type="sibTrans" cxnId="{DC536327-E4F6-4105-A10A-EEEFCA4B9748}">
      <dgm:prSet/>
      <dgm:spPr/>
      <dgm:t>
        <a:bodyPr/>
        <a:lstStyle/>
        <a:p>
          <a:endParaRPr lang="en-US"/>
        </a:p>
      </dgm:t>
    </dgm:pt>
    <dgm:pt modelId="{43231F15-847C-47DD-9B6D-9553862D9EFF}">
      <dgm:prSet phldrT="[Text]" custT="1"/>
      <dgm:spPr>
        <a:solidFill>
          <a:srgbClr val="0070C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35560" tIns="26670" rIns="35560" bIns="2667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Субпродукти свиней</a:t>
          </a:r>
          <a:endParaRPr lang="en-US" sz="14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4A3716F5-1A98-4313-830D-9EF80F5F1046}" type="parTrans" cxnId="{5851F49C-FDC8-4291-87B2-410525C0E627}">
      <dgm:prSet/>
      <dgm:spPr/>
      <dgm:t>
        <a:bodyPr/>
        <a:lstStyle/>
        <a:p>
          <a:endParaRPr lang="en-US"/>
        </a:p>
      </dgm:t>
    </dgm:pt>
    <dgm:pt modelId="{FA344F26-EC9D-40A7-8249-0FDEB5627AEC}" type="sibTrans" cxnId="{5851F49C-FDC8-4291-87B2-410525C0E627}">
      <dgm:prSet/>
      <dgm:spPr/>
      <dgm:t>
        <a:bodyPr/>
        <a:lstStyle/>
        <a:p>
          <a:endParaRPr lang="en-US"/>
        </a:p>
      </dgm:t>
    </dgm:pt>
    <dgm:pt modelId="{EAA0716F-62AE-48CE-80AD-AB34FFC17386}">
      <dgm:prSet phldrT="[Text]" custT="1"/>
      <dgm:spPr>
        <a:solidFill>
          <a:srgbClr val="0070C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35560" tIns="26670" rIns="35560" bIns="2667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H</a:t>
          </a:r>
          <a:r>
            <a:rPr lang="ru-RU" sz="1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асіння олійних, рослинна олія та інші жири</a:t>
          </a:r>
          <a:endParaRPr lang="en-US" sz="14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8D099635-F644-47AD-BDB6-19B206FA8160}" type="parTrans" cxnId="{8ECB5A86-0CA2-47FE-BD4F-6706D7FFE056}">
      <dgm:prSet/>
      <dgm:spPr/>
      <dgm:t>
        <a:bodyPr/>
        <a:lstStyle/>
        <a:p>
          <a:endParaRPr lang="en-US"/>
        </a:p>
      </dgm:t>
    </dgm:pt>
    <dgm:pt modelId="{5231BF0B-1223-4D86-A1C8-558E7B7FE6C9}" type="sibTrans" cxnId="{8ECB5A86-0CA2-47FE-BD4F-6706D7FFE056}">
      <dgm:prSet/>
      <dgm:spPr/>
      <dgm:t>
        <a:bodyPr/>
        <a:lstStyle/>
        <a:p>
          <a:endParaRPr lang="en-US"/>
        </a:p>
      </dgm:t>
    </dgm:pt>
    <dgm:pt modelId="{ECE98286-0F02-4A65-8144-E9CEC1CE5B90}">
      <dgm:prSet phldrT="[Text]" custT="1"/>
      <dgm:spPr>
        <a:solidFill>
          <a:srgbClr val="F0FDA3"/>
        </a:solidFill>
        <a:ln>
          <a:noFill/>
        </a:ln>
        <a:effectLst/>
      </dgm:spPr>
      <dgm:t>
        <a:bodyPr spcFirstLastPara="0" vert="horz" wrap="square" lIns="129540" tIns="129540" rIns="129540" bIns="129540" numCol="1" spcCol="1270" anchor="ctr" anchorCtr="0"/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7 </a:t>
          </a:r>
          <a:r>
            <a:rPr lang="az-Cyrl-AZ" sz="3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років</a:t>
          </a:r>
          <a:endParaRPr lang="en-US" sz="3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2A561049-7E8B-4CB9-9BEF-4E1693900FBC}" type="parTrans" cxnId="{CD4B5B5A-55D8-427F-86BD-399FC1CB406A}">
      <dgm:prSet/>
      <dgm:spPr/>
      <dgm:t>
        <a:bodyPr/>
        <a:lstStyle/>
        <a:p>
          <a:endParaRPr lang="en-US"/>
        </a:p>
      </dgm:t>
    </dgm:pt>
    <dgm:pt modelId="{6F8FA0C2-3698-4F74-B508-EB57904BF704}" type="sibTrans" cxnId="{CD4B5B5A-55D8-427F-86BD-399FC1CB406A}">
      <dgm:prSet/>
      <dgm:spPr/>
      <dgm:t>
        <a:bodyPr/>
        <a:lstStyle/>
        <a:p>
          <a:endParaRPr lang="en-US"/>
        </a:p>
      </dgm:t>
    </dgm:pt>
    <dgm:pt modelId="{31BEEB43-D0D7-491D-8AE3-77AD6F6BE3CF}">
      <dgm:prSet phldrT="[Text]" custT="1"/>
      <dgm:spPr>
        <a:solidFill>
          <a:srgbClr val="0070C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35560" tIns="26670" rIns="35560" bIns="2667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Cyrl-AZ" sz="1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Свинина, птиця, ковбаси</a:t>
          </a:r>
          <a:endParaRPr lang="en-US" sz="14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4E7589CB-299D-40D9-AEA8-671A1061A9D0}" type="parTrans" cxnId="{E0926588-0834-4019-B672-BC8FEED41F77}">
      <dgm:prSet/>
      <dgm:spPr/>
      <dgm:t>
        <a:bodyPr/>
        <a:lstStyle/>
        <a:p>
          <a:endParaRPr lang="en-US"/>
        </a:p>
      </dgm:t>
    </dgm:pt>
    <dgm:pt modelId="{24411ED0-B9AF-4CA7-85E0-0E59321A7BE4}" type="sibTrans" cxnId="{E0926588-0834-4019-B672-BC8FEED41F77}">
      <dgm:prSet/>
      <dgm:spPr/>
      <dgm:t>
        <a:bodyPr/>
        <a:lstStyle/>
        <a:p>
          <a:endParaRPr lang="en-US"/>
        </a:p>
      </dgm:t>
    </dgm:pt>
    <dgm:pt modelId="{1D7C3977-997A-407F-B191-D18805730126}">
      <dgm:prSet phldrT="[Text]" custT="1"/>
      <dgm:spPr>
        <a:solidFill>
          <a:srgbClr val="0070C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35560" tIns="26670" rIns="35560" bIns="2667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Молочні продукти, яйця, мед, овочі</a:t>
          </a:r>
          <a:endParaRPr lang="en-US" sz="14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A2AE6454-9633-4812-8EF2-B1A5F1BE8E34}" type="parTrans" cxnId="{42BE4E6D-7780-4B44-B39D-2772EEC53FC7}">
      <dgm:prSet/>
      <dgm:spPr/>
      <dgm:t>
        <a:bodyPr/>
        <a:lstStyle/>
        <a:p>
          <a:endParaRPr lang="en-US"/>
        </a:p>
      </dgm:t>
    </dgm:pt>
    <dgm:pt modelId="{8F0D25D5-8B60-4460-B676-B60E2D0BE0E8}" type="sibTrans" cxnId="{42BE4E6D-7780-4B44-B39D-2772EEC53FC7}">
      <dgm:prSet/>
      <dgm:spPr/>
      <dgm:t>
        <a:bodyPr/>
        <a:lstStyle/>
        <a:p>
          <a:endParaRPr lang="en-US"/>
        </a:p>
      </dgm:t>
    </dgm:pt>
    <dgm:pt modelId="{AEE69321-FBF2-4F12-8746-ACEEEB7D755B}" type="pres">
      <dgm:prSet presAssocID="{210399E0-066C-4BBF-9C97-6A04F60B907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2EBD51-4E87-4B8A-82AB-36640EA499FB}" type="pres">
      <dgm:prSet presAssocID="{E368F34F-38AF-4DA0-BC6F-062FAC2AEB9B}" presName="compNode" presStyleCnt="0"/>
      <dgm:spPr/>
    </dgm:pt>
    <dgm:pt modelId="{FEECA646-604A-4B4F-A3C0-95A39B24FF04}" type="pres">
      <dgm:prSet presAssocID="{E368F34F-38AF-4DA0-BC6F-062FAC2AEB9B}" presName="aNode" presStyleLbl="bgShp" presStyleIdx="0" presStyleCnt="3"/>
      <dgm:spPr/>
      <dgm:t>
        <a:bodyPr/>
        <a:lstStyle/>
        <a:p>
          <a:endParaRPr lang="ru-RU"/>
        </a:p>
      </dgm:t>
    </dgm:pt>
    <dgm:pt modelId="{8535F813-A5B8-4281-A962-94CC08293555}" type="pres">
      <dgm:prSet presAssocID="{E368F34F-38AF-4DA0-BC6F-062FAC2AEB9B}" presName="textNode" presStyleLbl="bgShp" presStyleIdx="0" presStyleCnt="3"/>
      <dgm:spPr/>
      <dgm:t>
        <a:bodyPr/>
        <a:lstStyle/>
        <a:p>
          <a:endParaRPr lang="ru-RU"/>
        </a:p>
      </dgm:t>
    </dgm:pt>
    <dgm:pt modelId="{66228180-6DAC-4BDB-8228-C4D224FEE7CA}" type="pres">
      <dgm:prSet presAssocID="{E368F34F-38AF-4DA0-BC6F-062FAC2AEB9B}" presName="compChildNode" presStyleCnt="0"/>
      <dgm:spPr/>
    </dgm:pt>
    <dgm:pt modelId="{EB53EC51-4486-4ED0-B8AE-899220E99035}" type="pres">
      <dgm:prSet presAssocID="{E368F34F-38AF-4DA0-BC6F-062FAC2AEB9B}" presName="theInnerList" presStyleCnt="0"/>
      <dgm:spPr/>
    </dgm:pt>
    <dgm:pt modelId="{C42153D4-865C-46F8-9B90-FEF6E241F70F}" type="pres">
      <dgm:prSet presAssocID="{C26C86A3-8450-4932-BEC8-1ED865602345}" presName="childNode" presStyleLbl="node1" presStyleIdx="0" presStyleCnt="6" custLinFactNeighborX="1735" custLinFactNeighborY="7091">
        <dgm:presLayoutVars>
          <dgm:bulletEnabled val="1"/>
        </dgm:presLayoutVars>
      </dgm:prSet>
      <dgm:spPr>
        <a:xfrm>
          <a:off x="185866" y="1041894"/>
          <a:ext cx="1301308" cy="1034795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FE993F9D-7915-419D-BBBF-2329929DC5D8}" type="pres">
      <dgm:prSet presAssocID="{C26C86A3-8450-4932-BEC8-1ED865602345}" presName="aSpace2" presStyleCnt="0"/>
      <dgm:spPr/>
    </dgm:pt>
    <dgm:pt modelId="{65891A35-9151-486F-B137-78D235F42968}" type="pres">
      <dgm:prSet presAssocID="{BC664D74-F974-4424-8234-E122F8287712}" presName="childNode" presStyleLbl="node1" presStyleIdx="1" presStyleCnt="6">
        <dgm:presLayoutVars>
          <dgm:bulletEnabled val="1"/>
        </dgm:presLayoutVars>
      </dgm:prSet>
      <dgm:spPr>
        <a:xfrm>
          <a:off x="163289" y="2224600"/>
          <a:ext cx="1301308" cy="1034795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4C285FE-6631-4CFB-AF63-52051052AA42}" type="pres">
      <dgm:prSet presAssocID="{E368F34F-38AF-4DA0-BC6F-062FAC2AEB9B}" presName="aSpace" presStyleCnt="0"/>
      <dgm:spPr/>
    </dgm:pt>
    <dgm:pt modelId="{C859C283-7B18-4234-8D91-9DE1B59CBE15}" type="pres">
      <dgm:prSet presAssocID="{FF639FD4-CA0D-43F2-BE78-8BCA7746D9F1}" presName="compNode" presStyleCnt="0"/>
      <dgm:spPr/>
    </dgm:pt>
    <dgm:pt modelId="{860C4C79-C8D9-4FFB-BA3E-0C225BAAEC74}" type="pres">
      <dgm:prSet presAssocID="{FF639FD4-CA0D-43F2-BE78-8BCA7746D9F1}" presName="aNode" presStyleLbl="bgShp" presStyleIdx="1" presStyleCnt="3"/>
      <dgm:spPr>
        <a:xfrm>
          <a:off x="1749259" y="0"/>
          <a:ext cx="1626636" cy="3432001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A582FCD-0532-49C8-B67C-13C4E4B08274}" type="pres">
      <dgm:prSet presAssocID="{FF639FD4-CA0D-43F2-BE78-8BCA7746D9F1}" presName="textNode" presStyleLbl="bgShp" presStyleIdx="1" presStyleCnt="3"/>
      <dgm:spPr/>
      <dgm:t>
        <a:bodyPr/>
        <a:lstStyle/>
        <a:p>
          <a:endParaRPr lang="ru-RU"/>
        </a:p>
      </dgm:t>
    </dgm:pt>
    <dgm:pt modelId="{7286E9A2-B6CB-4599-9A84-808C4AB18F36}" type="pres">
      <dgm:prSet presAssocID="{FF639FD4-CA0D-43F2-BE78-8BCA7746D9F1}" presName="compChildNode" presStyleCnt="0"/>
      <dgm:spPr/>
    </dgm:pt>
    <dgm:pt modelId="{3079FE43-620B-444E-99AE-1E446D87A5FE}" type="pres">
      <dgm:prSet presAssocID="{FF639FD4-CA0D-43F2-BE78-8BCA7746D9F1}" presName="theInnerList" presStyleCnt="0"/>
      <dgm:spPr/>
    </dgm:pt>
    <dgm:pt modelId="{8FB9C0F7-9A14-45EA-9F88-8203C9BF5ED4}" type="pres">
      <dgm:prSet presAssocID="{43231F15-847C-47DD-9B6D-9553862D9EFF}" presName="childNode" presStyleLbl="node1" presStyleIdx="2" presStyleCnt="6">
        <dgm:presLayoutVars>
          <dgm:bulletEnabled val="1"/>
        </dgm:presLayoutVars>
      </dgm:prSet>
      <dgm:spPr>
        <a:xfrm>
          <a:off x="1911923" y="1030605"/>
          <a:ext cx="1301308" cy="1034795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32B8136-B1B3-4591-B798-D4C5345D6A0C}" type="pres">
      <dgm:prSet presAssocID="{43231F15-847C-47DD-9B6D-9553862D9EFF}" presName="aSpace2" presStyleCnt="0"/>
      <dgm:spPr/>
    </dgm:pt>
    <dgm:pt modelId="{7FAB10AE-71A8-42E7-B56F-054695AC56B8}" type="pres">
      <dgm:prSet presAssocID="{EAA0716F-62AE-48CE-80AD-AB34FFC17386}" presName="childNode" presStyleLbl="node1" presStyleIdx="3" presStyleCnt="6">
        <dgm:presLayoutVars>
          <dgm:bulletEnabled val="1"/>
        </dgm:presLayoutVars>
      </dgm:prSet>
      <dgm:spPr>
        <a:xfrm>
          <a:off x="1911923" y="2224600"/>
          <a:ext cx="1301308" cy="1034795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4F17B2E1-F681-45E4-8D49-C24D3A25EA62}" type="pres">
      <dgm:prSet presAssocID="{FF639FD4-CA0D-43F2-BE78-8BCA7746D9F1}" presName="aSpace" presStyleCnt="0"/>
      <dgm:spPr/>
    </dgm:pt>
    <dgm:pt modelId="{2FAC9901-D468-49DB-A904-594696540458}" type="pres">
      <dgm:prSet presAssocID="{ECE98286-0F02-4A65-8144-E9CEC1CE5B90}" presName="compNode" presStyleCnt="0"/>
      <dgm:spPr/>
    </dgm:pt>
    <dgm:pt modelId="{F96C74E8-589A-4DBF-8A65-230E9C5BEF68}" type="pres">
      <dgm:prSet presAssocID="{ECE98286-0F02-4A65-8144-E9CEC1CE5B90}" presName="aNode" presStyleLbl="bgShp" presStyleIdx="2" presStyleCnt="3" custLinFactNeighborX="15962" custLinFactNeighborY="-1213"/>
      <dgm:spPr>
        <a:xfrm>
          <a:off x="3497893" y="0"/>
          <a:ext cx="1626636" cy="3432001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2D0C3927-456B-4A8E-8B86-1D85E6A7EFD7}" type="pres">
      <dgm:prSet presAssocID="{ECE98286-0F02-4A65-8144-E9CEC1CE5B90}" presName="textNode" presStyleLbl="bgShp" presStyleIdx="2" presStyleCnt="3"/>
      <dgm:spPr/>
      <dgm:t>
        <a:bodyPr/>
        <a:lstStyle/>
        <a:p>
          <a:endParaRPr lang="ru-RU"/>
        </a:p>
      </dgm:t>
    </dgm:pt>
    <dgm:pt modelId="{0D01F7A1-37F8-4413-A46F-24B0E9A6DA46}" type="pres">
      <dgm:prSet presAssocID="{ECE98286-0F02-4A65-8144-E9CEC1CE5B90}" presName="compChildNode" presStyleCnt="0"/>
      <dgm:spPr/>
    </dgm:pt>
    <dgm:pt modelId="{659C491E-2A9D-47B3-A004-40127A7AB297}" type="pres">
      <dgm:prSet presAssocID="{ECE98286-0F02-4A65-8144-E9CEC1CE5B90}" presName="theInnerList" presStyleCnt="0"/>
      <dgm:spPr/>
    </dgm:pt>
    <dgm:pt modelId="{83E371BA-758D-4D0A-8B58-EFDA8C989BAE}" type="pres">
      <dgm:prSet presAssocID="{31BEEB43-D0D7-491D-8AE3-77AD6F6BE3CF}" presName="childNode" presStyleLbl="node1" presStyleIdx="4" presStyleCnt="6">
        <dgm:presLayoutVars>
          <dgm:bulletEnabled val="1"/>
        </dgm:presLayoutVars>
      </dgm:prSet>
      <dgm:spPr>
        <a:xfrm>
          <a:off x="3660556" y="1030605"/>
          <a:ext cx="1301308" cy="1034795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0FA8C5B-DB25-4CC5-A3F9-262033096A1A}" type="pres">
      <dgm:prSet presAssocID="{31BEEB43-D0D7-491D-8AE3-77AD6F6BE3CF}" presName="aSpace2" presStyleCnt="0"/>
      <dgm:spPr/>
    </dgm:pt>
    <dgm:pt modelId="{D3A500EF-F927-414B-B840-88ACF1321C25}" type="pres">
      <dgm:prSet presAssocID="{1D7C3977-997A-407F-B191-D18805730126}" presName="childNode" presStyleLbl="node1" presStyleIdx="5" presStyleCnt="6">
        <dgm:presLayoutVars>
          <dgm:bulletEnabled val="1"/>
        </dgm:presLayoutVars>
      </dgm:prSet>
      <dgm:spPr>
        <a:xfrm>
          <a:off x="3660556" y="2224600"/>
          <a:ext cx="1301308" cy="1034795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DE37D3E6-65DD-4B72-A224-6B0D4590C661}" type="presOf" srcId="{C26C86A3-8450-4932-BEC8-1ED865602345}" destId="{C42153D4-865C-46F8-9B90-FEF6E241F70F}" srcOrd="0" destOrd="0" presId="urn:microsoft.com/office/officeart/2005/8/layout/lProcess2"/>
    <dgm:cxn modelId="{288F42CC-F936-4722-8C56-6535CA55CAC8}" type="presOf" srcId="{BC664D74-F974-4424-8234-E122F8287712}" destId="{65891A35-9151-486F-B137-78D235F42968}" srcOrd="0" destOrd="0" presId="urn:microsoft.com/office/officeart/2005/8/layout/lProcess2"/>
    <dgm:cxn modelId="{0EEA89E8-F372-4659-A3CE-231344EBF4E3}" type="presOf" srcId="{E368F34F-38AF-4DA0-BC6F-062FAC2AEB9B}" destId="{FEECA646-604A-4B4F-A3C0-95A39B24FF04}" srcOrd="0" destOrd="0" presId="urn:microsoft.com/office/officeart/2005/8/layout/lProcess2"/>
    <dgm:cxn modelId="{C60D4849-AB3F-489A-A914-5CA4169929F2}" type="presOf" srcId="{FF639FD4-CA0D-43F2-BE78-8BCA7746D9F1}" destId="{860C4C79-C8D9-4FFB-BA3E-0C225BAAEC74}" srcOrd="0" destOrd="0" presId="urn:microsoft.com/office/officeart/2005/8/layout/lProcess2"/>
    <dgm:cxn modelId="{1928521A-76B2-4FFD-A4E5-432E638C7897}" type="presOf" srcId="{E368F34F-38AF-4DA0-BC6F-062FAC2AEB9B}" destId="{8535F813-A5B8-4281-A962-94CC08293555}" srcOrd="1" destOrd="0" presId="urn:microsoft.com/office/officeart/2005/8/layout/lProcess2"/>
    <dgm:cxn modelId="{E0926588-0834-4019-B672-BC8FEED41F77}" srcId="{ECE98286-0F02-4A65-8144-E9CEC1CE5B90}" destId="{31BEEB43-D0D7-491D-8AE3-77AD6F6BE3CF}" srcOrd="0" destOrd="0" parTransId="{4E7589CB-299D-40D9-AEA8-671A1061A9D0}" sibTransId="{24411ED0-B9AF-4CA7-85E0-0E59321A7BE4}"/>
    <dgm:cxn modelId="{D2E5862B-2CDE-4F7B-A6C4-CB5E21E5BC09}" srcId="{E368F34F-38AF-4DA0-BC6F-062FAC2AEB9B}" destId="{C26C86A3-8450-4932-BEC8-1ED865602345}" srcOrd="0" destOrd="0" parTransId="{972B657E-4C44-4361-BD28-88E280B922F9}" sibTransId="{0AB562CA-087C-4C44-9DED-4EFBBBB977EC}"/>
    <dgm:cxn modelId="{F9BEF765-967D-44DA-8CE7-22EEE95F7D03}" type="presOf" srcId="{FF639FD4-CA0D-43F2-BE78-8BCA7746D9F1}" destId="{CA582FCD-0532-49C8-B67C-13C4E4B08274}" srcOrd="1" destOrd="0" presId="urn:microsoft.com/office/officeart/2005/8/layout/lProcess2"/>
    <dgm:cxn modelId="{8ECB5A86-0CA2-47FE-BD4F-6706D7FFE056}" srcId="{FF639FD4-CA0D-43F2-BE78-8BCA7746D9F1}" destId="{EAA0716F-62AE-48CE-80AD-AB34FFC17386}" srcOrd="1" destOrd="0" parTransId="{8D099635-F644-47AD-BDB6-19B206FA8160}" sibTransId="{5231BF0B-1223-4D86-A1C8-558E7B7FE6C9}"/>
    <dgm:cxn modelId="{3B493769-A982-4AA1-A102-C53FBFC11F46}" srcId="{E368F34F-38AF-4DA0-BC6F-062FAC2AEB9B}" destId="{BC664D74-F974-4424-8234-E122F8287712}" srcOrd="1" destOrd="0" parTransId="{42A62563-8B50-4FBE-8140-2B928E28498B}" sibTransId="{42D29C3F-46CE-4990-9922-DD351662E277}"/>
    <dgm:cxn modelId="{DC536327-E4F6-4105-A10A-EEEFCA4B9748}" srcId="{210399E0-066C-4BBF-9C97-6A04F60B9070}" destId="{FF639FD4-CA0D-43F2-BE78-8BCA7746D9F1}" srcOrd="1" destOrd="0" parTransId="{A6E1051C-FC7E-49DA-A44F-15A80F87C926}" sibTransId="{375F11AD-2D0A-4767-B225-2F4066E8C6CC}"/>
    <dgm:cxn modelId="{CD4B5B5A-55D8-427F-86BD-399FC1CB406A}" srcId="{210399E0-066C-4BBF-9C97-6A04F60B9070}" destId="{ECE98286-0F02-4A65-8144-E9CEC1CE5B90}" srcOrd="2" destOrd="0" parTransId="{2A561049-7E8B-4CB9-9BEF-4E1693900FBC}" sibTransId="{6F8FA0C2-3698-4F74-B508-EB57904BF704}"/>
    <dgm:cxn modelId="{06B62FF1-29DF-4178-8F6E-A01CF3869AD2}" type="presOf" srcId="{1D7C3977-997A-407F-B191-D18805730126}" destId="{D3A500EF-F927-414B-B840-88ACF1321C25}" srcOrd="0" destOrd="0" presId="urn:microsoft.com/office/officeart/2005/8/layout/lProcess2"/>
    <dgm:cxn modelId="{42BE4E6D-7780-4B44-B39D-2772EEC53FC7}" srcId="{ECE98286-0F02-4A65-8144-E9CEC1CE5B90}" destId="{1D7C3977-997A-407F-B191-D18805730126}" srcOrd="1" destOrd="0" parTransId="{A2AE6454-9633-4812-8EF2-B1A5F1BE8E34}" sibTransId="{8F0D25D5-8B60-4460-B676-B60E2D0BE0E8}"/>
    <dgm:cxn modelId="{E129CB4E-649D-4C5F-BB6D-FB05C7135979}" type="presOf" srcId="{210399E0-066C-4BBF-9C97-6A04F60B9070}" destId="{AEE69321-FBF2-4F12-8746-ACEEEB7D755B}" srcOrd="0" destOrd="0" presId="urn:microsoft.com/office/officeart/2005/8/layout/lProcess2"/>
    <dgm:cxn modelId="{013895E7-5C7A-4D18-834C-50EFB0606B97}" srcId="{210399E0-066C-4BBF-9C97-6A04F60B9070}" destId="{E368F34F-38AF-4DA0-BC6F-062FAC2AEB9B}" srcOrd="0" destOrd="0" parTransId="{EC864583-01AD-4C49-A198-A0EDE24985F0}" sibTransId="{1D232592-7A02-4CEC-B43A-797A49A2D49E}"/>
    <dgm:cxn modelId="{5851F49C-FDC8-4291-87B2-410525C0E627}" srcId="{FF639FD4-CA0D-43F2-BE78-8BCA7746D9F1}" destId="{43231F15-847C-47DD-9B6D-9553862D9EFF}" srcOrd="0" destOrd="0" parTransId="{4A3716F5-1A98-4313-830D-9EF80F5F1046}" sibTransId="{FA344F26-EC9D-40A7-8249-0FDEB5627AEC}"/>
    <dgm:cxn modelId="{057C9101-017F-4C5E-BCC7-A50246CB3D9E}" type="presOf" srcId="{ECE98286-0F02-4A65-8144-E9CEC1CE5B90}" destId="{2D0C3927-456B-4A8E-8B86-1D85E6A7EFD7}" srcOrd="1" destOrd="0" presId="urn:microsoft.com/office/officeart/2005/8/layout/lProcess2"/>
    <dgm:cxn modelId="{9E05F87F-58F8-4B98-A522-37BD4D3004A7}" type="presOf" srcId="{31BEEB43-D0D7-491D-8AE3-77AD6F6BE3CF}" destId="{83E371BA-758D-4D0A-8B58-EFDA8C989BAE}" srcOrd="0" destOrd="0" presId="urn:microsoft.com/office/officeart/2005/8/layout/lProcess2"/>
    <dgm:cxn modelId="{F0A1D355-CF90-4DA3-8FF1-B884AADA81CB}" type="presOf" srcId="{EAA0716F-62AE-48CE-80AD-AB34FFC17386}" destId="{7FAB10AE-71A8-42E7-B56F-054695AC56B8}" srcOrd="0" destOrd="0" presId="urn:microsoft.com/office/officeart/2005/8/layout/lProcess2"/>
    <dgm:cxn modelId="{5EFB8E12-465F-4C22-A6EA-95A12303AF25}" type="presOf" srcId="{ECE98286-0F02-4A65-8144-E9CEC1CE5B90}" destId="{F96C74E8-589A-4DBF-8A65-230E9C5BEF68}" srcOrd="0" destOrd="0" presId="urn:microsoft.com/office/officeart/2005/8/layout/lProcess2"/>
    <dgm:cxn modelId="{4F981DDF-BBB1-4CF1-BA6C-44F2B6E2B3BA}" type="presOf" srcId="{43231F15-847C-47DD-9B6D-9553862D9EFF}" destId="{8FB9C0F7-9A14-45EA-9F88-8203C9BF5ED4}" srcOrd="0" destOrd="0" presId="urn:microsoft.com/office/officeart/2005/8/layout/lProcess2"/>
    <dgm:cxn modelId="{BE2A289C-D76D-4503-94C8-2E8527373920}" type="presParOf" srcId="{AEE69321-FBF2-4F12-8746-ACEEEB7D755B}" destId="{B32EBD51-4E87-4B8A-82AB-36640EA499FB}" srcOrd="0" destOrd="0" presId="urn:microsoft.com/office/officeart/2005/8/layout/lProcess2"/>
    <dgm:cxn modelId="{67964CDB-317D-49C9-8B78-C4BE7DB576C6}" type="presParOf" srcId="{B32EBD51-4E87-4B8A-82AB-36640EA499FB}" destId="{FEECA646-604A-4B4F-A3C0-95A39B24FF04}" srcOrd="0" destOrd="0" presId="urn:microsoft.com/office/officeart/2005/8/layout/lProcess2"/>
    <dgm:cxn modelId="{96F55C0E-A58E-41D9-8C51-C18BBE2B9C82}" type="presParOf" srcId="{B32EBD51-4E87-4B8A-82AB-36640EA499FB}" destId="{8535F813-A5B8-4281-A962-94CC08293555}" srcOrd="1" destOrd="0" presId="urn:microsoft.com/office/officeart/2005/8/layout/lProcess2"/>
    <dgm:cxn modelId="{EAD1C2E1-D63D-44FF-B902-82F688CB4E45}" type="presParOf" srcId="{B32EBD51-4E87-4B8A-82AB-36640EA499FB}" destId="{66228180-6DAC-4BDB-8228-C4D224FEE7CA}" srcOrd="2" destOrd="0" presId="urn:microsoft.com/office/officeart/2005/8/layout/lProcess2"/>
    <dgm:cxn modelId="{9C75CEC1-08DF-4ED9-BC7C-8EF14A38790D}" type="presParOf" srcId="{66228180-6DAC-4BDB-8228-C4D224FEE7CA}" destId="{EB53EC51-4486-4ED0-B8AE-899220E99035}" srcOrd="0" destOrd="0" presId="urn:microsoft.com/office/officeart/2005/8/layout/lProcess2"/>
    <dgm:cxn modelId="{2922E0E3-17C6-4E65-BC61-5622AB8E7E23}" type="presParOf" srcId="{EB53EC51-4486-4ED0-B8AE-899220E99035}" destId="{C42153D4-865C-46F8-9B90-FEF6E241F70F}" srcOrd="0" destOrd="0" presId="urn:microsoft.com/office/officeart/2005/8/layout/lProcess2"/>
    <dgm:cxn modelId="{6B269D1F-9286-4623-90EB-5166CF75EC70}" type="presParOf" srcId="{EB53EC51-4486-4ED0-B8AE-899220E99035}" destId="{FE993F9D-7915-419D-BBBF-2329929DC5D8}" srcOrd="1" destOrd="0" presId="urn:microsoft.com/office/officeart/2005/8/layout/lProcess2"/>
    <dgm:cxn modelId="{C368CB1E-E13E-4377-B540-CEE02A873A9C}" type="presParOf" srcId="{EB53EC51-4486-4ED0-B8AE-899220E99035}" destId="{65891A35-9151-486F-B137-78D235F42968}" srcOrd="2" destOrd="0" presId="urn:microsoft.com/office/officeart/2005/8/layout/lProcess2"/>
    <dgm:cxn modelId="{376B7426-2145-4898-A9A3-5A2C3586C177}" type="presParOf" srcId="{AEE69321-FBF2-4F12-8746-ACEEEB7D755B}" destId="{C4C285FE-6631-4CFB-AF63-52051052AA42}" srcOrd="1" destOrd="0" presId="urn:microsoft.com/office/officeart/2005/8/layout/lProcess2"/>
    <dgm:cxn modelId="{F6E8070C-FDA8-407B-8696-A39F83B09AB3}" type="presParOf" srcId="{AEE69321-FBF2-4F12-8746-ACEEEB7D755B}" destId="{C859C283-7B18-4234-8D91-9DE1B59CBE15}" srcOrd="2" destOrd="0" presId="urn:microsoft.com/office/officeart/2005/8/layout/lProcess2"/>
    <dgm:cxn modelId="{8ACA9FF8-C635-41AE-94C5-352179BF4F78}" type="presParOf" srcId="{C859C283-7B18-4234-8D91-9DE1B59CBE15}" destId="{860C4C79-C8D9-4FFB-BA3E-0C225BAAEC74}" srcOrd="0" destOrd="0" presId="urn:microsoft.com/office/officeart/2005/8/layout/lProcess2"/>
    <dgm:cxn modelId="{C3AA7110-D31A-45C7-93DA-8EEC9BA98EAF}" type="presParOf" srcId="{C859C283-7B18-4234-8D91-9DE1B59CBE15}" destId="{CA582FCD-0532-49C8-B67C-13C4E4B08274}" srcOrd="1" destOrd="0" presId="urn:microsoft.com/office/officeart/2005/8/layout/lProcess2"/>
    <dgm:cxn modelId="{1BFB1517-6EC9-4967-BAFE-CFF73ED99693}" type="presParOf" srcId="{C859C283-7B18-4234-8D91-9DE1B59CBE15}" destId="{7286E9A2-B6CB-4599-9A84-808C4AB18F36}" srcOrd="2" destOrd="0" presId="urn:microsoft.com/office/officeart/2005/8/layout/lProcess2"/>
    <dgm:cxn modelId="{F544A95A-8282-4FE0-BF30-7CD823712AAF}" type="presParOf" srcId="{7286E9A2-B6CB-4599-9A84-808C4AB18F36}" destId="{3079FE43-620B-444E-99AE-1E446D87A5FE}" srcOrd="0" destOrd="0" presId="urn:microsoft.com/office/officeart/2005/8/layout/lProcess2"/>
    <dgm:cxn modelId="{5D5265AD-82BD-43F7-9EEF-4C6BE9019AD8}" type="presParOf" srcId="{3079FE43-620B-444E-99AE-1E446D87A5FE}" destId="{8FB9C0F7-9A14-45EA-9F88-8203C9BF5ED4}" srcOrd="0" destOrd="0" presId="urn:microsoft.com/office/officeart/2005/8/layout/lProcess2"/>
    <dgm:cxn modelId="{1523D893-FA25-4A4C-8B2B-AD22B9CFA555}" type="presParOf" srcId="{3079FE43-620B-444E-99AE-1E446D87A5FE}" destId="{732B8136-B1B3-4591-B798-D4C5345D6A0C}" srcOrd="1" destOrd="0" presId="urn:microsoft.com/office/officeart/2005/8/layout/lProcess2"/>
    <dgm:cxn modelId="{CF2FB917-529F-434A-BDD2-289FDC0DF1D7}" type="presParOf" srcId="{3079FE43-620B-444E-99AE-1E446D87A5FE}" destId="{7FAB10AE-71A8-42E7-B56F-054695AC56B8}" srcOrd="2" destOrd="0" presId="urn:microsoft.com/office/officeart/2005/8/layout/lProcess2"/>
    <dgm:cxn modelId="{95772106-8166-40F4-9108-53CE23142947}" type="presParOf" srcId="{AEE69321-FBF2-4F12-8746-ACEEEB7D755B}" destId="{4F17B2E1-F681-45E4-8D49-C24D3A25EA62}" srcOrd="3" destOrd="0" presId="urn:microsoft.com/office/officeart/2005/8/layout/lProcess2"/>
    <dgm:cxn modelId="{17956480-70F7-4800-A8EA-C84A95248431}" type="presParOf" srcId="{AEE69321-FBF2-4F12-8746-ACEEEB7D755B}" destId="{2FAC9901-D468-49DB-A904-594696540458}" srcOrd="4" destOrd="0" presId="urn:microsoft.com/office/officeart/2005/8/layout/lProcess2"/>
    <dgm:cxn modelId="{BD1BA838-458D-4EBC-A824-CD0FAB6849CC}" type="presParOf" srcId="{2FAC9901-D468-49DB-A904-594696540458}" destId="{F96C74E8-589A-4DBF-8A65-230E9C5BEF68}" srcOrd="0" destOrd="0" presId="urn:microsoft.com/office/officeart/2005/8/layout/lProcess2"/>
    <dgm:cxn modelId="{38CB7D90-F148-4663-9FDC-87F02E6F16A8}" type="presParOf" srcId="{2FAC9901-D468-49DB-A904-594696540458}" destId="{2D0C3927-456B-4A8E-8B86-1D85E6A7EFD7}" srcOrd="1" destOrd="0" presId="urn:microsoft.com/office/officeart/2005/8/layout/lProcess2"/>
    <dgm:cxn modelId="{975D63EC-A852-4C81-A70C-C633F68B9ED6}" type="presParOf" srcId="{2FAC9901-D468-49DB-A904-594696540458}" destId="{0D01F7A1-37F8-4413-A46F-24B0E9A6DA46}" srcOrd="2" destOrd="0" presId="urn:microsoft.com/office/officeart/2005/8/layout/lProcess2"/>
    <dgm:cxn modelId="{76450837-CCD0-407E-B4D9-AF0F01537E42}" type="presParOf" srcId="{0D01F7A1-37F8-4413-A46F-24B0E9A6DA46}" destId="{659C491E-2A9D-47B3-A004-40127A7AB297}" srcOrd="0" destOrd="0" presId="urn:microsoft.com/office/officeart/2005/8/layout/lProcess2"/>
    <dgm:cxn modelId="{273880B9-FBCB-4339-98B3-22E731B2B588}" type="presParOf" srcId="{659C491E-2A9D-47B3-A004-40127A7AB297}" destId="{83E371BA-758D-4D0A-8B58-EFDA8C989BAE}" srcOrd="0" destOrd="0" presId="urn:microsoft.com/office/officeart/2005/8/layout/lProcess2"/>
    <dgm:cxn modelId="{CEF3F7A9-18F4-4AFA-90DC-1AB8883EBAB2}" type="presParOf" srcId="{659C491E-2A9D-47B3-A004-40127A7AB297}" destId="{C0FA8C5B-DB25-4CC5-A3F9-262033096A1A}" srcOrd="1" destOrd="0" presId="urn:microsoft.com/office/officeart/2005/8/layout/lProcess2"/>
    <dgm:cxn modelId="{9D5347BF-46F3-4865-9876-BF7055C5877A}" type="presParOf" srcId="{659C491E-2A9D-47B3-A004-40127A7AB297}" destId="{D3A500EF-F927-414B-B840-88ACF1321C2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0399E0-066C-4BBF-9C97-6A04F60B907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68F34F-38AF-4DA0-BC6F-062FAC2AEB9B}">
      <dgm:prSet phldrT="[Text]"/>
      <dgm:spPr>
        <a:solidFill>
          <a:srgbClr val="A6CCFA"/>
        </a:solidFill>
      </dgm:spPr>
      <dgm:t>
        <a:bodyPr/>
        <a:lstStyle/>
        <a:p>
          <a:r>
            <a:rPr lang="en-US" dirty="0"/>
            <a:t>3 </a:t>
          </a:r>
          <a:r>
            <a:rPr lang="az-Cyrl-AZ" dirty="0"/>
            <a:t>роки</a:t>
          </a:r>
          <a:endParaRPr lang="en-US" dirty="0"/>
        </a:p>
      </dgm:t>
    </dgm:pt>
    <dgm:pt modelId="{EC864583-01AD-4C49-A198-A0EDE24985F0}" type="parTrans" cxnId="{013895E7-5C7A-4D18-834C-50EFB0606B97}">
      <dgm:prSet/>
      <dgm:spPr/>
      <dgm:t>
        <a:bodyPr/>
        <a:lstStyle/>
        <a:p>
          <a:endParaRPr lang="en-US"/>
        </a:p>
      </dgm:t>
    </dgm:pt>
    <dgm:pt modelId="{1D232592-7A02-4CEC-B43A-797A49A2D49E}" type="sibTrans" cxnId="{013895E7-5C7A-4D18-834C-50EFB0606B97}">
      <dgm:prSet/>
      <dgm:spPr/>
      <dgm:t>
        <a:bodyPr/>
        <a:lstStyle/>
        <a:p>
          <a:endParaRPr lang="en-US"/>
        </a:p>
      </dgm:t>
    </dgm:pt>
    <dgm:pt modelId="{C26C86A3-8450-4932-BEC8-1ED865602345}">
      <dgm:prSet phldrT="[Text]"/>
      <dgm:spPr>
        <a:solidFill>
          <a:srgbClr val="EBF105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Будматеріали, ручні інструменти, частини літальних апаратів</a:t>
          </a:r>
          <a:endParaRPr lang="en-US" dirty="0">
            <a:solidFill>
              <a:schemeClr val="tx1"/>
            </a:solidFill>
          </a:endParaRPr>
        </a:p>
      </dgm:t>
    </dgm:pt>
    <dgm:pt modelId="{972B657E-4C44-4361-BD28-88E280B922F9}" type="parTrans" cxnId="{D2E5862B-2CDE-4F7B-A6C4-CB5E21E5BC09}">
      <dgm:prSet/>
      <dgm:spPr/>
      <dgm:t>
        <a:bodyPr/>
        <a:lstStyle/>
        <a:p>
          <a:endParaRPr lang="en-US"/>
        </a:p>
      </dgm:t>
    </dgm:pt>
    <dgm:pt modelId="{0AB562CA-087C-4C44-9DED-4EFBBBB977EC}" type="sibTrans" cxnId="{D2E5862B-2CDE-4F7B-A6C4-CB5E21E5BC09}">
      <dgm:prSet/>
      <dgm:spPr/>
      <dgm:t>
        <a:bodyPr/>
        <a:lstStyle/>
        <a:p>
          <a:endParaRPr lang="en-US"/>
        </a:p>
      </dgm:t>
    </dgm:pt>
    <dgm:pt modelId="{FF639FD4-CA0D-43F2-BE78-8BCA7746D9F1}">
      <dgm:prSet phldrT="[Text]" custT="1"/>
      <dgm:spPr>
        <a:solidFill>
          <a:srgbClr val="A6CCFA"/>
        </a:solidFill>
        <a:ln>
          <a:noFill/>
        </a:ln>
        <a:effectLst/>
      </dgm:spPr>
      <dgm:t>
        <a:bodyPr spcFirstLastPara="0" vert="horz" wrap="square" lIns="133350" tIns="133350" rIns="133350" bIns="133350" numCol="1" spcCol="1270" anchor="ctr" anchorCtr="0"/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5 </a:t>
          </a:r>
          <a:r>
            <a:rPr lang="az-Cyrl-AZ" sz="3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років</a:t>
          </a:r>
          <a:endParaRPr lang="en-US" sz="3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A6E1051C-FC7E-49DA-A44F-15A80F87C926}" type="parTrans" cxnId="{DC536327-E4F6-4105-A10A-EEEFCA4B9748}">
      <dgm:prSet/>
      <dgm:spPr/>
      <dgm:t>
        <a:bodyPr/>
        <a:lstStyle/>
        <a:p>
          <a:endParaRPr lang="en-US"/>
        </a:p>
      </dgm:t>
    </dgm:pt>
    <dgm:pt modelId="{375F11AD-2D0A-4767-B225-2F4066E8C6CC}" type="sibTrans" cxnId="{DC536327-E4F6-4105-A10A-EEEFCA4B9748}">
      <dgm:prSet/>
      <dgm:spPr/>
      <dgm:t>
        <a:bodyPr/>
        <a:lstStyle/>
        <a:p>
          <a:endParaRPr lang="en-US"/>
        </a:p>
      </dgm:t>
    </dgm:pt>
    <dgm:pt modelId="{43231F15-847C-47DD-9B6D-9553862D9EFF}">
      <dgm:prSet phldrT="[Text]" custT="1"/>
      <dgm:spPr>
        <a:solidFill>
          <a:srgbClr val="EBF105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35560" tIns="26670" rIns="35560" bIns="2667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Приймальна електрична апаратура, причепи, мотоцикли, судна, фотокамери та променеві трубки</a:t>
          </a:r>
          <a:endParaRPr lang="en-US" sz="14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4A3716F5-1A98-4313-830D-9EF80F5F1046}" type="parTrans" cxnId="{5851F49C-FDC8-4291-87B2-410525C0E627}">
      <dgm:prSet/>
      <dgm:spPr/>
      <dgm:t>
        <a:bodyPr/>
        <a:lstStyle/>
        <a:p>
          <a:endParaRPr lang="en-US"/>
        </a:p>
      </dgm:t>
    </dgm:pt>
    <dgm:pt modelId="{FA344F26-EC9D-40A7-8249-0FDEB5627AEC}" type="sibTrans" cxnId="{5851F49C-FDC8-4291-87B2-410525C0E627}">
      <dgm:prSet/>
      <dgm:spPr/>
      <dgm:t>
        <a:bodyPr/>
        <a:lstStyle/>
        <a:p>
          <a:endParaRPr lang="en-US"/>
        </a:p>
      </dgm:t>
    </dgm:pt>
    <dgm:pt modelId="{ECE98286-0F02-4A65-8144-E9CEC1CE5B90}">
      <dgm:prSet phldrT="[Text]" custT="1"/>
      <dgm:spPr>
        <a:solidFill>
          <a:srgbClr val="A6CCFA"/>
        </a:solidFill>
        <a:ln>
          <a:noFill/>
        </a:ln>
        <a:effectLst/>
      </dgm:spPr>
      <dgm:t>
        <a:bodyPr spcFirstLastPara="0" vert="horz" wrap="square" lIns="133350" tIns="133350" rIns="133350" bIns="133350" numCol="1" spcCol="1270" anchor="ctr" anchorCtr="0"/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7 </a:t>
          </a:r>
          <a:r>
            <a:rPr lang="az-Cyrl-AZ" sz="3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років</a:t>
          </a:r>
          <a:endParaRPr lang="en-US" sz="3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2A561049-7E8B-4CB9-9BEF-4E1693900FBC}" type="parTrans" cxnId="{CD4B5B5A-55D8-427F-86BD-399FC1CB406A}">
      <dgm:prSet/>
      <dgm:spPr/>
      <dgm:t>
        <a:bodyPr/>
        <a:lstStyle/>
        <a:p>
          <a:endParaRPr lang="en-US"/>
        </a:p>
      </dgm:t>
    </dgm:pt>
    <dgm:pt modelId="{6F8FA0C2-3698-4F74-B508-EB57904BF704}" type="sibTrans" cxnId="{CD4B5B5A-55D8-427F-86BD-399FC1CB406A}">
      <dgm:prSet/>
      <dgm:spPr/>
      <dgm:t>
        <a:bodyPr/>
        <a:lstStyle/>
        <a:p>
          <a:endParaRPr lang="en-US"/>
        </a:p>
      </dgm:t>
    </dgm:pt>
    <dgm:pt modelId="{31BEEB43-D0D7-491D-8AE3-77AD6F6BE3CF}">
      <dgm:prSet phldrT="[Text]" custT="1"/>
      <dgm:spPr>
        <a:solidFill>
          <a:srgbClr val="EBF105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35560" tIns="26670" rIns="35560" bIns="2667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Cyrl-AZ" sz="140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Автомобілі, трактори та запчастини</a:t>
          </a:r>
          <a:endParaRPr lang="en-US" sz="14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4E7589CB-299D-40D9-AEA8-671A1061A9D0}" type="parTrans" cxnId="{E0926588-0834-4019-B672-BC8FEED41F77}">
      <dgm:prSet/>
      <dgm:spPr/>
      <dgm:t>
        <a:bodyPr/>
        <a:lstStyle/>
        <a:p>
          <a:endParaRPr lang="en-US"/>
        </a:p>
      </dgm:t>
    </dgm:pt>
    <dgm:pt modelId="{24411ED0-B9AF-4CA7-85E0-0E59321A7BE4}" type="sibTrans" cxnId="{E0926588-0834-4019-B672-BC8FEED41F77}">
      <dgm:prSet/>
      <dgm:spPr/>
      <dgm:t>
        <a:bodyPr/>
        <a:lstStyle/>
        <a:p>
          <a:endParaRPr lang="en-US"/>
        </a:p>
      </dgm:t>
    </dgm:pt>
    <dgm:pt modelId="{AEE69321-FBF2-4F12-8746-ACEEEB7D755B}" type="pres">
      <dgm:prSet presAssocID="{210399E0-066C-4BBF-9C97-6A04F60B907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2EBD51-4E87-4B8A-82AB-36640EA499FB}" type="pres">
      <dgm:prSet presAssocID="{E368F34F-38AF-4DA0-BC6F-062FAC2AEB9B}" presName="compNode" presStyleCnt="0"/>
      <dgm:spPr/>
    </dgm:pt>
    <dgm:pt modelId="{FEECA646-604A-4B4F-A3C0-95A39B24FF04}" type="pres">
      <dgm:prSet presAssocID="{E368F34F-38AF-4DA0-BC6F-062FAC2AEB9B}" presName="aNode" presStyleLbl="bgShp" presStyleIdx="0" presStyleCnt="3"/>
      <dgm:spPr/>
      <dgm:t>
        <a:bodyPr/>
        <a:lstStyle/>
        <a:p>
          <a:endParaRPr lang="ru-RU"/>
        </a:p>
      </dgm:t>
    </dgm:pt>
    <dgm:pt modelId="{8535F813-A5B8-4281-A962-94CC08293555}" type="pres">
      <dgm:prSet presAssocID="{E368F34F-38AF-4DA0-BC6F-062FAC2AEB9B}" presName="textNode" presStyleLbl="bgShp" presStyleIdx="0" presStyleCnt="3"/>
      <dgm:spPr/>
      <dgm:t>
        <a:bodyPr/>
        <a:lstStyle/>
        <a:p>
          <a:endParaRPr lang="ru-RU"/>
        </a:p>
      </dgm:t>
    </dgm:pt>
    <dgm:pt modelId="{66228180-6DAC-4BDB-8228-C4D224FEE7CA}" type="pres">
      <dgm:prSet presAssocID="{E368F34F-38AF-4DA0-BC6F-062FAC2AEB9B}" presName="compChildNode" presStyleCnt="0"/>
      <dgm:spPr/>
    </dgm:pt>
    <dgm:pt modelId="{EB53EC51-4486-4ED0-B8AE-899220E99035}" type="pres">
      <dgm:prSet presAssocID="{E368F34F-38AF-4DA0-BC6F-062FAC2AEB9B}" presName="theInnerList" presStyleCnt="0"/>
      <dgm:spPr/>
    </dgm:pt>
    <dgm:pt modelId="{C42153D4-865C-46F8-9B90-FEF6E241F70F}" type="pres">
      <dgm:prSet presAssocID="{C26C86A3-8450-4932-BEC8-1ED86560234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C285FE-6631-4CFB-AF63-52051052AA42}" type="pres">
      <dgm:prSet presAssocID="{E368F34F-38AF-4DA0-BC6F-062FAC2AEB9B}" presName="aSpace" presStyleCnt="0"/>
      <dgm:spPr/>
    </dgm:pt>
    <dgm:pt modelId="{C859C283-7B18-4234-8D91-9DE1B59CBE15}" type="pres">
      <dgm:prSet presAssocID="{FF639FD4-CA0D-43F2-BE78-8BCA7746D9F1}" presName="compNode" presStyleCnt="0"/>
      <dgm:spPr/>
    </dgm:pt>
    <dgm:pt modelId="{860C4C79-C8D9-4FFB-BA3E-0C225BAAEC74}" type="pres">
      <dgm:prSet presAssocID="{FF639FD4-CA0D-43F2-BE78-8BCA7746D9F1}" presName="aNode" presStyleLbl="bgShp" presStyleIdx="1" presStyleCnt="3"/>
      <dgm:spPr>
        <a:xfrm>
          <a:off x="1803263" y="0"/>
          <a:ext cx="1676854" cy="3432001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A582FCD-0532-49C8-B67C-13C4E4B08274}" type="pres">
      <dgm:prSet presAssocID="{FF639FD4-CA0D-43F2-BE78-8BCA7746D9F1}" presName="textNode" presStyleLbl="bgShp" presStyleIdx="1" presStyleCnt="3"/>
      <dgm:spPr/>
      <dgm:t>
        <a:bodyPr/>
        <a:lstStyle/>
        <a:p>
          <a:endParaRPr lang="ru-RU"/>
        </a:p>
      </dgm:t>
    </dgm:pt>
    <dgm:pt modelId="{7286E9A2-B6CB-4599-9A84-808C4AB18F36}" type="pres">
      <dgm:prSet presAssocID="{FF639FD4-CA0D-43F2-BE78-8BCA7746D9F1}" presName="compChildNode" presStyleCnt="0"/>
      <dgm:spPr/>
    </dgm:pt>
    <dgm:pt modelId="{3079FE43-620B-444E-99AE-1E446D87A5FE}" type="pres">
      <dgm:prSet presAssocID="{FF639FD4-CA0D-43F2-BE78-8BCA7746D9F1}" presName="theInnerList" presStyleCnt="0"/>
      <dgm:spPr/>
    </dgm:pt>
    <dgm:pt modelId="{8FB9C0F7-9A14-45EA-9F88-8203C9BF5ED4}" type="pres">
      <dgm:prSet presAssocID="{43231F15-847C-47DD-9B6D-9553862D9EFF}" presName="childNode" presStyleLbl="node1" presStyleIdx="1" presStyleCnt="3">
        <dgm:presLayoutVars>
          <dgm:bulletEnabled val="1"/>
        </dgm:presLayoutVars>
      </dgm:prSet>
      <dgm:spPr>
        <a:xfrm>
          <a:off x="1970948" y="1029600"/>
          <a:ext cx="1341483" cy="223080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4F17B2E1-F681-45E4-8D49-C24D3A25EA62}" type="pres">
      <dgm:prSet presAssocID="{FF639FD4-CA0D-43F2-BE78-8BCA7746D9F1}" presName="aSpace" presStyleCnt="0"/>
      <dgm:spPr/>
    </dgm:pt>
    <dgm:pt modelId="{2FAC9901-D468-49DB-A904-594696540458}" type="pres">
      <dgm:prSet presAssocID="{ECE98286-0F02-4A65-8144-E9CEC1CE5B90}" presName="compNode" presStyleCnt="0"/>
      <dgm:spPr/>
    </dgm:pt>
    <dgm:pt modelId="{F96C74E8-589A-4DBF-8A65-230E9C5BEF68}" type="pres">
      <dgm:prSet presAssocID="{ECE98286-0F02-4A65-8144-E9CEC1CE5B90}" presName="aNode" presStyleLbl="bgShp" presStyleIdx="2" presStyleCnt="3"/>
      <dgm:spPr>
        <a:xfrm>
          <a:off x="3605881" y="0"/>
          <a:ext cx="1676854" cy="3432001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2D0C3927-456B-4A8E-8B86-1D85E6A7EFD7}" type="pres">
      <dgm:prSet presAssocID="{ECE98286-0F02-4A65-8144-E9CEC1CE5B90}" presName="textNode" presStyleLbl="bgShp" presStyleIdx="2" presStyleCnt="3"/>
      <dgm:spPr/>
      <dgm:t>
        <a:bodyPr/>
        <a:lstStyle/>
        <a:p>
          <a:endParaRPr lang="ru-RU"/>
        </a:p>
      </dgm:t>
    </dgm:pt>
    <dgm:pt modelId="{0D01F7A1-37F8-4413-A46F-24B0E9A6DA46}" type="pres">
      <dgm:prSet presAssocID="{ECE98286-0F02-4A65-8144-E9CEC1CE5B90}" presName="compChildNode" presStyleCnt="0"/>
      <dgm:spPr/>
    </dgm:pt>
    <dgm:pt modelId="{659C491E-2A9D-47B3-A004-40127A7AB297}" type="pres">
      <dgm:prSet presAssocID="{ECE98286-0F02-4A65-8144-E9CEC1CE5B90}" presName="theInnerList" presStyleCnt="0"/>
      <dgm:spPr/>
    </dgm:pt>
    <dgm:pt modelId="{83E371BA-758D-4D0A-8B58-EFDA8C989BAE}" type="pres">
      <dgm:prSet presAssocID="{31BEEB43-D0D7-491D-8AE3-77AD6F6BE3CF}" presName="childNode" presStyleLbl="node1" presStyleIdx="2" presStyleCnt="3" custLinFactNeighborX="2093" custLinFactNeighborY="-784">
        <dgm:presLayoutVars>
          <dgm:bulletEnabled val="1"/>
        </dgm:presLayoutVars>
      </dgm:prSet>
      <dgm:spPr>
        <a:xfrm>
          <a:off x="3801644" y="961159"/>
          <a:ext cx="1341483" cy="223080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FF7724E0-EC89-4A8F-8939-4FFECCC74511}" type="presOf" srcId="{ECE98286-0F02-4A65-8144-E9CEC1CE5B90}" destId="{2D0C3927-456B-4A8E-8B86-1D85E6A7EFD7}" srcOrd="1" destOrd="0" presId="urn:microsoft.com/office/officeart/2005/8/layout/lProcess2"/>
    <dgm:cxn modelId="{0E4414F2-FD87-4522-A803-3F2040F4C106}" type="presOf" srcId="{FF639FD4-CA0D-43F2-BE78-8BCA7746D9F1}" destId="{CA582FCD-0532-49C8-B67C-13C4E4B08274}" srcOrd="1" destOrd="0" presId="urn:microsoft.com/office/officeart/2005/8/layout/lProcess2"/>
    <dgm:cxn modelId="{D2E5862B-2CDE-4F7B-A6C4-CB5E21E5BC09}" srcId="{E368F34F-38AF-4DA0-BC6F-062FAC2AEB9B}" destId="{C26C86A3-8450-4932-BEC8-1ED865602345}" srcOrd="0" destOrd="0" parTransId="{972B657E-4C44-4361-BD28-88E280B922F9}" sibTransId="{0AB562CA-087C-4C44-9DED-4EFBBBB977EC}"/>
    <dgm:cxn modelId="{5851F49C-FDC8-4291-87B2-410525C0E627}" srcId="{FF639FD4-CA0D-43F2-BE78-8BCA7746D9F1}" destId="{43231F15-847C-47DD-9B6D-9553862D9EFF}" srcOrd="0" destOrd="0" parTransId="{4A3716F5-1A98-4313-830D-9EF80F5F1046}" sibTransId="{FA344F26-EC9D-40A7-8249-0FDEB5627AEC}"/>
    <dgm:cxn modelId="{CD4B5B5A-55D8-427F-86BD-399FC1CB406A}" srcId="{210399E0-066C-4BBF-9C97-6A04F60B9070}" destId="{ECE98286-0F02-4A65-8144-E9CEC1CE5B90}" srcOrd="2" destOrd="0" parTransId="{2A561049-7E8B-4CB9-9BEF-4E1693900FBC}" sibTransId="{6F8FA0C2-3698-4F74-B508-EB57904BF704}"/>
    <dgm:cxn modelId="{719AB729-E7B6-4E1A-9A91-B3568DE1B424}" type="presOf" srcId="{31BEEB43-D0D7-491D-8AE3-77AD6F6BE3CF}" destId="{83E371BA-758D-4D0A-8B58-EFDA8C989BAE}" srcOrd="0" destOrd="0" presId="urn:microsoft.com/office/officeart/2005/8/layout/lProcess2"/>
    <dgm:cxn modelId="{DC536327-E4F6-4105-A10A-EEEFCA4B9748}" srcId="{210399E0-066C-4BBF-9C97-6A04F60B9070}" destId="{FF639FD4-CA0D-43F2-BE78-8BCA7746D9F1}" srcOrd="1" destOrd="0" parTransId="{A6E1051C-FC7E-49DA-A44F-15A80F87C926}" sibTransId="{375F11AD-2D0A-4767-B225-2F4066E8C6CC}"/>
    <dgm:cxn modelId="{E0926588-0834-4019-B672-BC8FEED41F77}" srcId="{ECE98286-0F02-4A65-8144-E9CEC1CE5B90}" destId="{31BEEB43-D0D7-491D-8AE3-77AD6F6BE3CF}" srcOrd="0" destOrd="0" parTransId="{4E7589CB-299D-40D9-AEA8-671A1061A9D0}" sibTransId="{24411ED0-B9AF-4CA7-85E0-0E59321A7BE4}"/>
    <dgm:cxn modelId="{6FAA0189-0066-4096-A84E-742D6C12AFF5}" type="presOf" srcId="{C26C86A3-8450-4932-BEC8-1ED865602345}" destId="{C42153D4-865C-46F8-9B90-FEF6E241F70F}" srcOrd="0" destOrd="0" presId="urn:microsoft.com/office/officeart/2005/8/layout/lProcess2"/>
    <dgm:cxn modelId="{7BA905D2-9153-4DC2-B5A6-864471D59010}" type="presOf" srcId="{210399E0-066C-4BBF-9C97-6A04F60B9070}" destId="{AEE69321-FBF2-4F12-8746-ACEEEB7D755B}" srcOrd="0" destOrd="0" presId="urn:microsoft.com/office/officeart/2005/8/layout/lProcess2"/>
    <dgm:cxn modelId="{9856CEAE-DB6B-417F-8F53-D9C5AC661285}" type="presOf" srcId="{E368F34F-38AF-4DA0-BC6F-062FAC2AEB9B}" destId="{FEECA646-604A-4B4F-A3C0-95A39B24FF04}" srcOrd="0" destOrd="0" presId="urn:microsoft.com/office/officeart/2005/8/layout/lProcess2"/>
    <dgm:cxn modelId="{9551F1FC-F3C9-4AD1-A22F-0BD3DE91036A}" type="presOf" srcId="{FF639FD4-CA0D-43F2-BE78-8BCA7746D9F1}" destId="{860C4C79-C8D9-4FFB-BA3E-0C225BAAEC74}" srcOrd="0" destOrd="0" presId="urn:microsoft.com/office/officeart/2005/8/layout/lProcess2"/>
    <dgm:cxn modelId="{ACEEC671-9B33-4977-A374-D00A3C818C7C}" type="presOf" srcId="{E368F34F-38AF-4DA0-BC6F-062FAC2AEB9B}" destId="{8535F813-A5B8-4281-A962-94CC08293555}" srcOrd="1" destOrd="0" presId="urn:microsoft.com/office/officeart/2005/8/layout/lProcess2"/>
    <dgm:cxn modelId="{D87B7E47-28B6-4376-A397-158F1442A59D}" type="presOf" srcId="{ECE98286-0F02-4A65-8144-E9CEC1CE5B90}" destId="{F96C74E8-589A-4DBF-8A65-230E9C5BEF68}" srcOrd="0" destOrd="0" presId="urn:microsoft.com/office/officeart/2005/8/layout/lProcess2"/>
    <dgm:cxn modelId="{BD47F6CD-A04F-4E4C-8BD7-032688F1E043}" type="presOf" srcId="{43231F15-847C-47DD-9B6D-9553862D9EFF}" destId="{8FB9C0F7-9A14-45EA-9F88-8203C9BF5ED4}" srcOrd="0" destOrd="0" presId="urn:microsoft.com/office/officeart/2005/8/layout/lProcess2"/>
    <dgm:cxn modelId="{013895E7-5C7A-4D18-834C-50EFB0606B97}" srcId="{210399E0-066C-4BBF-9C97-6A04F60B9070}" destId="{E368F34F-38AF-4DA0-BC6F-062FAC2AEB9B}" srcOrd="0" destOrd="0" parTransId="{EC864583-01AD-4C49-A198-A0EDE24985F0}" sibTransId="{1D232592-7A02-4CEC-B43A-797A49A2D49E}"/>
    <dgm:cxn modelId="{D50382B6-EADB-4DE4-99C1-AEB1C72630D0}" type="presParOf" srcId="{AEE69321-FBF2-4F12-8746-ACEEEB7D755B}" destId="{B32EBD51-4E87-4B8A-82AB-36640EA499FB}" srcOrd="0" destOrd="0" presId="urn:microsoft.com/office/officeart/2005/8/layout/lProcess2"/>
    <dgm:cxn modelId="{5416E27B-60C7-43FA-9309-ED630030D647}" type="presParOf" srcId="{B32EBD51-4E87-4B8A-82AB-36640EA499FB}" destId="{FEECA646-604A-4B4F-A3C0-95A39B24FF04}" srcOrd="0" destOrd="0" presId="urn:microsoft.com/office/officeart/2005/8/layout/lProcess2"/>
    <dgm:cxn modelId="{88CB6C49-A5BE-4ED3-BA0E-514DBD79DDDD}" type="presParOf" srcId="{B32EBD51-4E87-4B8A-82AB-36640EA499FB}" destId="{8535F813-A5B8-4281-A962-94CC08293555}" srcOrd="1" destOrd="0" presId="urn:microsoft.com/office/officeart/2005/8/layout/lProcess2"/>
    <dgm:cxn modelId="{E2E1D3D5-CC1F-4E09-ABAF-0967C0D3D698}" type="presParOf" srcId="{B32EBD51-4E87-4B8A-82AB-36640EA499FB}" destId="{66228180-6DAC-4BDB-8228-C4D224FEE7CA}" srcOrd="2" destOrd="0" presId="urn:microsoft.com/office/officeart/2005/8/layout/lProcess2"/>
    <dgm:cxn modelId="{D9D9227B-96D1-49AB-92FE-E89D2FA5BECD}" type="presParOf" srcId="{66228180-6DAC-4BDB-8228-C4D224FEE7CA}" destId="{EB53EC51-4486-4ED0-B8AE-899220E99035}" srcOrd="0" destOrd="0" presId="urn:microsoft.com/office/officeart/2005/8/layout/lProcess2"/>
    <dgm:cxn modelId="{28F71D60-6050-49FA-AE69-03F080FAA35C}" type="presParOf" srcId="{EB53EC51-4486-4ED0-B8AE-899220E99035}" destId="{C42153D4-865C-46F8-9B90-FEF6E241F70F}" srcOrd="0" destOrd="0" presId="urn:microsoft.com/office/officeart/2005/8/layout/lProcess2"/>
    <dgm:cxn modelId="{00169EEB-C717-4AD4-9393-70655282107F}" type="presParOf" srcId="{AEE69321-FBF2-4F12-8746-ACEEEB7D755B}" destId="{C4C285FE-6631-4CFB-AF63-52051052AA42}" srcOrd="1" destOrd="0" presId="urn:microsoft.com/office/officeart/2005/8/layout/lProcess2"/>
    <dgm:cxn modelId="{58155078-F36D-451E-A3CB-03C7EE535FAC}" type="presParOf" srcId="{AEE69321-FBF2-4F12-8746-ACEEEB7D755B}" destId="{C859C283-7B18-4234-8D91-9DE1B59CBE15}" srcOrd="2" destOrd="0" presId="urn:microsoft.com/office/officeart/2005/8/layout/lProcess2"/>
    <dgm:cxn modelId="{E8370A05-76E8-4B56-9227-68B68E39B7DF}" type="presParOf" srcId="{C859C283-7B18-4234-8D91-9DE1B59CBE15}" destId="{860C4C79-C8D9-4FFB-BA3E-0C225BAAEC74}" srcOrd="0" destOrd="0" presId="urn:microsoft.com/office/officeart/2005/8/layout/lProcess2"/>
    <dgm:cxn modelId="{05E4A1B2-4139-4AE0-89C1-4104CFD8A3F4}" type="presParOf" srcId="{C859C283-7B18-4234-8D91-9DE1B59CBE15}" destId="{CA582FCD-0532-49C8-B67C-13C4E4B08274}" srcOrd="1" destOrd="0" presId="urn:microsoft.com/office/officeart/2005/8/layout/lProcess2"/>
    <dgm:cxn modelId="{3C0B787B-2C98-4574-9B9E-467B7B0894F3}" type="presParOf" srcId="{C859C283-7B18-4234-8D91-9DE1B59CBE15}" destId="{7286E9A2-B6CB-4599-9A84-808C4AB18F36}" srcOrd="2" destOrd="0" presId="urn:microsoft.com/office/officeart/2005/8/layout/lProcess2"/>
    <dgm:cxn modelId="{F8137BBC-AC34-49AE-BF11-D9CB4F18A17F}" type="presParOf" srcId="{7286E9A2-B6CB-4599-9A84-808C4AB18F36}" destId="{3079FE43-620B-444E-99AE-1E446D87A5FE}" srcOrd="0" destOrd="0" presId="urn:microsoft.com/office/officeart/2005/8/layout/lProcess2"/>
    <dgm:cxn modelId="{7C0FF508-7E16-4C8F-93D6-9DD616C8C2B7}" type="presParOf" srcId="{3079FE43-620B-444E-99AE-1E446D87A5FE}" destId="{8FB9C0F7-9A14-45EA-9F88-8203C9BF5ED4}" srcOrd="0" destOrd="0" presId="urn:microsoft.com/office/officeart/2005/8/layout/lProcess2"/>
    <dgm:cxn modelId="{FEFBF203-5AA8-49B1-A33D-8CAC11E49197}" type="presParOf" srcId="{AEE69321-FBF2-4F12-8746-ACEEEB7D755B}" destId="{4F17B2E1-F681-45E4-8D49-C24D3A25EA62}" srcOrd="3" destOrd="0" presId="urn:microsoft.com/office/officeart/2005/8/layout/lProcess2"/>
    <dgm:cxn modelId="{13762FC9-1B2B-4274-BCC7-1FC744235AC6}" type="presParOf" srcId="{AEE69321-FBF2-4F12-8746-ACEEEB7D755B}" destId="{2FAC9901-D468-49DB-A904-594696540458}" srcOrd="4" destOrd="0" presId="urn:microsoft.com/office/officeart/2005/8/layout/lProcess2"/>
    <dgm:cxn modelId="{0CD19A41-52E8-419A-B09E-699D7DEE1584}" type="presParOf" srcId="{2FAC9901-D468-49DB-A904-594696540458}" destId="{F96C74E8-589A-4DBF-8A65-230E9C5BEF68}" srcOrd="0" destOrd="0" presId="urn:microsoft.com/office/officeart/2005/8/layout/lProcess2"/>
    <dgm:cxn modelId="{142BF0A1-7C92-4361-8E51-5AC7B9294C87}" type="presParOf" srcId="{2FAC9901-D468-49DB-A904-594696540458}" destId="{2D0C3927-456B-4A8E-8B86-1D85E6A7EFD7}" srcOrd="1" destOrd="0" presId="urn:microsoft.com/office/officeart/2005/8/layout/lProcess2"/>
    <dgm:cxn modelId="{76D6DB4A-C22C-4474-AB85-AE926039B80B}" type="presParOf" srcId="{2FAC9901-D468-49DB-A904-594696540458}" destId="{0D01F7A1-37F8-4413-A46F-24B0E9A6DA46}" srcOrd="2" destOrd="0" presId="urn:microsoft.com/office/officeart/2005/8/layout/lProcess2"/>
    <dgm:cxn modelId="{E98C3D58-C300-44CC-81CF-B1F04AC4188E}" type="presParOf" srcId="{0D01F7A1-37F8-4413-A46F-24B0E9A6DA46}" destId="{659C491E-2A9D-47B3-A004-40127A7AB297}" srcOrd="0" destOrd="0" presId="urn:microsoft.com/office/officeart/2005/8/layout/lProcess2"/>
    <dgm:cxn modelId="{D93AA8D0-F3D5-4B34-985D-1FB3E7757787}" type="presParOf" srcId="{659C491E-2A9D-47B3-A004-40127A7AB297}" destId="{83E371BA-758D-4D0A-8B58-EFDA8C989BAE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1F6EE2-19E3-4A78-B7BC-7B2F4C2B5A25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D2D194-4D46-4FEC-B0AF-7E8F582E9104}">
      <dgm:prSet phldrT="[Текст]" custT="1"/>
      <dgm:spPr/>
      <dgm:t>
        <a:bodyPr/>
        <a:lstStyle/>
        <a:p>
          <a:r>
            <a:rPr lang="uk-UA" sz="1400" b="1" dirty="0" smtClean="0">
              <a:latin typeface="Calibri" pitchFamily="34" charset="0"/>
            </a:rPr>
            <a:t>компанії-виробники</a:t>
          </a:r>
          <a:endParaRPr lang="ru-RU" sz="1400" b="1" dirty="0">
            <a:latin typeface="Calibri" pitchFamily="34" charset="0"/>
          </a:endParaRPr>
        </a:p>
      </dgm:t>
    </dgm:pt>
    <dgm:pt modelId="{3FB24D91-1B9E-4461-B50E-93FE409D2D61}" type="parTrans" cxnId="{7A3EC345-0A80-489F-A5CC-72C6B22A6FBC}">
      <dgm:prSet/>
      <dgm:spPr/>
      <dgm:t>
        <a:bodyPr/>
        <a:lstStyle/>
        <a:p>
          <a:endParaRPr lang="ru-RU"/>
        </a:p>
      </dgm:t>
    </dgm:pt>
    <dgm:pt modelId="{08010A18-1370-4714-91A2-C7AF57BA8E5C}" type="sibTrans" cxnId="{7A3EC345-0A80-489F-A5CC-72C6B22A6FBC}">
      <dgm:prSet/>
      <dgm:spPr/>
      <dgm:t>
        <a:bodyPr/>
        <a:lstStyle/>
        <a:p>
          <a:endParaRPr lang="ru-RU"/>
        </a:p>
      </dgm:t>
    </dgm:pt>
    <dgm:pt modelId="{7E91EA58-FD3F-441F-B3A2-55972B4E0522}">
      <dgm:prSet phldrT="[Текст]"/>
      <dgm:spPr/>
      <dgm:t>
        <a:bodyPr/>
        <a:lstStyle/>
        <a:p>
          <a:r>
            <a:rPr lang="uk-UA" b="1" dirty="0" smtClean="0">
              <a:latin typeface="Calibri" pitchFamily="34" charset="0"/>
            </a:rPr>
            <a:t>дилери та оптовики</a:t>
          </a:r>
          <a:endParaRPr lang="ru-RU" b="1" dirty="0">
            <a:latin typeface="Calibri" pitchFamily="34" charset="0"/>
          </a:endParaRPr>
        </a:p>
      </dgm:t>
    </dgm:pt>
    <dgm:pt modelId="{A0C98875-A3FB-4D0E-8883-B9DAD715CAF5}" type="parTrans" cxnId="{7158CD55-F5B5-4319-9345-4E1C768F218C}">
      <dgm:prSet/>
      <dgm:spPr/>
      <dgm:t>
        <a:bodyPr/>
        <a:lstStyle/>
        <a:p>
          <a:endParaRPr lang="ru-RU"/>
        </a:p>
      </dgm:t>
    </dgm:pt>
    <dgm:pt modelId="{9D1B5395-0CF2-4DB8-A41D-899AD1A62F79}" type="sibTrans" cxnId="{7158CD55-F5B5-4319-9345-4E1C768F218C}">
      <dgm:prSet/>
      <dgm:spPr/>
      <dgm:t>
        <a:bodyPr/>
        <a:lstStyle/>
        <a:p>
          <a:endParaRPr lang="ru-RU"/>
        </a:p>
      </dgm:t>
    </dgm:pt>
    <dgm:pt modelId="{09F4CA5A-DDAB-41AC-B2BF-00455E43F3C4}">
      <dgm:prSet phldrT="[Текст]"/>
      <dgm:spPr/>
      <dgm:t>
        <a:bodyPr/>
        <a:lstStyle/>
        <a:p>
          <a:r>
            <a:rPr lang="uk-UA" b="1" dirty="0" smtClean="0">
              <a:latin typeface="Calibri" pitchFamily="34" charset="0"/>
            </a:rPr>
            <a:t>представники роздрібного бізнесу</a:t>
          </a:r>
          <a:endParaRPr lang="ru-RU" b="1" dirty="0">
            <a:latin typeface="Calibri" pitchFamily="34" charset="0"/>
          </a:endParaRPr>
        </a:p>
      </dgm:t>
    </dgm:pt>
    <dgm:pt modelId="{1E95401C-CA47-4AAA-AC46-58002779E00D}" type="parTrans" cxnId="{1CF830E9-18EC-4659-99B9-74610EFCFD4D}">
      <dgm:prSet/>
      <dgm:spPr/>
      <dgm:t>
        <a:bodyPr/>
        <a:lstStyle/>
        <a:p>
          <a:endParaRPr lang="ru-RU"/>
        </a:p>
      </dgm:t>
    </dgm:pt>
    <dgm:pt modelId="{F99DC882-D264-4EB6-843E-50DA1171D329}" type="sibTrans" cxnId="{1CF830E9-18EC-4659-99B9-74610EFCFD4D}">
      <dgm:prSet/>
      <dgm:spPr/>
      <dgm:t>
        <a:bodyPr/>
        <a:lstStyle/>
        <a:p>
          <a:endParaRPr lang="ru-RU"/>
        </a:p>
      </dgm:t>
    </dgm:pt>
    <dgm:pt modelId="{D2A196AB-5A28-4A44-B0F0-311FB8D15007}">
      <dgm:prSet phldrT="[Текст]" custT="1"/>
      <dgm:spPr/>
      <dgm:t>
        <a:bodyPr/>
        <a:lstStyle/>
        <a:p>
          <a:r>
            <a:rPr lang="uk-UA" sz="1400" b="1" dirty="0" smtClean="0">
              <a:latin typeface="Calibri" pitchFamily="34" charset="0"/>
            </a:rPr>
            <a:t>фізичні особи</a:t>
          </a:r>
          <a:endParaRPr lang="ru-RU" sz="1400" b="1" dirty="0">
            <a:latin typeface="Calibri" pitchFamily="34" charset="0"/>
          </a:endParaRPr>
        </a:p>
      </dgm:t>
    </dgm:pt>
    <dgm:pt modelId="{8744762B-FADE-404D-9D06-A952CF1C441A}" type="parTrans" cxnId="{AD5BDCC8-5286-4F1F-8FCD-6021441DC096}">
      <dgm:prSet/>
      <dgm:spPr/>
      <dgm:t>
        <a:bodyPr/>
        <a:lstStyle/>
        <a:p>
          <a:endParaRPr lang="ru-RU"/>
        </a:p>
      </dgm:t>
    </dgm:pt>
    <dgm:pt modelId="{F9EC251C-8BB4-4582-8C68-4FDF3D9EEC67}" type="sibTrans" cxnId="{AD5BDCC8-5286-4F1F-8FCD-6021441DC096}">
      <dgm:prSet/>
      <dgm:spPr/>
      <dgm:t>
        <a:bodyPr/>
        <a:lstStyle/>
        <a:p>
          <a:endParaRPr lang="ru-RU"/>
        </a:p>
      </dgm:t>
    </dgm:pt>
    <dgm:pt modelId="{DB731FF1-8988-4301-9138-11796A3521DC}" type="pres">
      <dgm:prSet presAssocID="{6C1F6EE2-19E3-4A78-B7BC-7B2F4C2B5A2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C1A139-817E-4A1B-8E38-E707128F8CDD}" type="pres">
      <dgm:prSet presAssocID="{4AD2D194-4D46-4FEC-B0AF-7E8F582E9104}" presName="compNode" presStyleCnt="0"/>
      <dgm:spPr/>
    </dgm:pt>
    <dgm:pt modelId="{B7847A5C-E3CE-4F84-BCEF-4CA810D0413E}" type="pres">
      <dgm:prSet presAssocID="{4AD2D194-4D46-4FEC-B0AF-7E8F582E9104}" presName="pictRect" presStyleLbl="node1" presStyleIdx="0" presStyleCnt="4" custLinFactNeighborX="6832" custLinFactNeighborY="405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5148514-CCAA-420F-A915-996B6379A003}" type="pres">
      <dgm:prSet presAssocID="{4AD2D194-4D46-4FEC-B0AF-7E8F582E9104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B194E-A926-4E74-87D6-7E061967BFB6}" type="pres">
      <dgm:prSet presAssocID="{08010A18-1370-4714-91A2-C7AF57BA8E5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76F022C-1336-4EA2-8743-73991F75685B}" type="pres">
      <dgm:prSet presAssocID="{7E91EA58-FD3F-441F-B3A2-55972B4E0522}" presName="compNode" presStyleCnt="0"/>
      <dgm:spPr/>
    </dgm:pt>
    <dgm:pt modelId="{072E186D-9AEE-4089-A4E7-99C3C98DDD99}" type="pres">
      <dgm:prSet presAssocID="{7E91EA58-FD3F-441F-B3A2-55972B4E0522}" presName="pictRect" presStyleLbl="nod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05115E5-3944-4577-B067-A4556690FB83}" type="pres">
      <dgm:prSet presAssocID="{7E91EA58-FD3F-441F-B3A2-55972B4E0522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5B187-346C-4FEF-B2E9-5F7AF275B844}" type="pres">
      <dgm:prSet presAssocID="{9D1B5395-0CF2-4DB8-A41D-899AD1A62F7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87DCF5B-F988-4353-A8E6-6AEBB366EB29}" type="pres">
      <dgm:prSet presAssocID="{09F4CA5A-DDAB-41AC-B2BF-00455E43F3C4}" presName="compNode" presStyleCnt="0"/>
      <dgm:spPr/>
    </dgm:pt>
    <dgm:pt modelId="{23A30184-A55A-4D99-9B7B-3252C9A52E7B}" type="pres">
      <dgm:prSet presAssocID="{09F4CA5A-DDAB-41AC-B2BF-00455E43F3C4}" presName="pictRect" presStyleLbl="nod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1742673-2AFD-4C86-A9C2-D6D782CEB2DE}" type="pres">
      <dgm:prSet presAssocID="{09F4CA5A-DDAB-41AC-B2BF-00455E43F3C4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8FFD7B-80C4-4097-BE61-99B80CBDFE97}" type="pres">
      <dgm:prSet presAssocID="{F99DC882-D264-4EB6-843E-50DA1171D32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5CAA0DD-5AF4-4120-8B94-7E9912A4EA64}" type="pres">
      <dgm:prSet presAssocID="{D2A196AB-5A28-4A44-B0F0-311FB8D15007}" presName="compNode" presStyleCnt="0"/>
      <dgm:spPr/>
    </dgm:pt>
    <dgm:pt modelId="{A01ACAB0-4E2E-41F4-A439-07AC69BAE96E}" type="pres">
      <dgm:prSet presAssocID="{D2A196AB-5A28-4A44-B0F0-311FB8D15007}" presName="pictRect" presStyleLbl="nod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6A7413E-2C45-4BD3-95FD-C5C332FE5B2A}" type="pres">
      <dgm:prSet presAssocID="{D2A196AB-5A28-4A44-B0F0-311FB8D15007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50E64D-2699-4BD3-B3DF-978B81568A07}" type="presOf" srcId="{4AD2D194-4D46-4FEC-B0AF-7E8F582E9104}" destId="{A5148514-CCAA-420F-A915-996B6379A003}" srcOrd="0" destOrd="0" presId="urn:microsoft.com/office/officeart/2005/8/layout/pList1"/>
    <dgm:cxn modelId="{AD5BDCC8-5286-4F1F-8FCD-6021441DC096}" srcId="{6C1F6EE2-19E3-4A78-B7BC-7B2F4C2B5A25}" destId="{D2A196AB-5A28-4A44-B0F0-311FB8D15007}" srcOrd="3" destOrd="0" parTransId="{8744762B-FADE-404D-9D06-A952CF1C441A}" sibTransId="{F9EC251C-8BB4-4582-8C68-4FDF3D9EEC67}"/>
    <dgm:cxn modelId="{7A3EC345-0A80-489F-A5CC-72C6B22A6FBC}" srcId="{6C1F6EE2-19E3-4A78-B7BC-7B2F4C2B5A25}" destId="{4AD2D194-4D46-4FEC-B0AF-7E8F582E9104}" srcOrd="0" destOrd="0" parTransId="{3FB24D91-1B9E-4461-B50E-93FE409D2D61}" sibTransId="{08010A18-1370-4714-91A2-C7AF57BA8E5C}"/>
    <dgm:cxn modelId="{C68BE833-C665-4886-BC6C-AE675872C0AF}" type="presOf" srcId="{7E91EA58-FD3F-441F-B3A2-55972B4E0522}" destId="{405115E5-3944-4577-B067-A4556690FB83}" srcOrd="0" destOrd="0" presId="urn:microsoft.com/office/officeart/2005/8/layout/pList1"/>
    <dgm:cxn modelId="{1CF830E9-18EC-4659-99B9-74610EFCFD4D}" srcId="{6C1F6EE2-19E3-4A78-B7BC-7B2F4C2B5A25}" destId="{09F4CA5A-DDAB-41AC-B2BF-00455E43F3C4}" srcOrd="2" destOrd="0" parTransId="{1E95401C-CA47-4AAA-AC46-58002779E00D}" sibTransId="{F99DC882-D264-4EB6-843E-50DA1171D329}"/>
    <dgm:cxn modelId="{FBCDEE19-1E2B-4DFD-A012-D438333196FE}" type="presOf" srcId="{D2A196AB-5A28-4A44-B0F0-311FB8D15007}" destId="{E6A7413E-2C45-4BD3-95FD-C5C332FE5B2A}" srcOrd="0" destOrd="0" presId="urn:microsoft.com/office/officeart/2005/8/layout/pList1"/>
    <dgm:cxn modelId="{02C16EDC-4636-4C00-B68C-CCE343C35F93}" type="presOf" srcId="{9D1B5395-0CF2-4DB8-A41D-899AD1A62F79}" destId="{4B85B187-346C-4FEF-B2E9-5F7AF275B844}" srcOrd="0" destOrd="0" presId="urn:microsoft.com/office/officeart/2005/8/layout/pList1"/>
    <dgm:cxn modelId="{B81B5018-7716-4F80-A498-3FE792C48CBA}" type="presOf" srcId="{09F4CA5A-DDAB-41AC-B2BF-00455E43F3C4}" destId="{D1742673-2AFD-4C86-A9C2-D6D782CEB2DE}" srcOrd="0" destOrd="0" presId="urn:microsoft.com/office/officeart/2005/8/layout/pList1"/>
    <dgm:cxn modelId="{3ACEF364-1800-4367-A97D-25E752D09CE5}" type="presOf" srcId="{6C1F6EE2-19E3-4A78-B7BC-7B2F4C2B5A25}" destId="{DB731FF1-8988-4301-9138-11796A3521DC}" srcOrd="0" destOrd="0" presId="urn:microsoft.com/office/officeart/2005/8/layout/pList1"/>
    <dgm:cxn modelId="{7158CD55-F5B5-4319-9345-4E1C768F218C}" srcId="{6C1F6EE2-19E3-4A78-B7BC-7B2F4C2B5A25}" destId="{7E91EA58-FD3F-441F-B3A2-55972B4E0522}" srcOrd="1" destOrd="0" parTransId="{A0C98875-A3FB-4D0E-8883-B9DAD715CAF5}" sibTransId="{9D1B5395-0CF2-4DB8-A41D-899AD1A62F79}"/>
    <dgm:cxn modelId="{31CEA906-5767-493E-BDA3-3B37B7698F85}" type="presOf" srcId="{F99DC882-D264-4EB6-843E-50DA1171D329}" destId="{0C8FFD7B-80C4-4097-BE61-99B80CBDFE97}" srcOrd="0" destOrd="0" presId="urn:microsoft.com/office/officeart/2005/8/layout/pList1"/>
    <dgm:cxn modelId="{1F954FAC-E68E-4791-B3E8-B3027578BE52}" type="presOf" srcId="{08010A18-1370-4714-91A2-C7AF57BA8E5C}" destId="{132B194E-A926-4E74-87D6-7E061967BFB6}" srcOrd="0" destOrd="0" presId="urn:microsoft.com/office/officeart/2005/8/layout/pList1"/>
    <dgm:cxn modelId="{AA6171F4-948E-4104-BB44-6397786AE6BB}" type="presParOf" srcId="{DB731FF1-8988-4301-9138-11796A3521DC}" destId="{50C1A139-817E-4A1B-8E38-E707128F8CDD}" srcOrd="0" destOrd="0" presId="urn:microsoft.com/office/officeart/2005/8/layout/pList1"/>
    <dgm:cxn modelId="{21714375-1079-4334-A203-5B610B3CD45D}" type="presParOf" srcId="{50C1A139-817E-4A1B-8E38-E707128F8CDD}" destId="{B7847A5C-E3CE-4F84-BCEF-4CA810D0413E}" srcOrd="0" destOrd="0" presId="urn:microsoft.com/office/officeart/2005/8/layout/pList1"/>
    <dgm:cxn modelId="{FCE5DD99-82B0-4630-A21E-1DE4C1575E8A}" type="presParOf" srcId="{50C1A139-817E-4A1B-8E38-E707128F8CDD}" destId="{A5148514-CCAA-420F-A915-996B6379A003}" srcOrd="1" destOrd="0" presId="urn:microsoft.com/office/officeart/2005/8/layout/pList1"/>
    <dgm:cxn modelId="{E5B818EE-D947-4D74-BF4A-5ABF8345F682}" type="presParOf" srcId="{DB731FF1-8988-4301-9138-11796A3521DC}" destId="{132B194E-A926-4E74-87D6-7E061967BFB6}" srcOrd="1" destOrd="0" presId="urn:microsoft.com/office/officeart/2005/8/layout/pList1"/>
    <dgm:cxn modelId="{344666EB-4A27-4AFA-8F09-20C9C10C4ED5}" type="presParOf" srcId="{DB731FF1-8988-4301-9138-11796A3521DC}" destId="{D76F022C-1336-4EA2-8743-73991F75685B}" srcOrd="2" destOrd="0" presId="urn:microsoft.com/office/officeart/2005/8/layout/pList1"/>
    <dgm:cxn modelId="{954C14EF-7536-4B95-A7D8-9196EB8D5F44}" type="presParOf" srcId="{D76F022C-1336-4EA2-8743-73991F75685B}" destId="{072E186D-9AEE-4089-A4E7-99C3C98DDD99}" srcOrd="0" destOrd="0" presId="urn:microsoft.com/office/officeart/2005/8/layout/pList1"/>
    <dgm:cxn modelId="{24CC2F82-37A2-4C5E-A22C-D3C94B4112BC}" type="presParOf" srcId="{D76F022C-1336-4EA2-8743-73991F75685B}" destId="{405115E5-3944-4577-B067-A4556690FB83}" srcOrd="1" destOrd="0" presId="urn:microsoft.com/office/officeart/2005/8/layout/pList1"/>
    <dgm:cxn modelId="{9737CF2D-8AB2-40FB-940D-2DC47387EF71}" type="presParOf" srcId="{DB731FF1-8988-4301-9138-11796A3521DC}" destId="{4B85B187-346C-4FEF-B2E9-5F7AF275B844}" srcOrd="3" destOrd="0" presId="urn:microsoft.com/office/officeart/2005/8/layout/pList1"/>
    <dgm:cxn modelId="{F78EC86C-68DF-4BAE-B146-FE1A34B025C7}" type="presParOf" srcId="{DB731FF1-8988-4301-9138-11796A3521DC}" destId="{287DCF5B-F988-4353-A8E6-6AEBB366EB29}" srcOrd="4" destOrd="0" presId="urn:microsoft.com/office/officeart/2005/8/layout/pList1"/>
    <dgm:cxn modelId="{5C0BC3F4-6510-457F-8F21-86C8B99B587F}" type="presParOf" srcId="{287DCF5B-F988-4353-A8E6-6AEBB366EB29}" destId="{23A30184-A55A-4D99-9B7B-3252C9A52E7B}" srcOrd="0" destOrd="0" presId="urn:microsoft.com/office/officeart/2005/8/layout/pList1"/>
    <dgm:cxn modelId="{CB2F05BF-3E0F-49F6-B6C7-C40D2D3E9BAC}" type="presParOf" srcId="{287DCF5B-F988-4353-A8E6-6AEBB366EB29}" destId="{D1742673-2AFD-4C86-A9C2-D6D782CEB2DE}" srcOrd="1" destOrd="0" presId="urn:microsoft.com/office/officeart/2005/8/layout/pList1"/>
    <dgm:cxn modelId="{71EC4E40-A4D5-4520-B3A8-AE6B30765E9F}" type="presParOf" srcId="{DB731FF1-8988-4301-9138-11796A3521DC}" destId="{0C8FFD7B-80C4-4097-BE61-99B80CBDFE97}" srcOrd="5" destOrd="0" presId="urn:microsoft.com/office/officeart/2005/8/layout/pList1"/>
    <dgm:cxn modelId="{14F980FB-8681-4FE4-94B2-839BF73A0A22}" type="presParOf" srcId="{DB731FF1-8988-4301-9138-11796A3521DC}" destId="{55CAA0DD-5AF4-4120-8B94-7E9912A4EA64}" srcOrd="6" destOrd="0" presId="urn:microsoft.com/office/officeart/2005/8/layout/pList1"/>
    <dgm:cxn modelId="{AE4B177F-3690-4AAD-803D-A745081744C4}" type="presParOf" srcId="{55CAA0DD-5AF4-4120-8B94-7E9912A4EA64}" destId="{A01ACAB0-4E2E-41F4-A439-07AC69BAE96E}" srcOrd="0" destOrd="0" presId="urn:microsoft.com/office/officeart/2005/8/layout/pList1"/>
    <dgm:cxn modelId="{6B1F93E5-9983-4141-979D-B1C652656DCB}" type="presParOf" srcId="{55CAA0DD-5AF4-4120-8B94-7E9912A4EA64}" destId="{E6A7413E-2C45-4BD3-95FD-C5C332FE5B2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ECA646-604A-4B4F-A3C0-95A39B24FF04}">
      <dsp:nvSpPr>
        <dsp:cNvPr id="0" name=""/>
        <dsp:cNvSpPr/>
      </dsp:nvSpPr>
      <dsp:spPr>
        <a:xfrm>
          <a:off x="625" y="0"/>
          <a:ext cx="1626636" cy="3432001"/>
        </a:xfrm>
        <a:prstGeom prst="roundRect">
          <a:avLst>
            <a:gd name="adj" fmla="val 10000"/>
          </a:avLst>
        </a:prstGeom>
        <a:solidFill>
          <a:srgbClr val="F0FDA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/>
            <a:t>3 </a:t>
          </a:r>
          <a:r>
            <a:rPr lang="az-Cyrl-AZ" sz="3700" kern="1200" dirty="0"/>
            <a:t>роки</a:t>
          </a:r>
          <a:endParaRPr lang="en-US" sz="3700" kern="1200" dirty="0"/>
        </a:p>
      </dsp:txBody>
      <dsp:txXfrm>
        <a:off x="625" y="0"/>
        <a:ext cx="1626636" cy="1029600"/>
      </dsp:txXfrm>
    </dsp:sp>
    <dsp:sp modelId="{C42153D4-865C-46F8-9B90-FEF6E241F70F}">
      <dsp:nvSpPr>
        <dsp:cNvPr id="0" name=""/>
        <dsp:cNvSpPr/>
      </dsp:nvSpPr>
      <dsp:spPr>
        <a:xfrm>
          <a:off x="185866" y="1041894"/>
          <a:ext cx="1301308" cy="103479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Жива птиця, вівці, м`ясо (крім свинини)</a:t>
          </a:r>
          <a:endParaRPr lang="en-US" sz="14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185866" y="1041894"/>
        <a:ext cx="1301308" cy="1034795"/>
      </dsp:txXfrm>
    </dsp:sp>
    <dsp:sp modelId="{65891A35-9151-486F-B137-78D235F42968}">
      <dsp:nvSpPr>
        <dsp:cNvPr id="0" name=""/>
        <dsp:cNvSpPr/>
      </dsp:nvSpPr>
      <dsp:spPr>
        <a:xfrm>
          <a:off x="163289" y="2224600"/>
          <a:ext cx="1301308" cy="103479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Cyrl-AZ" sz="1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Б</a:t>
          </a:r>
          <a:r>
            <a:rPr lang="ru-RU" sz="1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орошно, крупи</a:t>
          </a:r>
          <a:r>
            <a:rPr lang="en-CA" sz="1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, </a:t>
          </a:r>
          <a:r>
            <a:rPr lang="ru-RU" sz="1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горіхи</a:t>
          </a:r>
          <a:endParaRPr lang="en-US" sz="14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163289" y="2224600"/>
        <a:ext cx="1301308" cy="1034795"/>
      </dsp:txXfrm>
    </dsp:sp>
    <dsp:sp modelId="{860C4C79-C8D9-4FFB-BA3E-0C225BAAEC74}">
      <dsp:nvSpPr>
        <dsp:cNvPr id="0" name=""/>
        <dsp:cNvSpPr/>
      </dsp:nvSpPr>
      <dsp:spPr>
        <a:xfrm>
          <a:off x="1749259" y="0"/>
          <a:ext cx="1626636" cy="3432001"/>
        </a:xfrm>
        <a:prstGeom prst="roundRect">
          <a:avLst>
            <a:gd name="adj" fmla="val 10000"/>
          </a:avLst>
        </a:prstGeom>
        <a:solidFill>
          <a:srgbClr val="F0FDA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5 </a:t>
          </a:r>
          <a:r>
            <a:rPr lang="az-Cyrl-AZ" sz="3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років</a:t>
          </a:r>
          <a:endParaRPr lang="en-US" sz="3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1749259" y="0"/>
        <a:ext cx="1626636" cy="1029600"/>
      </dsp:txXfrm>
    </dsp:sp>
    <dsp:sp modelId="{8FB9C0F7-9A14-45EA-9F88-8203C9BF5ED4}">
      <dsp:nvSpPr>
        <dsp:cNvPr id="0" name=""/>
        <dsp:cNvSpPr/>
      </dsp:nvSpPr>
      <dsp:spPr>
        <a:xfrm>
          <a:off x="1911923" y="1030605"/>
          <a:ext cx="1301308" cy="103479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Субпродукти свиней</a:t>
          </a:r>
          <a:endParaRPr lang="en-US" sz="14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1911923" y="1030605"/>
        <a:ext cx="1301308" cy="1034795"/>
      </dsp:txXfrm>
    </dsp:sp>
    <dsp:sp modelId="{7FAB10AE-71A8-42E7-B56F-054695AC56B8}">
      <dsp:nvSpPr>
        <dsp:cNvPr id="0" name=""/>
        <dsp:cNvSpPr/>
      </dsp:nvSpPr>
      <dsp:spPr>
        <a:xfrm>
          <a:off x="1911923" y="2224600"/>
          <a:ext cx="1301308" cy="103479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H</a:t>
          </a:r>
          <a:r>
            <a:rPr lang="ru-RU" sz="1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асіння олійних, рослинна олія та інші жири</a:t>
          </a:r>
          <a:endParaRPr lang="en-US" sz="14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1911923" y="2224600"/>
        <a:ext cx="1301308" cy="1034795"/>
      </dsp:txXfrm>
    </dsp:sp>
    <dsp:sp modelId="{F96C74E8-589A-4DBF-8A65-230E9C5BEF68}">
      <dsp:nvSpPr>
        <dsp:cNvPr id="0" name=""/>
        <dsp:cNvSpPr/>
      </dsp:nvSpPr>
      <dsp:spPr>
        <a:xfrm>
          <a:off x="3498518" y="0"/>
          <a:ext cx="1626636" cy="3432001"/>
        </a:xfrm>
        <a:prstGeom prst="roundRect">
          <a:avLst>
            <a:gd name="adj" fmla="val 10000"/>
          </a:avLst>
        </a:prstGeom>
        <a:solidFill>
          <a:srgbClr val="F0FDA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7 </a:t>
          </a:r>
          <a:r>
            <a:rPr lang="az-Cyrl-AZ" sz="3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років</a:t>
          </a:r>
          <a:endParaRPr lang="en-US" sz="3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3498518" y="0"/>
        <a:ext cx="1626636" cy="1029600"/>
      </dsp:txXfrm>
    </dsp:sp>
    <dsp:sp modelId="{83E371BA-758D-4D0A-8B58-EFDA8C989BAE}">
      <dsp:nvSpPr>
        <dsp:cNvPr id="0" name=""/>
        <dsp:cNvSpPr/>
      </dsp:nvSpPr>
      <dsp:spPr>
        <a:xfrm>
          <a:off x="3660556" y="1030605"/>
          <a:ext cx="1301308" cy="103479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Cyrl-AZ" sz="1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Свинина, птиця, ковбаси</a:t>
          </a:r>
          <a:endParaRPr lang="en-US" sz="14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3660556" y="1030605"/>
        <a:ext cx="1301308" cy="1034795"/>
      </dsp:txXfrm>
    </dsp:sp>
    <dsp:sp modelId="{D3A500EF-F927-414B-B840-88ACF1321C25}">
      <dsp:nvSpPr>
        <dsp:cNvPr id="0" name=""/>
        <dsp:cNvSpPr/>
      </dsp:nvSpPr>
      <dsp:spPr>
        <a:xfrm>
          <a:off x="3660556" y="2224600"/>
          <a:ext cx="1301308" cy="103479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Молочні продукти, яйця, мед, овочі</a:t>
          </a:r>
          <a:endParaRPr lang="en-US" sz="14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3660556" y="2224600"/>
        <a:ext cx="1301308" cy="103479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ECA646-604A-4B4F-A3C0-95A39B24FF04}">
      <dsp:nvSpPr>
        <dsp:cNvPr id="0" name=""/>
        <dsp:cNvSpPr/>
      </dsp:nvSpPr>
      <dsp:spPr>
        <a:xfrm>
          <a:off x="644" y="0"/>
          <a:ext cx="1676854" cy="3432001"/>
        </a:xfrm>
        <a:prstGeom prst="roundRect">
          <a:avLst>
            <a:gd name="adj" fmla="val 10000"/>
          </a:avLst>
        </a:prstGeom>
        <a:solidFill>
          <a:srgbClr val="A6CCF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3 </a:t>
          </a:r>
          <a:r>
            <a:rPr lang="az-Cyrl-AZ" sz="3800" kern="1200" dirty="0"/>
            <a:t>роки</a:t>
          </a:r>
          <a:endParaRPr lang="en-US" sz="3800" kern="1200" dirty="0"/>
        </a:p>
      </dsp:txBody>
      <dsp:txXfrm>
        <a:off x="644" y="0"/>
        <a:ext cx="1676854" cy="1029600"/>
      </dsp:txXfrm>
    </dsp:sp>
    <dsp:sp modelId="{C42153D4-865C-46F8-9B90-FEF6E241F70F}">
      <dsp:nvSpPr>
        <dsp:cNvPr id="0" name=""/>
        <dsp:cNvSpPr/>
      </dsp:nvSpPr>
      <dsp:spPr>
        <a:xfrm>
          <a:off x="168330" y="1029600"/>
          <a:ext cx="1341483" cy="2230800"/>
        </a:xfrm>
        <a:prstGeom prst="roundRect">
          <a:avLst>
            <a:gd name="adj" fmla="val 10000"/>
          </a:avLst>
        </a:prstGeom>
        <a:solidFill>
          <a:srgbClr val="EBF10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1"/>
              </a:solidFill>
            </a:rPr>
            <a:t>Будматеріали, ручні інструменти, частини літальних апаратів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168330" y="1029600"/>
        <a:ext cx="1341483" cy="2230800"/>
      </dsp:txXfrm>
    </dsp:sp>
    <dsp:sp modelId="{860C4C79-C8D9-4FFB-BA3E-0C225BAAEC74}">
      <dsp:nvSpPr>
        <dsp:cNvPr id="0" name=""/>
        <dsp:cNvSpPr/>
      </dsp:nvSpPr>
      <dsp:spPr>
        <a:xfrm>
          <a:off x="1803263" y="0"/>
          <a:ext cx="1676854" cy="3432001"/>
        </a:xfrm>
        <a:prstGeom prst="roundRect">
          <a:avLst>
            <a:gd name="adj" fmla="val 10000"/>
          </a:avLst>
        </a:prstGeom>
        <a:solidFill>
          <a:srgbClr val="A6CCF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5 </a:t>
          </a:r>
          <a:r>
            <a:rPr lang="az-Cyrl-AZ" sz="3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років</a:t>
          </a:r>
          <a:endParaRPr lang="en-US" sz="3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1803263" y="0"/>
        <a:ext cx="1676854" cy="1029600"/>
      </dsp:txXfrm>
    </dsp:sp>
    <dsp:sp modelId="{8FB9C0F7-9A14-45EA-9F88-8203C9BF5ED4}">
      <dsp:nvSpPr>
        <dsp:cNvPr id="0" name=""/>
        <dsp:cNvSpPr/>
      </dsp:nvSpPr>
      <dsp:spPr>
        <a:xfrm>
          <a:off x="1970948" y="1029600"/>
          <a:ext cx="1341483" cy="2230800"/>
        </a:xfrm>
        <a:prstGeom prst="roundRect">
          <a:avLst>
            <a:gd name="adj" fmla="val 10000"/>
          </a:avLst>
        </a:prstGeom>
        <a:solidFill>
          <a:srgbClr val="EBF105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Приймальна електрична апаратура, причепи, мотоцикли, судна, фотокамери та променеві трубки</a:t>
          </a:r>
          <a:endParaRPr lang="en-US" sz="14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1970948" y="1029600"/>
        <a:ext cx="1341483" cy="2230800"/>
      </dsp:txXfrm>
    </dsp:sp>
    <dsp:sp modelId="{F96C74E8-589A-4DBF-8A65-230E9C5BEF68}">
      <dsp:nvSpPr>
        <dsp:cNvPr id="0" name=""/>
        <dsp:cNvSpPr/>
      </dsp:nvSpPr>
      <dsp:spPr>
        <a:xfrm>
          <a:off x="3605881" y="0"/>
          <a:ext cx="1676854" cy="3432001"/>
        </a:xfrm>
        <a:prstGeom prst="roundRect">
          <a:avLst>
            <a:gd name="adj" fmla="val 10000"/>
          </a:avLst>
        </a:prstGeom>
        <a:solidFill>
          <a:srgbClr val="A6CCF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7 </a:t>
          </a:r>
          <a:r>
            <a:rPr lang="az-Cyrl-AZ" sz="3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років</a:t>
          </a:r>
          <a:endParaRPr lang="en-US" sz="3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3605881" y="0"/>
        <a:ext cx="1676854" cy="1029600"/>
      </dsp:txXfrm>
    </dsp:sp>
    <dsp:sp modelId="{83E371BA-758D-4D0A-8B58-EFDA8C989BAE}">
      <dsp:nvSpPr>
        <dsp:cNvPr id="0" name=""/>
        <dsp:cNvSpPr/>
      </dsp:nvSpPr>
      <dsp:spPr>
        <a:xfrm>
          <a:off x="3801644" y="1012110"/>
          <a:ext cx="1341483" cy="2230800"/>
        </a:xfrm>
        <a:prstGeom prst="roundRect">
          <a:avLst>
            <a:gd name="adj" fmla="val 10000"/>
          </a:avLst>
        </a:prstGeom>
        <a:solidFill>
          <a:srgbClr val="EBF105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Cyrl-AZ" sz="140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Автомобілі, трактори та запчастини</a:t>
          </a:r>
          <a:endParaRPr lang="en-US" sz="14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3801644" y="1012110"/>
        <a:ext cx="1341483" cy="22308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847A5C-E3CE-4F84-BCEF-4CA810D0413E}">
      <dsp:nvSpPr>
        <dsp:cNvPr id="0" name=""/>
        <dsp:cNvSpPr/>
      </dsp:nvSpPr>
      <dsp:spPr>
        <a:xfrm>
          <a:off x="123178" y="647447"/>
          <a:ext cx="1749159" cy="120517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148514-CCAA-420F-A915-996B6379A003}">
      <dsp:nvSpPr>
        <dsp:cNvPr id="0" name=""/>
        <dsp:cNvSpPr/>
      </dsp:nvSpPr>
      <dsp:spPr>
        <a:xfrm>
          <a:off x="3675" y="1803724"/>
          <a:ext cx="1749159" cy="64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Calibri" pitchFamily="34" charset="0"/>
            </a:rPr>
            <a:t>компанії-виробники</a:t>
          </a:r>
          <a:endParaRPr lang="ru-RU" sz="1400" b="1" kern="1200" dirty="0">
            <a:latin typeface="Calibri" pitchFamily="34" charset="0"/>
          </a:endParaRPr>
        </a:p>
      </dsp:txBody>
      <dsp:txXfrm>
        <a:off x="3675" y="1803724"/>
        <a:ext cx="1749159" cy="648938"/>
      </dsp:txXfrm>
    </dsp:sp>
    <dsp:sp modelId="{072E186D-9AEE-4089-A4E7-99C3C98DDD99}">
      <dsp:nvSpPr>
        <dsp:cNvPr id="0" name=""/>
        <dsp:cNvSpPr/>
      </dsp:nvSpPr>
      <dsp:spPr>
        <a:xfrm>
          <a:off x="1927824" y="598553"/>
          <a:ext cx="1749159" cy="1205170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5115E5-3944-4577-B067-A4556690FB83}">
      <dsp:nvSpPr>
        <dsp:cNvPr id="0" name=""/>
        <dsp:cNvSpPr/>
      </dsp:nvSpPr>
      <dsp:spPr>
        <a:xfrm>
          <a:off x="1927824" y="1803724"/>
          <a:ext cx="1749159" cy="64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Calibri" pitchFamily="34" charset="0"/>
            </a:rPr>
            <a:t>дилери та оптовики</a:t>
          </a:r>
          <a:endParaRPr lang="ru-RU" sz="1300" b="1" kern="1200" dirty="0">
            <a:latin typeface="Calibri" pitchFamily="34" charset="0"/>
          </a:endParaRPr>
        </a:p>
      </dsp:txBody>
      <dsp:txXfrm>
        <a:off x="1927824" y="1803724"/>
        <a:ext cx="1749159" cy="648938"/>
      </dsp:txXfrm>
    </dsp:sp>
    <dsp:sp modelId="{23A30184-A55A-4D99-9B7B-3252C9A52E7B}">
      <dsp:nvSpPr>
        <dsp:cNvPr id="0" name=""/>
        <dsp:cNvSpPr/>
      </dsp:nvSpPr>
      <dsp:spPr>
        <a:xfrm>
          <a:off x="3851972" y="598553"/>
          <a:ext cx="1749159" cy="1205170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42673-2AFD-4C86-A9C2-D6D782CEB2DE}">
      <dsp:nvSpPr>
        <dsp:cNvPr id="0" name=""/>
        <dsp:cNvSpPr/>
      </dsp:nvSpPr>
      <dsp:spPr>
        <a:xfrm>
          <a:off x="3851972" y="1803724"/>
          <a:ext cx="1749159" cy="64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Calibri" pitchFamily="34" charset="0"/>
            </a:rPr>
            <a:t>представники роздрібного бізнесу</a:t>
          </a:r>
          <a:endParaRPr lang="ru-RU" sz="1300" b="1" kern="1200" dirty="0">
            <a:latin typeface="Calibri" pitchFamily="34" charset="0"/>
          </a:endParaRPr>
        </a:p>
      </dsp:txBody>
      <dsp:txXfrm>
        <a:off x="3851972" y="1803724"/>
        <a:ext cx="1749159" cy="648938"/>
      </dsp:txXfrm>
    </dsp:sp>
    <dsp:sp modelId="{A01ACAB0-4E2E-41F4-A439-07AC69BAE96E}">
      <dsp:nvSpPr>
        <dsp:cNvPr id="0" name=""/>
        <dsp:cNvSpPr/>
      </dsp:nvSpPr>
      <dsp:spPr>
        <a:xfrm>
          <a:off x="5776121" y="598553"/>
          <a:ext cx="1749159" cy="1205170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A7413E-2C45-4BD3-95FD-C5C332FE5B2A}">
      <dsp:nvSpPr>
        <dsp:cNvPr id="0" name=""/>
        <dsp:cNvSpPr/>
      </dsp:nvSpPr>
      <dsp:spPr>
        <a:xfrm>
          <a:off x="5776121" y="1803724"/>
          <a:ext cx="1749159" cy="64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Calibri" pitchFamily="34" charset="0"/>
            </a:rPr>
            <a:t>фізичні особи</a:t>
          </a:r>
          <a:endParaRPr lang="ru-RU" sz="1400" b="1" kern="1200" dirty="0">
            <a:latin typeface="Calibri" pitchFamily="34" charset="0"/>
          </a:endParaRPr>
        </a:p>
      </dsp:txBody>
      <dsp:txXfrm>
        <a:off x="5776121" y="1803724"/>
        <a:ext cx="1749159" cy="648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47998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07577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54708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32872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F63C-BBEF-442F-BB75-C063283D2B6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F63C-BBEF-442F-BB75-C063283D2B6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F63C-BBEF-442F-BB75-C063283D2B6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00AC-05D6-4715-BB9D-4EE171C34891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776E-A72B-413F-96B6-5F090DE4E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F63C-BBEF-442F-BB75-C063283D2B6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F63C-BBEF-442F-BB75-C063283D2B6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00AC-05D6-4715-BB9D-4EE171C34891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776E-A72B-413F-96B6-5F090DE4E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F63C-BBEF-442F-BB75-C063283D2B6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F63C-BBEF-442F-BB75-C063283D2B6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F63C-BBEF-442F-BB75-C063283D2B6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F63C-BBEF-442F-BB75-C063283D2B6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DF63C-BBEF-442F-BB75-C063283D2B6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ubaic.c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customscalculator.com/CUSTOMSCAWeb/CUSTOMSCAWeb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customscalculator.com/CUSTOMSCAWeb/CUSTOMSCAWeb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ubaic.ca" TargetMode="External"/><Relationship Id="rId2" Type="http://schemas.openxmlformats.org/officeDocument/2006/relationships/hyperlink" Target="http://www.ubaic.ca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3044700" y="19264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Calibri" pitchFamily="34" charset="0"/>
                <a:ea typeface="Tahoma" pitchFamily="34" charset="0"/>
                <a:cs typeface="Tahoma" pitchFamily="34" charset="0"/>
              </a:rPr>
              <a:t>Українське Бізнес Агенство </a:t>
            </a:r>
            <a:endParaRPr sz="4000" b="1" dirty="0"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Calibri" pitchFamily="34" charset="0"/>
                <a:ea typeface="Tahoma" pitchFamily="34" charset="0"/>
                <a:cs typeface="Tahoma" pitchFamily="34" charset="0"/>
              </a:rPr>
              <a:t>в Канаді</a:t>
            </a:r>
            <a:r>
              <a:rPr lang="en" b="1" dirty="0">
                <a:latin typeface="Calibri" pitchFamily="34" charset="0"/>
                <a:ea typeface="Verdana" pitchFamily="34" charset="0"/>
                <a:cs typeface="Verdana" pitchFamily="34" charset="0"/>
              </a:rPr>
              <a:t> </a:t>
            </a:r>
            <a:endParaRPr b="1" dirty="0"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872840" y="3806041"/>
            <a:ext cx="5047013" cy="5581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US" sz="2000" b="1" dirty="0" smtClean="0">
                <a:latin typeface="Calibri" pitchFamily="34" charset="0"/>
              </a:rPr>
              <a:t>UKRAINIAN BUSINESS AGENCY IN CANADA</a:t>
            </a:r>
            <a:endParaRPr sz="2000" b="1" dirty="0"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B654288-D966-4E13-A939-BF5558E48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74" y="237815"/>
            <a:ext cx="2250373" cy="3184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F16C54-DD5D-405B-BE55-BEEFCA132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/>
              <a:t>CUFTA. </a:t>
            </a:r>
            <a:r>
              <a:rPr lang="az-Cyrl-AZ" sz="3600" dirty="0"/>
              <a:t>Перехідний період</a:t>
            </a:r>
            <a:r>
              <a:rPr lang="en-CA" sz="3600" dirty="0"/>
              <a:t> </a:t>
            </a:r>
            <a:r>
              <a:rPr lang="az-Cyrl-AZ" sz="3600" dirty="0"/>
              <a:t>до 0% мита </a:t>
            </a:r>
            <a:endParaRPr lang="en-CA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D3DE83F-43C2-4CB3-8107-BB3C517DC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30489"/>
            <a:ext cx="7771326" cy="3348736"/>
          </a:xfrm>
        </p:spPr>
        <p:txBody>
          <a:bodyPr/>
          <a:lstStyle/>
          <a:p>
            <a:r>
              <a:rPr lang="az-Cyrl-AZ" sz="1600" b="1" dirty="0"/>
              <a:t>Промислові товари</a:t>
            </a:r>
            <a:endParaRPr lang="en-CA" sz="1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812BA08-2C4F-48C6-BACD-CB825F5FB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026" y="3642088"/>
            <a:ext cx="1060974" cy="1501412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6167027F-C362-4A9A-A365-78446D7828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527838238"/>
              </p:ext>
            </p:extLst>
          </p:nvPr>
        </p:nvGraphicFramePr>
        <p:xfrm>
          <a:off x="2991555" y="1230489"/>
          <a:ext cx="5283381" cy="3432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54731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dirty="0" smtClean="0">
                <a:latin typeface="Calibri" pitchFamily="34" charset="0"/>
              </a:rPr>
              <a:t>Напрямки</a:t>
            </a:r>
            <a:r>
              <a:rPr lang="en" sz="3600" b="1" dirty="0" smtClean="0">
                <a:latin typeface="Calibri" pitchFamily="34" charset="0"/>
              </a:rPr>
              <a:t> діяльн</a:t>
            </a:r>
            <a:r>
              <a:rPr lang="uk-UA" sz="3600" b="1" dirty="0" smtClean="0">
                <a:latin typeface="Calibri" pitchFamily="34" charset="0"/>
              </a:rPr>
              <a:t>ості</a:t>
            </a:r>
            <a:r>
              <a:rPr lang="en" sz="3600" b="1" dirty="0" smtClean="0">
                <a:latin typeface="Calibri" pitchFamily="34" charset="0"/>
              </a:rPr>
              <a:t> </a:t>
            </a:r>
            <a:r>
              <a:rPr lang="en" sz="3600" b="1" dirty="0">
                <a:latin typeface="Calibri" pitchFamily="34" charset="0"/>
              </a:rPr>
              <a:t>Агенства</a:t>
            </a:r>
            <a:endParaRPr sz="3600" b="1" dirty="0">
              <a:latin typeface="Calibri" pitchFamily="34" charset="0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801584" y="1104406"/>
            <a:ext cx="7890340" cy="35150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❏"/>
            </a:pPr>
            <a:r>
              <a:rPr lang="uk-UA" sz="24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Аналіз ринку Канада - Україна </a:t>
            </a: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❏"/>
            </a:pPr>
            <a:r>
              <a:rPr lang="uk-UA" sz="24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Консалтингові послуги</a:t>
            </a: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❏"/>
            </a:pPr>
            <a:r>
              <a:rPr lang="uk-UA" sz="24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Логістика</a:t>
            </a:r>
          </a:p>
          <a:p>
            <a:pPr indent="-317500" algn="just">
              <a:lnSpc>
                <a:spcPct val="150000"/>
              </a:lnSpc>
              <a:buClr>
                <a:srgbClr val="000000"/>
              </a:buClr>
              <a:buSzPts val="1400"/>
              <a:buFont typeface="Arial"/>
              <a:buChar char="❏"/>
            </a:pPr>
            <a:r>
              <a:rPr lang="uk-UA" sz="24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Митні процедури </a:t>
            </a:r>
          </a:p>
          <a:p>
            <a:pPr indent="-317500" algn="just">
              <a:lnSpc>
                <a:spcPct val="150000"/>
              </a:lnSpc>
              <a:buClr>
                <a:srgbClr val="000000"/>
              </a:buClr>
              <a:buSzPts val="1400"/>
              <a:buFont typeface="Arial"/>
              <a:buChar char="❏"/>
            </a:pPr>
            <a:r>
              <a:rPr lang="uk-UA" sz="24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Зберігання товарів</a:t>
            </a: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❏"/>
            </a:pPr>
            <a:endParaRPr lang="uk-UA" sz="1600" dirty="0" smtClean="0">
              <a:solidFill>
                <a:srgbClr val="000000"/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❏"/>
            </a:pPr>
            <a:endParaRPr lang="uk-UA" sz="1600" dirty="0" smtClean="0">
              <a:solidFill>
                <a:srgbClr val="000000"/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❏"/>
            </a:pPr>
            <a:endParaRPr lang="uk-UA" sz="1600" dirty="0" smtClean="0">
              <a:solidFill>
                <a:srgbClr val="000000"/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915993F-53B1-4D2F-8C94-B880B8D85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026" y="3642088"/>
            <a:ext cx="1060974" cy="1501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2788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SzPts val="1100"/>
            </a:pPr>
            <a:r>
              <a:rPr lang="en" sz="3600" b="1" dirty="0">
                <a:latin typeface="Calibri" pitchFamily="34" charset="0"/>
              </a:rPr>
              <a:t>Послуги </a:t>
            </a:r>
            <a:r>
              <a:rPr lang="en" sz="3600" b="1" dirty="0" smtClean="0">
                <a:latin typeface="Calibri" pitchFamily="34" charset="0"/>
              </a:rPr>
              <a:t>Агенств</a:t>
            </a:r>
            <a:r>
              <a:rPr lang="ru-RU" sz="3600" b="1" dirty="0" smtClean="0">
                <a:latin typeface="Calibri" pitchFamily="34" charset="0"/>
              </a:rPr>
              <a:t>а (аналіз ринку)</a:t>
            </a:r>
            <a:r>
              <a:rPr lang="en" sz="3600" b="1" dirty="0" smtClean="0">
                <a:latin typeface="Calibri" pitchFamily="34" charset="0"/>
              </a:rPr>
              <a:t> </a:t>
            </a:r>
            <a:endParaRPr sz="3600" b="1" dirty="0">
              <a:latin typeface="Calibri" pitchFamily="34" charset="0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53146" y="1175658"/>
            <a:ext cx="7887707" cy="33963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17500">
              <a:lnSpc>
                <a:spcPct val="150000"/>
              </a:lnSpc>
              <a:buClr>
                <a:srgbClr val="000000"/>
              </a:buClr>
              <a:buSzPts val="1400"/>
              <a:buFont typeface="Arial"/>
              <a:buChar char="❏"/>
            </a:pP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Аналіз галузей та обсягів торгівлі Канада – Україна</a:t>
            </a:r>
          </a:p>
          <a:p>
            <a:pPr indent="-317500">
              <a:lnSpc>
                <a:spcPct val="150000"/>
              </a:lnSpc>
              <a:buClr>
                <a:srgbClr val="000000"/>
              </a:buClr>
              <a:buSzPts val="1400"/>
              <a:buFont typeface="Arial"/>
              <a:buChar char="❏"/>
            </a:pP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Маркетингові дослідження ринків</a:t>
            </a:r>
          </a:p>
          <a:p>
            <a:pPr lvl="0" indent="-317500">
              <a:lnSpc>
                <a:spcPct val="150000"/>
              </a:lnSpc>
              <a:buClr>
                <a:srgbClr val="000000"/>
              </a:buClr>
              <a:buSzPts val="1400"/>
              <a:buFont typeface="Arial"/>
              <a:buChar char="❏"/>
            </a:pP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Дослідження ніш та способів виходу на канадський ринок</a:t>
            </a:r>
          </a:p>
          <a:p>
            <a:pPr lvl="0" indent="-317500">
              <a:lnSpc>
                <a:spcPct val="150000"/>
              </a:lnSpc>
              <a:buClr>
                <a:srgbClr val="000000"/>
              </a:buClr>
              <a:buSzPts val="1400"/>
              <a:buFont typeface="Arial"/>
              <a:buChar char="❏"/>
            </a:pPr>
            <a:r>
              <a:rPr lang="ru-RU" sz="1600" dirty="0" err="1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Планування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загальних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та </a:t>
            </a:r>
            <a:r>
              <a:rPr lang="ru-RU" sz="1600" dirty="0" err="1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спеціалізованих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бізнес-турів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в Канаду</a:t>
            </a:r>
          </a:p>
          <a:p>
            <a:pPr indent="-317500">
              <a:lnSpc>
                <a:spcPct val="150000"/>
              </a:lnSpc>
              <a:buClr>
                <a:srgbClr val="000000"/>
              </a:buClr>
              <a:buSzPts val="1400"/>
              <a:buFont typeface="Arial"/>
              <a:buChar char="❏"/>
            </a:pPr>
            <a:r>
              <a:rPr lang="ru-RU" sz="1600" dirty="0" err="1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Підтримка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в </a:t>
            </a:r>
            <a:r>
              <a:rPr lang="ru-RU" sz="1600" dirty="0" err="1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організації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участі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у </a:t>
            </a:r>
            <a:r>
              <a:rPr lang="ru-RU" sz="1600" dirty="0" err="1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виставках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та </a:t>
            </a:r>
            <a:r>
              <a:rPr lang="ru-RU" sz="1600" dirty="0" err="1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галузевих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заходах у </a:t>
            </a:r>
            <a:r>
              <a:rPr lang="ru-RU" sz="1600" dirty="0" err="1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Канаді</a:t>
            </a:r>
            <a:endParaRPr lang="ru-RU" sz="1600" dirty="0" smtClean="0">
              <a:solidFill>
                <a:srgbClr val="000000"/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pPr indent="-317500">
              <a:lnSpc>
                <a:spcPct val="150000"/>
              </a:lnSpc>
              <a:buClr>
                <a:srgbClr val="000000"/>
              </a:buClr>
              <a:buSzPts val="1400"/>
              <a:buFont typeface="Arial"/>
              <a:buChar char="❏"/>
            </a:pPr>
            <a:r>
              <a:rPr lang="ru-RU" sz="1600" dirty="0" err="1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Супроводження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торгових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місій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з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України</a:t>
            </a:r>
            <a:endParaRPr lang="ru-RU" sz="1600" dirty="0" smtClean="0">
              <a:solidFill>
                <a:srgbClr val="000000"/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pPr indent="-317500">
              <a:lnSpc>
                <a:spcPct val="150000"/>
              </a:lnSpc>
              <a:buClr>
                <a:srgbClr val="000000"/>
              </a:buClr>
              <a:buSzPts val="1400"/>
              <a:buFont typeface="Arial"/>
              <a:buChar char="❏"/>
            </a:pPr>
            <a:r>
              <a:rPr lang="en" sz="16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Організація індивідуальних спеціалізованих турів з мето</a:t>
            </a:r>
            <a:r>
              <a:rPr lang="uk-UA" sz="16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ю</a:t>
            </a: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uk-UA" sz="16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     </a:t>
            </a:r>
            <a:r>
              <a:rPr lang="en" sz="16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пошуку потенційних ділових партнерів в Канаді та Україні</a:t>
            </a:r>
            <a:endParaRPr sz="1600" dirty="0" smtClean="0">
              <a:solidFill>
                <a:srgbClr val="000000"/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C8DEA04-D94E-4ADE-BD0D-F7D8A453D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026" y="3642088"/>
            <a:ext cx="1060974" cy="1501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> </a:t>
            </a:r>
            <a:r>
              <a:rPr lang="en" sz="3600" b="1" dirty="0" smtClean="0">
                <a:latin typeface="Calibri" pitchFamily="34" charset="0"/>
              </a:rPr>
              <a:t>Послуги Агенств</a:t>
            </a:r>
            <a:r>
              <a:rPr lang="ru-RU" sz="3600" b="1" dirty="0" smtClean="0">
                <a:latin typeface="Calibri" pitchFamily="34" charset="0"/>
              </a:rPr>
              <a:t>а</a:t>
            </a:r>
            <a:r>
              <a:rPr lang="en" sz="3600" b="1" dirty="0" smtClean="0">
                <a:latin typeface="Calibri" pitchFamily="34" charset="0"/>
              </a:rPr>
              <a:t> </a:t>
            </a:r>
            <a:r>
              <a:rPr lang="uk-UA" sz="3600" b="1" dirty="0" smtClean="0">
                <a:latin typeface="Calibri" pitchFamily="34" charset="0"/>
              </a:rPr>
              <a:t>(консалтинг)</a:t>
            </a:r>
            <a:endParaRPr sz="3600" b="1" dirty="0"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32216" y="1193472"/>
            <a:ext cx="7969887" cy="34616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17500">
              <a:lnSpc>
                <a:spcPct val="150000"/>
              </a:lnSpc>
              <a:buClr>
                <a:srgbClr val="000000"/>
              </a:buClr>
              <a:buSzPts val="1400"/>
              <a:buFont typeface="Arial"/>
              <a:buChar char="❏"/>
            </a:pPr>
            <a:r>
              <a:rPr lang="ru-RU" sz="1600" b="1" dirty="0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Консультації:</a:t>
            </a:r>
          </a:p>
          <a:p>
            <a:pPr indent="-317500">
              <a:lnSpc>
                <a:spcPct val="150000"/>
              </a:lnSpc>
              <a:buClr>
                <a:srgbClr val="000000"/>
              </a:buClr>
              <a:buSzPts val="1400"/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щодо постачальників послуг </a:t>
            </a:r>
          </a:p>
          <a:p>
            <a:pPr indent="-317500">
              <a:lnSpc>
                <a:spcPct val="150000"/>
              </a:lnSpc>
              <a:buClr>
                <a:srgbClr val="000000"/>
              </a:buClr>
              <a:buSzPts val="1400"/>
              <a:buFontTx/>
              <a:buChar char="-"/>
            </a:pPr>
            <a:r>
              <a:rPr lang="uk-UA" sz="14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з приводу підготовки товарів до виходу на ринок </a:t>
            </a:r>
            <a:endParaRPr lang="ru-RU" sz="1400" dirty="0" smtClean="0">
              <a:solidFill>
                <a:srgbClr val="000000"/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pPr indent="-317500">
              <a:lnSpc>
                <a:spcPct val="150000"/>
              </a:lnSpc>
              <a:buClr>
                <a:srgbClr val="000000"/>
              </a:buClr>
              <a:buSzPts val="1400"/>
              <a:buFontTx/>
              <a:buChar char="-"/>
            </a:pPr>
            <a:r>
              <a:rPr lang="ru-RU" sz="1400" dirty="0" err="1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юридична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допомога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</a:p>
          <a:p>
            <a:pPr indent="-317500">
              <a:lnSpc>
                <a:spcPct val="150000"/>
              </a:lnSpc>
              <a:buClr>
                <a:srgbClr val="000000"/>
              </a:buClr>
              <a:buSzPts val="1400"/>
              <a:buFontTx/>
              <a:buChar char="-"/>
            </a:pPr>
            <a:r>
              <a:rPr lang="ru-RU" sz="1400" dirty="0" err="1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послуги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професійного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бухгалтера</a:t>
            </a:r>
          </a:p>
          <a:p>
            <a:pPr indent="-317500">
              <a:lnSpc>
                <a:spcPct val="150000"/>
              </a:lnSpc>
              <a:buClr>
                <a:srgbClr val="000000"/>
              </a:buClr>
              <a:buSzPts val="1400"/>
              <a:buFontTx/>
              <a:buChar char="-"/>
            </a:pPr>
            <a:r>
              <a:rPr lang="ru-RU" sz="1400" dirty="0" err="1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реєстрація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компанії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- нерезидента на </a:t>
            </a:r>
            <a:r>
              <a:rPr lang="ru-RU" sz="1400" dirty="0" err="1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території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Канади</a:t>
            </a:r>
            <a:endParaRPr lang="ru-RU" sz="1400" dirty="0" smtClean="0">
              <a:solidFill>
                <a:srgbClr val="000000"/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pPr lvl="0" indent="-317500">
              <a:lnSpc>
                <a:spcPct val="150000"/>
              </a:lnSpc>
              <a:buClr>
                <a:srgbClr val="000000"/>
              </a:buClr>
              <a:buSzPts val="1400"/>
              <a:buFontTx/>
              <a:buChar char="-"/>
            </a:pPr>
            <a:r>
              <a:rPr lang="ru-RU" sz="1400" dirty="0" err="1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з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приводу </a:t>
            </a:r>
            <a:r>
              <a:rPr lang="ru-RU" sz="1400" dirty="0" err="1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страхування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та </a:t>
            </a:r>
            <a:r>
              <a:rPr lang="ru-RU" sz="1400" dirty="0" err="1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ін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.</a:t>
            </a:r>
          </a:p>
          <a:p>
            <a:pPr lvl="0" indent="-317500">
              <a:lnSpc>
                <a:spcPct val="150000"/>
              </a:lnSpc>
              <a:buClr>
                <a:srgbClr val="000000"/>
              </a:buClr>
              <a:buSzPts val="1400"/>
              <a:buFontTx/>
              <a:buChar char="-"/>
            </a:pPr>
            <a:endParaRPr lang="ru-RU" sz="1600" dirty="0" smtClean="0">
              <a:solidFill>
                <a:srgbClr val="000000"/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pPr lvl="0" indent="-317500">
              <a:lnSpc>
                <a:spcPct val="150000"/>
              </a:lnSpc>
              <a:buClr>
                <a:srgbClr val="000000"/>
              </a:buClr>
              <a:buSzPts val="1400"/>
              <a:buFont typeface="Arial"/>
              <a:buChar char="❏"/>
            </a:pPr>
            <a:r>
              <a:rPr lang="ru-RU" sz="1600" b="1" dirty="0" err="1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Виконання</a:t>
            </a:r>
            <a:r>
              <a:rPr lang="ru-RU" sz="1600" b="1" dirty="0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функцій</a:t>
            </a:r>
            <a:r>
              <a:rPr lang="ru-RU" sz="1600" b="1" dirty="0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відділу</a:t>
            </a:r>
            <a:r>
              <a:rPr lang="ru-RU" sz="1600" b="1" dirty="0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ЗЕД для </a:t>
            </a:r>
            <a:r>
              <a:rPr lang="ru-RU" sz="1600" b="1" dirty="0" err="1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українських</a:t>
            </a:r>
            <a:r>
              <a:rPr lang="ru-RU" sz="1600" b="1" dirty="0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компаній</a:t>
            </a:r>
            <a:endParaRPr lang="ru-RU" sz="1600" b="1" dirty="0" smtClean="0">
              <a:solidFill>
                <a:srgbClr val="000000"/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pPr indent="-317500">
              <a:lnSpc>
                <a:spcPct val="150000"/>
              </a:lnSpc>
              <a:buClr>
                <a:srgbClr val="000000"/>
              </a:buClr>
              <a:buSzPts val="1400"/>
              <a:buFont typeface="Arial"/>
              <a:buChar char="❏"/>
            </a:pPr>
            <a:endParaRPr lang="ru-RU" b="1" dirty="0" smtClean="0">
              <a:solidFill>
                <a:srgbClr val="000000"/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pPr indent="-317500">
              <a:lnSpc>
                <a:spcPct val="150000"/>
              </a:lnSpc>
              <a:buClr>
                <a:srgbClr val="000000"/>
              </a:buClr>
              <a:buSzPts val="1400"/>
              <a:buFontTx/>
              <a:buChar char="-"/>
            </a:pPr>
            <a:endParaRPr lang="ru-RU" dirty="0" smtClean="0">
              <a:solidFill>
                <a:srgbClr val="000000"/>
              </a:solidFill>
              <a:latin typeface="Calibri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B974763-727F-4BC3-936A-5A76C3D34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026" y="3642088"/>
            <a:ext cx="1060974" cy="1501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3600" b="1" dirty="0" smtClean="0">
                <a:latin typeface="Calibri" pitchFamily="34" charset="0"/>
              </a:rPr>
              <a:t>Послуги Агенств</a:t>
            </a:r>
            <a:r>
              <a:rPr lang="ru-RU" sz="3600" b="1" dirty="0" smtClean="0">
                <a:latin typeface="Calibri" pitchFamily="34" charset="0"/>
              </a:rPr>
              <a:t>а (логістика)</a:t>
            </a:r>
            <a:endParaRPr sz="3600" b="1" dirty="0"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976775" y="1027869"/>
            <a:ext cx="7937700" cy="3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❏"/>
            </a:pPr>
            <a:r>
              <a:rPr lang="en" sz="16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Сервіс</a:t>
            </a:r>
            <a:r>
              <a:rPr lang="en" sz="16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, за допомогою якого малий, середній та великий бізнес може вирішувати питання міжнародної </a:t>
            </a:r>
            <a:r>
              <a:rPr lang="en" sz="16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логістики</a:t>
            </a:r>
            <a:endParaRPr lang="uk-UA" sz="1600" dirty="0" smtClean="0">
              <a:solidFill>
                <a:srgbClr val="000000"/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sz="1600" dirty="0">
              <a:solidFill>
                <a:srgbClr val="000000"/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pPr indent="-317500">
              <a:lnSpc>
                <a:spcPct val="150000"/>
              </a:lnSpc>
              <a:buClr>
                <a:srgbClr val="000000"/>
              </a:buClr>
              <a:buSzPts val="1400"/>
              <a:buFont typeface="Arial"/>
              <a:buChar char="❏"/>
            </a:pPr>
            <a:r>
              <a:rPr lang="uk-UA" sz="1600" dirty="0" smtClean="0">
                <a:latin typeface="Calibri" pitchFamily="34" charset="0"/>
              </a:rPr>
              <a:t>Агентство має доступ до партнерських програм головних Північно-Американських перевізників, таких як </a:t>
            </a:r>
            <a:r>
              <a:rPr lang="en-US" sz="1600" dirty="0" smtClean="0">
                <a:latin typeface="Calibri" pitchFamily="34" charset="0"/>
              </a:rPr>
              <a:t>DHL</a:t>
            </a:r>
            <a:r>
              <a:rPr lang="uk-UA" sz="1600" dirty="0" smtClean="0">
                <a:latin typeface="Calibri" pitchFamily="34" charset="0"/>
              </a:rPr>
              <a:t>, </a:t>
            </a:r>
            <a:r>
              <a:rPr lang="en-US" sz="1600" dirty="0" smtClean="0">
                <a:latin typeface="Calibri" pitchFamily="34" charset="0"/>
              </a:rPr>
              <a:t>UPS</a:t>
            </a:r>
            <a:r>
              <a:rPr lang="uk-UA" sz="1600" dirty="0" smtClean="0">
                <a:latin typeface="Calibri" pitchFamily="34" charset="0"/>
              </a:rPr>
              <a:t>, </a:t>
            </a:r>
            <a:r>
              <a:rPr lang="en-US" sz="1600" dirty="0" smtClean="0">
                <a:latin typeface="Calibri" pitchFamily="34" charset="0"/>
              </a:rPr>
              <a:t>FedEx</a:t>
            </a:r>
            <a:r>
              <a:rPr lang="uk-UA" sz="1600" dirty="0" smtClean="0">
                <a:latin typeface="Calibri" pitchFamily="34" charset="0"/>
              </a:rPr>
              <a:t>, </a:t>
            </a:r>
            <a:r>
              <a:rPr lang="en-US" sz="1600" dirty="0" smtClean="0">
                <a:latin typeface="Calibri" pitchFamily="34" charset="0"/>
              </a:rPr>
              <a:t>Canada Post </a:t>
            </a:r>
            <a:r>
              <a:rPr lang="uk-UA" sz="1600" dirty="0" smtClean="0">
                <a:latin typeface="Calibri" pitchFamily="34" charset="0"/>
              </a:rPr>
              <a:t>і користується </a:t>
            </a:r>
            <a:r>
              <a:rPr lang="uk-UA" sz="1600" b="1" dirty="0" smtClean="0">
                <a:latin typeface="Calibri" pitchFamily="34" charset="0"/>
              </a:rPr>
              <a:t>знижкою</a:t>
            </a:r>
            <a:r>
              <a:rPr lang="uk-UA" sz="1600" dirty="0" smtClean="0">
                <a:latin typeface="Calibri" pitchFamily="34" charset="0"/>
              </a:rPr>
              <a:t> на їхні послуги</a:t>
            </a:r>
          </a:p>
          <a:p>
            <a:pPr indent="-317500">
              <a:lnSpc>
                <a:spcPct val="150000"/>
              </a:lnSpc>
              <a:buClr>
                <a:srgbClr val="000000"/>
              </a:buClr>
              <a:buSzPts val="1400"/>
              <a:buNone/>
            </a:pPr>
            <a:endParaRPr sz="1600" dirty="0">
              <a:solidFill>
                <a:srgbClr val="000000"/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❏"/>
            </a:pPr>
            <a:r>
              <a:rPr lang="en" sz="16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Співпраця з найбільшими логістичними компаніями України, що значно </a:t>
            </a:r>
          </a:p>
          <a:p>
            <a:pPr marL="13970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" sz="16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      спрощує відправку товарів з України в Канаду</a:t>
            </a:r>
            <a:endParaRPr sz="1600" dirty="0">
              <a:solidFill>
                <a:srgbClr val="000000"/>
              </a:solidFill>
              <a:latin typeface="Calibri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EA37159-097A-493C-BFDC-91C1B398C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026" y="3642088"/>
            <a:ext cx="1060974" cy="1501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3600" b="1" dirty="0" smtClean="0">
                <a:latin typeface="Calibri" pitchFamily="34" charset="0"/>
              </a:rPr>
              <a:t>Послуги Агенств</a:t>
            </a:r>
            <a:r>
              <a:rPr lang="ru-RU" sz="3600" b="1" dirty="0" smtClean="0">
                <a:latin typeface="Calibri" pitchFamily="34" charset="0"/>
              </a:rPr>
              <a:t>а (</a:t>
            </a:r>
            <a:r>
              <a:rPr lang="ru-RU" sz="3600" b="1" dirty="0" err="1" smtClean="0">
                <a:latin typeface="Calibri" pitchFamily="34" charset="0"/>
              </a:rPr>
              <a:t>митні</a:t>
            </a:r>
            <a:r>
              <a:rPr lang="ru-RU" sz="3600" b="1" dirty="0" smtClean="0">
                <a:latin typeface="Calibri" pitchFamily="34" charset="0"/>
              </a:rPr>
              <a:t> </a:t>
            </a:r>
            <a:r>
              <a:rPr lang="ru-RU" sz="3600" b="1" dirty="0" err="1" smtClean="0">
                <a:latin typeface="Calibri" pitchFamily="34" charset="0"/>
              </a:rPr>
              <a:t>процедури</a:t>
            </a:r>
            <a:r>
              <a:rPr lang="ru-RU" sz="3600" b="1" dirty="0" smtClean="0">
                <a:latin typeface="Calibri" pitchFamily="34" charset="0"/>
              </a:rPr>
              <a:t>)</a:t>
            </a:r>
            <a:endParaRPr sz="3600" b="1" dirty="0"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979717" y="1027871"/>
            <a:ext cx="7934761" cy="24812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17500">
              <a:lnSpc>
                <a:spcPct val="150000"/>
              </a:lnSpc>
              <a:buClr>
                <a:srgbClr val="000000"/>
              </a:buClr>
              <a:buSzPts val="1400"/>
              <a:buFont typeface="Arial"/>
              <a:buChar char="❏"/>
            </a:pPr>
            <a:endParaRPr lang="uk-UA" sz="1600" dirty="0" smtClean="0">
              <a:solidFill>
                <a:srgbClr val="000000"/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pPr indent="-317500">
              <a:lnSpc>
                <a:spcPct val="150000"/>
              </a:lnSpc>
              <a:buClr>
                <a:srgbClr val="000000"/>
              </a:buClr>
              <a:buSzPts val="1400"/>
              <a:buFont typeface="Arial"/>
              <a:buChar char="❏"/>
            </a:pPr>
            <a:r>
              <a:rPr lang="ru-RU" sz="1600" dirty="0" smtClean="0">
                <a:latin typeface="Calibri" pitchFamily="34" charset="0"/>
              </a:rPr>
              <a:t> </a:t>
            </a:r>
            <a:r>
              <a:rPr lang="ru-RU" sz="1600" dirty="0" err="1" smtClean="0">
                <a:latin typeface="Calibri" pitchFamily="34" charset="0"/>
              </a:rPr>
              <a:t>складання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переліку</a:t>
            </a:r>
            <a:r>
              <a:rPr lang="ru-RU" sz="1600" dirty="0" smtClean="0">
                <a:latin typeface="Calibri" pitchFamily="34" charset="0"/>
              </a:rPr>
              <a:t>  </a:t>
            </a:r>
            <a:r>
              <a:rPr lang="ru-RU" sz="1600" dirty="0" err="1" smtClean="0">
                <a:latin typeface="Calibri" pitchFamily="34" charset="0"/>
              </a:rPr>
              <a:t>необхідних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документів</a:t>
            </a:r>
            <a:r>
              <a:rPr lang="ru-RU" sz="1600" dirty="0" smtClean="0">
                <a:latin typeface="Calibri" pitchFamily="34" charset="0"/>
              </a:rPr>
              <a:t> для </a:t>
            </a:r>
            <a:r>
              <a:rPr lang="ru-RU" sz="1600" dirty="0" err="1" smtClean="0">
                <a:latin typeface="Calibri" pitchFamily="34" charset="0"/>
              </a:rPr>
              <a:t>митного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оформлення</a:t>
            </a:r>
            <a:endParaRPr lang="ru-RU" sz="1600" dirty="0" smtClean="0">
              <a:latin typeface="Calibri" pitchFamily="34" charset="0"/>
            </a:endParaRPr>
          </a:p>
          <a:p>
            <a:pPr lvl="0" indent="-317500">
              <a:lnSpc>
                <a:spcPct val="150000"/>
              </a:lnSpc>
              <a:buClr>
                <a:srgbClr val="000000"/>
              </a:buClr>
              <a:buSzPts val="1400"/>
              <a:buFont typeface="Arial"/>
              <a:buChar char="❏"/>
            </a:pPr>
            <a:r>
              <a:rPr lang="uk-UA" sz="16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сприяння у </a:t>
            </a:r>
            <a:r>
              <a:rPr lang="en" sz="16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оформленн</a:t>
            </a:r>
            <a:r>
              <a:rPr lang="uk-UA" sz="16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і митних документів</a:t>
            </a:r>
          </a:p>
          <a:p>
            <a:pPr lvl="0" indent="-317500">
              <a:lnSpc>
                <a:spcPct val="150000"/>
              </a:lnSpc>
              <a:buClr>
                <a:srgbClr val="000000"/>
              </a:buClr>
              <a:buSzPts val="1400"/>
              <a:buFont typeface="Arial"/>
              <a:buChar char="❏"/>
            </a:pPr>
            <a:r>
              <a:rPr lang="ru-RU" sz="1600" dirty="0" err="1" smtClean="0">
                <a:latin typeface="Calibri" pitchFamily="34" charset="0"/>
              </a:rPr>
              <a:t>допомога</a:t>
            </a:r>
            <a:r>
              <a:rPr lang="ru-RU" sz="1600" dirty="0" smtClean="0">
                <a:latin typeface="Calibri" pitchFamily="34" charset="0"/>
              </a:rPr>
              <a:t> у </a:t>
            </a:r>
            <a:r>
              <a:rPr lang="ru-RU" sz="1600" dirty="0" err="1" smtClean="0">
                <a:latin typeface="Calibri" pitchFamily="34" charset="0"/>
              </a:rPr>
              <a:t>розрахунку</a:t>
            </a:r>
            <a:r>
              <a:rPr lang="ru-RU" sz="1600" dirty="0" smtClean="0">
                <a:latin typeface="Calibri" pitchFamily="34" charset="0"/>
              </a:rPr>
              <a:t> </a:t>
            </a:r>
            <a:r>
              <a:rPr lang="ru-RU" sz="1600" dirty="0" err="1" smtClean="0">
                <a:latin typeface="Calibri" pitchFamily="34" charset="0"/>
              </a:rPr>
              <a:t>розміру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митних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платежів</a:t>
            </a:r>
            <a:r>
              <a:rPr lang="ru-RU" sz="1600" dirty="0" smtClean="0">
                <a:latin typeface="Calibri" pitchFamily="34" charset="0"/>
              </a:rPr>
              <a:t> для </a:t>
            </a:r>
            <a:r>
              <a:rPr lang="ru-RU" sz="1600" dirty="0" err="1" smtClean="0">
                <a:latin typeface="Calibri" pitchFamily="34" charset="0"/>
              </a:rPr>
              <a:t>обраного</a:t>
            </a:r>
            <a:r>
              <a:rPr lang="ru-RU" sz="1600" dirty="0" smtClean="0">
                <a:latin typeface="Calibri" pitchFamily="34" charset="0"/>
              </a:rPr>
              <a:t> товару</a:t>
            </a:r>
          </a:p>
          <a:p>
            <a:pPr lvl="0" indent="-317500">
              <a:lnSpc>
                <a:spcPct val="150000"/>
              </a:lnSpc>
              <a:buClr>
                <a:srgbClr val="000000"/>
              </a:buClr>
              <a:buSzPts val="1400"/>
              <a:buFont typeface="Arial"/>
              <a:buChar char="❏"/>
            </a:pPr>
            <a:r>
              <a:rPr lang="ru-RU" sz="1600" dirty="0" err="1" smtClean="0">
                <a:latin typeface="Calibri" pitchFamily="34" charset="0"/>
              </a:rPr>
              <a:t>обрання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оптимальних</a:t>
            </a:r>
            <a:r>
              <a:rPr lang="ru-RU" sz="1600" dirty="0" smtClean="0">
                <a:latin typeface="Calibri" pitchFamily="34" charset="0"/>
              </a:rPr>
              <a:t> умов поставки товару</a:t>
            </a:r>
          </a:p>
          <a:p>
            <a:pPr lvl="0" indent="-317500">
              <a:lnSpc>
                <a:spcPct val="150000"/>
              </a:lnSpc>
              <a:buClr>
                <a:srgbClr val="000000"/>
              </a:buClr>
              <a:buSzPts val="1400"/>
              <a:buFont typeface="Arial"/>
              <a:buChar char="❏"/>
            </a:pPr>
            <a:r>
              <a:rPr lang="uk-UA" sz="1600" dirty="0" smtClean="0">
                <a:latin typeface="Calibri" pitchFamily="34" charset="0"/>
              </a:rPr>
              <a:t>супроводження при проходженні митних процедур </a:t>
            </a:r>
            <a:endParaRPr lang="ru-RU" sz="1600" dirty="0" smtClean="0">
              <a:latin typeface="Calibri" pitchFamily="34" charset="0"/>
            </a:endParaRPr>
          </a:p>
          <a:p>
            <a:pPr lvl="0" indent="-317500">
              <a:lnSpc>
                <a:spcPct val="150000"/>
              </a:lnSpc>
              <a:buClr>
                <a:srgbClr val="000000"/>
              </a:buClr>
              <a:buSzPts val="1400"/>
              <a:buFont typeface="Arial"/>
              <a:buChar char="❏"/>
            </a:pPr>
            <a:endParaRPr lang="uk-UA" b="1" dirty="0" smtClean="0">
              <a:solidFill>
                <a:srgbClr val="000000"/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pPr lvl="0" indent="-317500">
              <a:lnSpc>
                <a:spcPct val="150000"/>
              </a:lnSpc>
              <a:buClr>
                <a:srgbClr val="000000"/>
              </a:buClr>
              <a:buSzPts val="1400"/>
              <a:buFont typeface="Arial"/>
              <a:buChar char="❏"/>
            </a:pPr>
            <a:endParaRPr dirty="0">
              <a:solidFill>
                <a:srgbClr val="000000"/>
              </a:solidFill>
              <a:latin typeface="Calibri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EA37159-097A-493C-BFDC-91C1B398C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026" y="3642088"/>
            <a:ext cx="1060974" cy="1501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> </a:t>
            </a:r>
            <a:r>
              <a:rPr lang="en" sz="3600" b="1" dirty="0" smtClean="0">
                <a:latin typeface="Calibri" pitchFamily="34" charset="0"/>
              </a:rPr>
              <a:t>Послуги Агенств</a:t>
            </a:r>
            <a:r>
              <a:rPr lang="ru-RU" sz="3600" b="1" dirty="0" smtClean="0">
                <a:latin typeface="Calibri" pitchFamily="34" charset="0"/>
              </a:rPr>
              <a:t>а</a:t>
            </a:r>
            <a:r>
              <a:rPr lang="en" sz="3600" b="1" dirty="0" smtClean="0">
                <a:latin typeface="Calibri" pitchFamily="34" charset="0"/>
              </a:rPr>
              <a:t> </a:t>
            </a:r>
            <a:r>
              <a:rPr lang="uk-UA" sz="3600" b="1" dirty="0" smtClean="0">
                <a:latin typeface="Calibri" pitchFamily="34" charset="0"/>
              </a:rPr>
              <a:t>(зберігання товарів)</a:t>
            </a:r>
            <a:endParaRPr sz="3600" b="1" dirty="0"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558140" y="1128158"/>
            <a:ext cx="8343960" cy="29645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600"/>
              </a:spcBef>
              <a:buNone/>
            </a:pPr>
            <a:r>
              <a:rPr lang="uk-UA" sz="2000" b="1" dirty="0" smtClean="0">
                <a:latin typeface="Calibri" pitchFamily="34" charset="0"/>
              </a:rPr>
              <a:t>Успішне ведення бізнесу в Канаді – наявність складу в Канаді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</a:rPr>
              <a:t>(швидка доставка, якісний сервіс, зручність повернення товару, </a:t>
            </a:r>
            <a:r>
              <a:rPr lang="uk-UA" sz="2000" dirty="0" smtClean="0">
                <a:latin typeface="Calibri" pitchFamily="34" charset="0"/>
              </a:rPr>
              <a:t>контроль якості товару і упаковки</a:t>
            </a:r>
            <a:r>
              <a:rPr lang="ru-RU" sz="2000" dirty="0" smtClean="0">
                <a:latin typeface="Calibri" pitchFamily="34" charset="0"/>
              </a:rPr>
              <a:t>)</a:t>
            </a:r>
          </a:p>
          <a:p>
            <a:pPr indent="-317500">
              <a:lnSpc>
                <a:spcPct val="150000"/>
              </a:lnSpc>
              <a:buClr>
                <a:srgbClr val="000000"/>
              </a:buClr>
              <a:buSzPts val="1400"/>
              <a:buNone/>
            </a:pPr>
            <a:endParaRPr lang="uk-UA" sz="2000" dirty="0" smtClean="0">
              <a:latin typeface="Calibri" pitchFamily="34" charset="0"/>
            </a:endParaRPr>
          </a:p>
          <a:p>
            <a:pPr indent="-317500">
              <a:lnSpc>
                <a:spcPct val="150000"/>
              </a:lnSpc>
              <a:buClr>
                <a:srgbClr val="000000"/>
              </a:buClr>
              <a:buSzPts val="1400"/>
              <a:buNone/>
            </a:pPr>
            <a:r>
              <a:rPr lang="uk-UA" sz="2000" b="1" dirty="0" smtClean="0">
                <a:latin typeface="Calibri" pitchFamily="34" charset="0"/>
              </a:rPr>
              <a:t>Забезпечується </a:t>
            </a:r>
            <a:r>
              <a:rPr lang="uk-UA" sz="2000" b="1" dirty="0" err="1" smtClean="0">
                <a:latin typeface="Calibri" pitchFamily="34" charset="0"/>
              </a:rPr>
              <a:t>Агенством</a:t>
            </a:r>
            <a:r>
              <a:rPr lang="uk-UA" sz="2000" b="1" dirty="0" smtClean="0">
                <a:latin typeface="Calibri" pitchFamily="34" charset="0"/>
              </a:rPr>
              <a:t>:</a:t>
            </a:r>
            <a:endParaRPr lang="ru-RU" sz="2000" b="1" dirty="0" smtClean="0">
              <a:solidFill>
                <a:srgbClr val="000000"/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pPr lvl="0" indent="-317500">
              <a:lnSpc>
                <a:spcPct val="150000"/>
              </a:lnSpc>
              <a:buClr>
                <a:srgbClr val="000000"/>
              </a:buClr>
              <a:buSzPts val="1400"/>
              <a:buFont typeface="Arial"/>
              <a:buChar char="❏"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Наявністю складу у місті Бернабі (провінція Британська Колумбія) </a:t>
            </a:r>
          </a:p>
          <a:p>
            <a:pPr lvl="0" indent="-317500">
              <a:lnSpc>
                <a:spcPct val="150000"/>
              </a:lnSpc>
              <a:buClr>
                <a:srgbClr val="000000"/>
              </a:buClr>
              <a:buSzPts val="1400"/>
              <a:buFont typeface="Arial"/>
              <a:buChar char="❏"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Можливістю зберігання </a:t>
            </a:r>
            <a:r>
              <a:rPr lang="ru-RU" sz="2000" dirty="0" err="1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і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підготовки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товарів</a:t>
            </a:r>
          </a:p>
          <a:p>
            <a:pPr indent="-317500">
              <a:lnSpc>
                <a:spcPct val="150000"/>
              </a:lnSpc>
              <a:buClr>
                <a:srgbClr val="000000"/>
              </a:buClr>
              <a:buSzPts val="1400"/>
              <a:buFont typeface="Arial"/>
              <a:buChar char="❏"/>
            </a:pPr>
            <a:endParaRPr lang="ru-RU" sz="2000" dirty="0" smtClean="0">
              <a:solidFill>
                <a:srgbClr val="000000"/>
              </a:solidFill>
              <a:latin typeface="Calibri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B974763-727F-4BC3-936A-5A76C3D34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026" y="3642088"/>
            <a:ext cx="1060974" cy="1501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> </a:t>
            </a:r>
            <a:r>
              <a:rPr lang="en" sz="3600" b="1" dirty="0" smtClean="0">
                <a:latin typeface="Calibri" pitchFamily="34" charset="0"/>
              </a:rPr>
              <a:t>Додаткові послуги Агенств</a:t>
            </a:r>
            <a:r>
              <a:rPr lang="ru-RU" sz="3600" b="1" dirty="0" smtClean="0">
                <a:latin typeface="Calibri" pitchFamily="34" charset="0"/>
              </a:rPr>
              <a:t>а</a:t>
            </a:r>
            <a:r>
              <a:rPr lang="en" sz="3600" b="1" dirty="0" smtClean="0">
                <a:latin typeface="Calibri" pitchFamily="34" charset="0"/>
              </a:rPr>
              <a:t> </a:t>
            </a:r>
            <a:endParaRPr sz="3600" b="1" dirty="0">
              <a:latin typeface="Calibri" pitchFamily="34" charset="0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964400" y="1394475"/>
            <a:ext cx="7937700" cy="26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❏"/>
            </a:pPr>
            <a:r>
              <a:rPr lang="en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Оренда офісного приміщення (наприклад, по принципу ко-воркінгу)</a:t>
            </a:r>
            <a:endParaRPr sz="2000" dirty="0">
              <a:solidFill>
                <a:srgbClr val="000000"/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❏"/>
            </a:pPr>
            <a:r>
              <a:rPr lang="en" sz="20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Кадрове </a:t>
            </a:r>
            <a:r>
              <a:rPr lang="en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забезпечення. Пошук та найм співробітників</a:t>
            </a:r>
            <a:endParaRPr sz="2000" dirty="0">
              <a:solidFill>
                <a:srgbClr val="000000"/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❏"/>
            </a:pPr>
            <a:r>
              <a:rPr lang="en" sz="20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Пошук </a:t>
            </a:r>
            <a:r>
              <a:rPr lang="en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дистриб’юторів, дилерів та покупців</a:t>
            </a:r>
            <a:endParaRPr sz="2000" dirty="0">
              <a:solidFill>
                <a:srgbClr val="000000"/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❏"/>
            </a:pPr>
            <a:r>
              <a:rPr lang="en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Гранти та фінансові програми від уряду Канади </a:t>
            </a:r>
            <a:endParaRPr sz="2000" dirty="0">
              <a:solidFill>
                <a:srgbClr val="000000"/>
              </a:solidFill>
              <a:latin typeface="Calibri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892E5F9-D7A5-47A2-85BD-EB04EE463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026" y="3642088"/>
            <a:ext cx="1060974" cy="1501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b="1" dirty="0">
                <a:latin typeface="Calibri" pitchFamily="34" charset="0"/>
              </a:rPr>
              <a:t>Переваги співпраці </a:t>
            </a:r>
            <a:r>
              <a:rPr lang="uk-UA" b="1" dirty="0" smtClean="0">
                <a:latin typeface="Calibri" pitchFamily="34" charset="0"/>
              </a:rPr>
              <a:t>з </a:t>
            </a:r>
            <a:r>
              <a:rPr lang="en" sz="4400" b="1" dirty="0" smtClean="0">
                <a:latin typeface="Calibri" pitchFamily="34" charset="0"/>
              </a:rPr>
              <a:t>Агенств</a:t>
            </a:r>
            <a:r>
              <a:rPr lang="ru-RU" sz="4400" b="1" dirty="0" smtClean="0">
                <a:latin typeface="Calibri" pitchFamily="34" charset="0"/>
              </a:rPr>
              <a:t>ом</a:t>
            </a:r>
            <a:r>
              <a:rPr lang="en" sz="4400" b="1" dirty="0" smtClean="0">
                <a:latin typeface="Calibri" pitchFamily="34" charset="0"/>
              </a:rPr>
              <a:t> </a:t>
            </a:r>
            <a:endParaRPr b="1" dirty="0">
              <a:latin typeface="Calibri" pitchFamily="34" charset="0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516581" y="1394476"/>
            <a:ext cx="7998031" cy="34565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17500">
              <a:lnSpc>
                <a:spcPct val="150000"/>
              </a:lnSpc>
              <a:buClr>
                <a:srgbClr val="000000"/>
              </a:buClr>
              <a:buSzPts val="1400"/>
              <a:buFont typeface="Arial"/>
              <a:buChar char="❏"/>
            </a:pPr>
            <a:r>
              <a:rPr lang="az-Cyrl-AZ" sz="1600" dirty="0">
                <a:solidFill>
                  <a:srgbClr val="000000"/>
                </a:solidFill>
                <a:latin typeface="Calibri" pitchFamily="34" charset="0"/>
                <a:cs typeface="Arial"/>
              </a:rPr>
              <a:t>Надання послуг “Під Ключ”</a:t>
            </a:r>
            <a:endParaRPr lang="en" sz="1600" dirty="0">
              <a:solidFill>
                <a:srgbClr val="000000"/>
              </a:solidFill>
              <a:latin typeface="Calibri" pitchFamily="34" charset="0"/>
              <a:cs typeface="Arial"/>
              <a:sym typeface="Arial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❏"/>
            </a:pPr>
            <a:r>
              <a:rPr lang="en" sz="16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Зберігання на складах в Британській Колумбії</a:t>
            </a:r>
            <a:endParaRPr sz="1600" dirty="0">
              <a:solidFill>
                <a:srgbClr val="000000"/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❏"/>
            </a:pPr>
            <a:r>
              <a:rPr lang="en" sz="16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Маркування</a:t>
            </a:r>
            <a:endParaRPr sz="1600" dirty="0">
              <a:solidFill>
                <a:srgbClr val="000000"/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❏"/>
            </a:pPr>
            <a:r>
              <a:rPr lang="en" sz="16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Консолідація відправлень в Україні</a:t>
            </a:r>
            <a:endParaRPr sz="1600" dirty="0">
              <a:solidFill>
                <a:srgbClr val="000000"/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❏"/>
            </a:pPr>
            <a:r>
              <a:rPr lang="en" sz="16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Зниження витрат, пов’язаних з розмитненням</a:t>
            </a:r>
            <a:endParaRPr sz="1600" dirty="0">
              <a:solidFill>
                <a:srgbClr val="000000"/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❏"/>
            </a:pPr>
            <a:r>
              <a:rPr lang="en" sz="16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Участь на тематичних виставках на інших спеціалізованих заходах в Канаді</a:t>
            </a:r>
            <a:endParaRPr sz="1600" dirty="0">
              <a:solidFill>
                <a:srgbClr val="000000"/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❏"/>
            </a:pPr>
            <a:r>
              <a:rPr lang="en" sz="16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Організація дистрибуції товарів головним офісом українських компаній у Канаді</a:t>
            </a:r>
            <a:endParaRPr sz="1600" dirty="0">
              <a:solidFill>
                <a:srgbClr val="000000"/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❏"/>
            </a:pPr>
            <a:r>
              <a:rPr lang="en" sz="16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Надання адреси в Канаді, на базі Головного офісу</a:t>
            </a:r>
            <a:endParaRPr sz="1600" dirty="0">
              <a:solidFill>
                <a:srgbClr val="000000"/>
              </a:solidFill>
              <a:latin typeface="Calibri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57F9441-FEF8-446D-BA8A-2B59AA6E6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026" y="3642088"/>
            <a:ext cx="1060974" cy="1501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uk-UA" b="1" dirty="0" smtClean="0">
                <a:latin typeface="Calibri" pitchFamily="34" charset="0"/>
              </a:rPr>
              <a:t>Для кого працює </a:t>
            </a:r>
            <a:r>
              <a:rPr lang="en" b="1" dirty="0" smtClean="0">
                <a:latin typeface="Calibri" pitchFamily="34" charset="0"/>
              </a:rPr>
              <a:t>Агенств</a:t>
            </a:r>
            <a:r>
              <a:rPr lang="ru-RU" b="1" dirty="0" smtClean="0">
                <a:latin typeface="Calibri" pitchFamily="34" charset="0"/>
              </a:rPr>
              <a:t>о?</a:t>
            </a:r>
            <a:r>
              <a:rPr lang="en" b="1" dirty="0" smtClean="0">
                <a:latin typeface="Calibri" pitchFamily="34" charset="0"/>
              </a:rPr>
              <a:t> </a:t>
            </a:r>
            <a:endParaRPr b="1" dirty="0">
              <a:latin typeface="Calibr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57F9441-FEF8-446D-BA8A-2B59AA6E6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026" y="3642088"/>
            <a:ext cx="1060974" cy="1501412"/>
          </a:xfrm>
          <a:prstGeom prst="rect">
            <a:avLst/>
          </a:prstGeom>
        </p:spPr>
      </p:pic>
      <p:graphicFrame>
        <p:nvGraphicFramePr>
          <p:cNvPr id="6" name="Содержимое 5"/>
          <p:cNvGraphicFramePr>
            <a:graphicFrameLocks/>
          </p:cNvGraphicFramePr>
          <p:nvPr/>
        </p:nvGraphicFramePr>
        <p:xfrm>
          <a:off x="445325" y="1158587"/>
          <a:ext cx="7528956" cy="305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99595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Передумови</a:t>
            </a:r>
            <a:r>
              <a:rPr lang="en" sz="3600" b="1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Arial"/>
              </a:rPr>
              <a:t> </a:t>
            </a:r>
            <a:r>
              <a:rPr lang="en" sz="3600" b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Arial"/>
              </a:rPr>
              <a:t> </a:t>
            </a:r>
            <a:r>
              <a:rPr lang="en" sz="3600" b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заснування</a:t>
            </a:r>
            <a:endParaRPr sz="3600" b="1" dirty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890649" y="1013970"/>
            <a:ext cx="7371322" cy="37242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➔"/>
            </a:pPr>
            <a:r>
              <a:rPr lang="en" sz="1600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Arial"/>
              </a:rPr>
              <a:t>1 серпня 2017 року вступила в силу Угода про вільну торгівлю між Україною та </a:t>
            </a:r>
            <a:r>
              <a:rPr lang="en" sz="16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Arial"/>
              </a:rPr>
              <a:t>Канадою</a:t>
            </a:r>
            <a:endParaRPr lang="en" sz="800" dirty="0" smtClean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  <a:sym typeface="Arial"/>
            </a:endParaRP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➔"/>
            </a:pPr>
            <a:endParaRPr sz="800" dirty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  <a:sym typeface="Arial"/>
            </a:endParaRP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➔"/>
            </a:pPr>
            <a:r>
              <a:rPr lang="en" sz="1600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Arial"/>
              </a:rPr>
              <a:t>Угода скасувала 98% тарифів на експорт українських товарів до </a:t>
            </a:r>
            <a:r>
              <a:rPr lang="en" sz="16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Arial"/>
              </a:rPr>
              <a:t>Канади</a:t>
            </a:r>
            <a:endParaRPr lang="en-US" sz="1600" dirty="0" smtClean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  <a:sym typeface="Arial"/>
            </a:endParaRP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➔"/>
            </a:pPr>
            <a:r>
              <a:rPr lang="uk-UA" sz="1600" dirty="0" smtClean="0">
                <a:latin typeface="Calibri" pitchFamily="34" charset="0"/>
              </a:rPr>
              <a:t>Рішення </a:t>
            </a:r>
            <a:r>
              <a:rPr lang="ru-RU" sz="1600" dirty="0" smtClean="0">
                <a:latin typeface="Calibri" pitchFamily="34" charset="0"/>
              </a:rPr>
              <a:t>Х</a:t>
            </a:r>
            <a:r>
              <a:rPr lang="en-US" sz="1600" dirty="0" smtClean="0">
                <a:latin typeface="Calibri" pitchFamily="34" charset="0"/>
              </a:rPr>
              <a:t>V </a:t>
            </a:r>
            <a:r>
              <a:rPr lang="uk-UA" sz="1600" dirty="0" smtClean="0">
                <a:latin typeface="Calibri" pitchFamily="34" charset="0"/>
              </a:rPr>
              <a:t>позачергового З'їзду Українського союзу промисловців і підприємців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uk-UA" sz="1600" dirty="0" smtClean="0">
                <a:latin typeface="Calibri" pitchFamily="34" charset="0"/>
              </a:rPr>
              <a:t>10 листопада 2017 року про створення представництва українського бізнесу в Канаді</a:t>
            </a:r>
            <a:endParaRPr lang="en" sz="1600" dirty="0" smtClean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  <a:sym typeface="Arial"/>
            </a:endParaRP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sz="800" dirty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  <a:sym typeface="Arial"/>
            </a:endParaRP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➔"/>
            </a:pPr>
            <a:r>
              <a:rPr lang="en" sz="1600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Arial"/>
              </a:rPr>
              <a:t>Північноамериканські партнери прагнуть до співпраці</a:t>
            </a:r>
            <a:endParaRPr sz="1600" dirty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  <a:sym typeface="Arial"/>
            </a:endParaRP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➔"/>
            </a:pPr>
            <a:r>
              <a:rPr lang="en" sz="1600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Arial"/>
              </a:rPr>
              <a:t>Шанс для українського бізнесу зробити справжній економічний прорив</a:t>
            </a:r>
            <a:endParaRPr sz="1600" dirty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4F7BA7A-787B-494F-8B28-6F3177B29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026" y="3642088"/>
            <a:ext cx="1060974" cy="1501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> </a:t>
            </a:r>
            <a:r>
              <a:rPr lang="uk-UA" sz="3600" b="1" dirty="0" smtClean="0">
                <a:latin typeface="Calibri" pitchFamily="34" charset="0"/>
              </a:rPr>
              <a:t>Офіси</a:t>
            </a:r>
            <a:r>
              <a:rPr lang="en" sz="3600" b="1" dirty="0" smtClean="0">
                <a:latin typeface="Calibri" pitchFamily="34" charset="0"/>
              </a:rPr>
              <a:t> Агенств</a:t>
            </a:r>
            <a:r>
              <a:rPr lang="ru-RU" sz="3600" b="1" dirty="0" smtClean="0">
                <a:latin typeface="Calibri" pitchFamily="34" charset="0"/>
              </a:rPr>
              <a:t>а</a:t>
            </a:r>
            <a:r>
              <a:rPr lang="en" sz="3600" b="1" dirty="0" smtClean="0">
                <a:latin typeface="Calibri" pitchFamily="34" charset="0"/>
              </a:rPr>
              <a:t> </a:t>
            </a:r>
            <a:endParaRPr sz="3600" b="1" dirty="0"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64400" y="1394475"/>
            <a:ext cx="7937700" cy="26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17500">
              <a:lnSpc>
                <a:spcPct val="150000"/>
              </a:lnSpc>
              <a:buClr>
                <a:srgbClr val="000000"/>
              </a:buClr>
              <a:buSzPts val="1400"/>
              <a:buFont typeface="Arial"/>
              <a:buChar char="❏"/>
            </a:pPr>
            <a:r>
              <a:rPr lang="uk-UA" sz="2000" b="1" dirty="0" smtClean="0">
                <a:latin typeface="Calibri" pitchFamily="34" charset="0"/>
                <a:ea typeface="Arial"/>
                <a:cs typeface="Arial"/>
                <a:sym typeface="Arial"/>
              </a:rPr>
              <a:t>Україна:</a:t>
            </a:r>
          </a:p>
          <a:p>
            <a:pPr lvl="0" indent="-317500">
              <a:lnSpc>
                <a:spcPct val="150000"/>
              </a:lnSpc>
              <a:buClr>
                <a:srgbClr val="000000"/>
              </a:buClr>
              <a:buSzPts val="1400"/>
              <a:buNone/>
            </a:pPr>
            <a:r>
              <a:rPr lang="uk-UA" sz="2000" dirty="0" smtClean="0">
                <a:latin typeface="Calibri" pitchFamily="34" charset="0"/>
                <a:ea typeface="Arial"/>
                <a:cs typeface="Arial"/>
                <a:sym typeface="Arial"/>
              </a:rPr>
              <a:t>      Київ та Запоріжжя </a:t>
            </a:r>
          </a:p>
          <a:p>
            <a:pPr lvl="0" indent="-317500">
              <a:lnSpc>
                <a:spcPct val="150000"/>
              </a:lnSpc>
              <a:buClr>
                <a:srgbClr val="000000"/>
              </a:buClr>
              <a:buSzPts val="1400"/>
              <a:buNone/>
            </a:pPr>
            <a:endParaRPr lang="uk-UA" sz="2000" dirty="0" smtClean="0">
              <a:latin typeface="Calibri" pitchFamily="34" charset="0"/>
              <a:ea typeface="Arial"/>
              <a:cs typeface="Arial"/>
              <a:sym typeface="Arial"/>
            </a:endParaRPr>
          </a:p>
          <a:p>
            <a:pPr lvl="0" indent="-317500">
              <a:lnSpc>
                <a:spcPct val="150000"/>
              </a:lnSpc>
              <a:buClr>
                <a:srgbClr val="000000"/>
              </a:buClr>
              <a:buSzPts val="1400"/>
              <a:buFont typeface="Arial"/>
              <a:buChar char="❏"/>
            </a:pPr>
            <a:r>
              <a:rPr lang="uk-UA" sz="2000" b="1" dirty="0" smtClean="0">
                <a:latin typeface="Calibri" pitchFamily="34" charset="0"/>
                <a:ea typeface="Arial"/>
                <a:cs typeface="Arial"/>
                <a:sym typeface="Arial"/>
              </a:rPr>
              <a:t>Канада:</a:t>
            </a:r>
          </a:p>
          <a:p>
            <a:pPr lvl="0" indent="-317500">
              <a:lnSpc>
                <a:spcPct val="150000"/>
              </a:lnSpc>
              <a:buClr>
                <a:srgbClr val="000000"/>
              </a:buClr>
              <a:buSzPts val="1400"/>
              <a:buNone/>
            </a:pPr>
            <a:r>
              <a:rPr lang="uk-UA" sz="2000" dirty="0" smtClean="0">
                <a:latin typeface="Calibri" pitchFamily="34" charset="0"/>
                <a:ea typeface="Arial"/>
                <a:cs typeface="Arial"/>
                <a:sym typeface="Arial"/>
              </a:rPr>
              <a:t>      </a:t>
            </a:r>
            <a:r>
              <a:rPr lang="en" sz="2000" dirty="0" smtClean="0">
                <a:latin typeface="Calibri" pitchFamily="34" charset="0"/>
                <a:ea typeface="Arial"/>
                <a:cs typeface="Arial"/>
                <a:sym typeface="Arial"/>
              </a:rPr>
              <a:t>Торонто</a:t>
            </a:r>
            <a:r>
              <a:rPr lang="uk-UA" sz="2000" dirty="0" smtClean="0">
                <a:latin typeface="Calibri" pitchFamily="34" charset="0"/>
                <a:ea typeface="Arial"/>
                <a:cs typeface="Arial"/>
                <a:sym typeface="Arial"/>
              </a:rPr>
              <a:t> та  </a:t>
            </a:r>
            <a:r>
              <a:rPr lang="en" sz="2000" dirty="0" smtClean="0">
                <a:latin typeface="Calibri" pitchFamily="34" charset="0"/>
                <a:ea typeface="Arial"/>
                <a:cs typeface="Arial"/>
                <a:sym typeface="Arial"/>
              </a:rPr>
              <a:t>Ванкувер</a:t>
            </a:r>
            <a:endParaRPr sz="2000" dirty="0">
              <a:solidFill>
                <a:srgbClr val="000000"/>
              </a:solidFill>
              <a:latin typeface="Calibri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B974763-727F-4BC3-936A-5A76C3D34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026" y="3642088"/>
            <a:ext cx="1060974" cy="1501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Звернутися до </a:t>
            </a:r>
            <a:r>
              <a:rPr lang="en-US" dirty="0" smtClean="0"/>
              <a:t>UBAiC </a:t>
            </a:r>
            <a:br>
              <a:rPr lang="en-US" dirty="0" smtClean="0"/>
            </a:br>
            <a:r>
              <a:rPr lang="en-US" sz="3100" u="sng" dirty="0" smtClean="0">
                <a:hlinkClick r:id="rId2"/>
              </a:rPr>
              <a:t>www.ubaic.ca</a:t>
            </a:r>
            <a:r>
              <a:rPr lang="en-US" sz="3100" dirty="0" smtClean="0"/>
              <a:t> </a:t>
            </a:r>
            <a:endParaRPr lang="ru-RU" sz="3100" dirty="0"/>
          </a:p>
        </p:txBody>
      </p:sp>
      <p:pic>
        <p:nvPicPr>
          <p:cNvPr id="7" name="Содержимое 6" descr="Поставити запитання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6141" y="1095936"/>
            <a:ext cx="7362265" cy="3711388"/>
          </a:xfrm>
        </p:spPr>
      </p:pic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DB974763-727F-4BC3-936A-5A76C3D34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3026" y="3642088"/>
            <a:ext cx="1060974" cy="1501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Arial Black" pitchFamily="34" charset="0"/>
              </a:rPr>
              <a:t/>
            </a:r>
            <a:br>
              <a:rPr lang="uk-UA" dirty="0">
                <a:latin typeface="Arial Black" pitchFamily="34" charset="0"/>
              </a:rPr>
            </a:br>
            <a:r>
              <a:rPr lang="uk-UA" sz="3200" b="1" dirty="0" smtClean="0"/>
              <a:t>Митне оформлення товарів при експорті з України</a:t>
            </a:r>
            <a:endParaRPr lang="ru-RU" sz="32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11699" y="1225225"/>
            <a:ext cx="8617148" cy="2708039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uk-UA" dirty="0" smtClean="0">
                <a:latin typeface="Calibri" pitchFamily="34" charset="0"/>
              </a:rPr>
              <a:t>Отримання персонального номера, митна акредитація</a:t>
            </a:r>
            <a:endParaRPr lang="ru-RU" b="1" dirty="0" smtClean="0">
              <a:latin typeface="Calibri" pitchFamily="34" charset="0"/>
            </a:endParaRPr>
          </a:p>
          <a:p>
            <a:pPr lvl="0"/>
            <a:r>
              <a:rPr lang="uk-UA" dirty="0" smtClean="0">
                <a:latin typeface="Calibri" pitchFamily="34" charset="0"/>
              </a:rPr>
              <a:t>Експортний контракт з додатками</a:t>
            </a:r>
            <a:endParaRPr lang="ru-RU" b="1" dirty="0" smtClean="0">
              <a:latin typeface="Calibri" pitchFamily="34" charset="0"/>
            </a:endParaRPr>
          </a:p>
          <a:p>
            <a:pPr lvl="0"/>
            <a:r>
              <a:rPr lang="uk-UA" dirty="0" smtClean="0">
                <a:latin typeface="Calibri" pitchFamily="34" charset="0"/>
              </a:rPr>
              <a:t>Специфікація</a:t>
            </a:r>
            <a:endParaRPr lang="ru-RU" b="1" dirty="0" smtClean="0">
              <a:latin typeface="Calibri" pitchFamily="34" charset="0"/>
            </a:endParaRPr>
          </a:p>
          <a:p>
            <a:pPr lvl="0"/>
            <a:r>
              <a:rPr lang="uk-UA" dirty="0" smtClean="0">
                <a:latin typeface="Calibri" pitchFamily="34" charset="0"/>
              </a:rPr>
              <a:t>Рахунок фактура</a:t>
            </a:r>
            <a:endParaRPr lang="ru-RU" b="1" dirty="0" smtClean="0">
              <a:latin typeface="Calibri" pitchFamily="34" charset="0"/>
            </a:endParaRPr>
          </a:p>
          <a:p>
            <a:pPr lvl="0"/>
            <a:r>
              <a:rPr lang="uk-UA" dirty="0" smtClean="0">
                <a:latin typeface="Calibri" pitchFamily="34" charset="0"/>
              </a:rPr>
              <a:t>Пакувальний лист</a:t>
            </a:r>
            <a:endParaRPr lang="ru-RU" b="1" dirty="0" smtClean="0">
              <a:latin typeface="Calibri" pitchFamily="34" charset="0"/>
            </a:endParaRPr>
          </a:p>
          <a:p>
            <a:pPr lvl="0"/>
            <a:r>
              <a:rPr lang="uk-UA" dirty="0" smtClean="0">
                <a:latin typeface="Calibri" pitchFamily="34" charset="0"/>
              </a:rPr>
              <a:t>Транспортні документи (коносамент, авіа накладна, авто накладна)</a:t>
            </a:r>
            <a:endParaRPr lang="ru-RU" b="1" dirty="0" smtClean="0">
              <a:latin typeface="Calibri" pitchFamily="34" charset="0"/>
            </a:endParaRPr>
          </a:p>
          <a:p>
            <a:pPr lvl="0"/>
            <a:r>
              <a:rPr lang="uk-UA" dirty="0" smtClean="0">
                <a:latin typeface="Calibri" pitchFamily="34" charset="0"/>
              </a:rPr>
              <a:t>Сертифікати і дозволи на експорт товару, в залежності від його особливостей</a:t>
            </a:r>
            <a:endParaRPr lang="ru-RU" b="1" dirty="0" smtClean="0">
              <a:latin typeface="Calibri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B974763-727F-4BC3-936A-5A76C3D34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026" y="3642088"/>
            <a:ext cx="1060974" cy="15014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707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Arial Black" pitchFamily="34" charset="0"/>
              </a:rPr>
              <a:t/>
            </a:r>
            <a:br>
              <a:rPr lang="uk-UA" dirty="0">
                <a:latin typeface="Arial Black" pitchFamily="34" charset="0"/>
              </a:rPr>
            </a:br>
            <a:r>
              <a:rPr lang="uk-UA" sz="3200" dirty="0" smtClean="0">
                <a:latin typeface="Calibri" pitchFamily="34" charset="0"/>
              </a:rPr>
              <a:t> </a:t>
            </a:r>
            <a:r>
              <a:rPr lang="ru-RU" b="1" dirty="0">
                <a:latin typeface="Calibri" pitchFamily="34" charset="0"/>
              </a:rPr>
              <a:t/>
            </a:r>
            <a:br>
              <a:rPr lang="ru-RU" b="1" dirty="0">
                <a:latin typeface="Calibri" pitchFamily="34" charset="0"/>
              </a:rPr>
            </a:br>
            <a:r>
              <a:rPr lang="uk-UA" b="1" dirty="0" smtClean="0">
                <a:latin typeface="Calibri" pitchFamily="34" charset="0"/>
              </a:rPr>
              <a:t>Транспортування товарів до Канади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4" name="Содержимое 3" descr="logistics-3125131_19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695590"/>
            <a:ext cx="5111750" cy="3407833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sz="1600" b="1" dirty="0" smtClean="0">
                <a:latin typeface="Calibri" pitchFamily="34" charset="0"/>
              </a:rPr>
              <a:t>ПОРТИ:</a:t>
            </a:r>
          </a:p>
          <a:p>
            <a:endParaRPr lang="uk-UA" sz="800" b="1" dirty="0" smtClean="0">
              <a:latin typeface="Calibri" pitchFamily="34" charset="0"/>
            </a:endParaRPr>
          </a:p>
          <a:p>
            <a:r>
              <a:rPr lang="uk-UA" dirty="0" err="1" smtClean="0">
                <a:latin typeface="Calibri" pitchFamily="34" charset="0"/>
              </a:rPr>
              <a:t>Галіфакс</a:t>
            </a:r>
            <a:r>
              <a:rPr lang="uk-UA" dirty="0" smtClean="0">
                <a:latin typeface="Calibri" pitchFamily="34" charset="0"/>
              </a:rPr>
              <a:t/>
            </a:r>
            <a:br>
              <a:rPr lang="uk-UA" dirty="0" smtClean="0">
                <a:latin typeface="Calibri" pitchFamily="34" charset="0"/>
              </a:rPr>
            </a:br>
            <a:r>
              <a:rPr lang="uk-UA" dirty="0" smtClean="0">
                <a:latin typeface="Calibri" pitchFamily="34" charset="0"/>
              </a:rPr>
              <a:t>Монреаль</a:t>
            </a:r>
          </a:p>
          <a:p>
            <a:r>
              <a:rPr lang="uk-UA" dirty="0" smtClean="0">
                <a:latin typeface="Calibri" pitchFamily="34" charset="0"/>
              </a:rPr>
              <a:t>Ванкувер</a:t>
            </a:r>
          </a:p>
          <a:p>
            <a:endParaRPr lang="uk-UA" b="1" dirty="0" smtClean="0">
              <a:latin typeface="Calibri" pitchFamily="34" charset="0"/>
            </a:endParaRPr>
          </a:p>
          <a:p>
            <a:endParaRPr lang="uk-UA" b="1" dirty="0" smtClean="0">
              <a:latin typeface="Calibri" pitchFamily="34" charset="0"/>
            </a:endParaRPr>
          </a:p>
          <a:p>
            <a:r>
              <a:rPr lang="uk-UA" sz="1600" b="1" dirty="0" smtClean="0">
                <a:latin typeface="Calibri" pitchFamily="34" charset="0"/>
              </a:rPr>
              <a:t>АВІАПЕРЕВЕЗЕННЯ:</a:t>
            </a:r>
          </a:p>
          <a:p>
            <a:endParaRPr lang="uk-UA" sz="800" b="1" dirty="0" smtClean="0">
              <a:latin typeface="Calibri" pitchFamily="34" charset="0"/>
            </a:endParaRPr>
          </a:p>
          <a:p>
            <a:r>
              <a:rPr lang="uk-UA" dirty="0" smtClean="0">
                <a:latin typeface="Calibri" pitchFamily="34" charset="0"/>
              </a:rPr>
              <a:t>Торонто</a:t>
            </a:r>
          </a:p>
          <a:p>
            <a:r>
              <a:rPr lang="uk-UA" dirty="0" smtClean="0">
                <a:latin typeface="Calibri" pitchFamily="34" charset="0"/>
              </a:rPr>
              <a:t>Ванкувер</a:t>
            </a:r>
          </a:p>
          <a:p>
            <a:r>
              <a:rPr lang="uk-UA" dirty="0" smtClean="0">
                <a:latin typeface="Calibri" pitchFamily="34" charset="0"/>
              </a:rPr>
              <a:t>Монреаль </a:t>
            </a:r>
          </a:p>
          <a:p>
            <a:r>
              <a:rPr lang="uk-UA" dirty="0" err="1" smtClean="0">
                <a:latin typeface="Calibri" pitchFamily="34" charset="0"/>
              </a:rPr>
              <a:t>Калгарі</a:t>
            </a:r>
            <a:endParaRPr lang="ru-RU" dirty="0" smtClean="0"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B974763-727F-4BC3-936A-5A76C3D34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026" y="3642088"/>
            <a:ext cx="1060974" cy="15014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707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325" dirty="0"/>
              <a:t/>
            </a:r>
            <a:br>
              <a:rPr lang="uk-UA" sz="2325" dirty="0"/>
            </a:br>
            <a:r>
              <a:rPr lang="uk-UA" sz="3100" dirty="0"/>
              <a:t>Митне оформлення в Канаді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uk-UA" sz="3100" dirty="0"/>
              <a:t>Агентство прикордонної служби Канади (</a:t>
            </a:r>
            <a:r>
              <a:rPr lang="en-US" sz="3100" dirty="0"/>
              <a:t>CBSA</a:t>
            </a:r>
            <a:r>
              <a:rPr lang="ru-RU" sz="3100" dirty="0"/>
              <a:t>) </a:t>
            </a:r>
            <a:r>
              <a:rPr lang="ru-RU" sz="3100" b="1" dirty="0"/>
              <a:t/>
            </a:r>
            <a:br>
              <a:rPr lang="ru-RU" sz="3100" b="1" dirty="0"/>
            </a:br>
            <a:endParaRPr lang="ru-RU" sz="31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/>
              <a:t>Митний брокер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i="1" dirty="0">
                <a:latin typeface="Calibri" pitchFamily="34" charset="0"/>
                <a:cs typeface="Arial" pitchFamily="34" charset="0"/>
              </a:rPr>
              <a:t>Має ліцензію від </a:t>
            </a:r>
            <a:r>
              <a:rPr lang="en-US" i="1" dirty="0">
                <a:latin typeface="Calibri" pitchFamily="34" charset="0"/>
                <a:cs typeface="Arial" pitchFamily="34" charset="0"/>
              </a:rPr>
              <a:t>CBSA</a:t>
            </a:r>
            <a:r>
              <a:rPr lang="ru-RU" i="1" dirty="0">
                <a:latin typeface="Calibri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uk-UA" sz="1600" dirty="0">
                <a:latin typeface="Calibri" pitchFamily="34" charset="0"/>
                <a:cs typeface="Arial" pitchFamily="34" charset="0"/>
              </a:rPr>
              <a:t>Виконує наступні завдання від імені імпортера:</a:t>
            </a:r>
            <a:endParaRPr lang="ru-RU" sz="1600" b="1" dirty="0">
              <a:latin typeface="Calibri" pitchFamily="34" charset="0"/>
              <a:cs typeface="Arial" pitchFamily="34" charset="0"/>
            </a:endParaRPr>
          </a:p>
          <a:p>
            <a:pPr lvl="0"/>
            <a:r>
              <a:rPr lang="uk-UA" sz="1600" dirty="0">
                <a:latin typeface="Calibri" pitchFamily="34" charset="0"/>
                <a:cs typeface="Arial" pitchFamily="34" charset="0"/>
              </a:rPr>
              <a:t>здійснює і подає інформацію та необхідні документи для випуску товару до у вільний обіг;</a:t>
            </a:r>
            <a:endParaRPr lang="ru-RU" sz="1600" b="1" dirty="0">
              <a:latin typeface="Calibri" pitchFamily="34" charset="0"/>
              <a:cs typeface="Arial" pitchFamily="34" charset="0"/>
            </a:endParaRPr>
          </a:p>
          <a:p>
            <a:pPr lvl="0"/>
            <a:r>
              <a:rPr lang="uk-UA" sz="1600" dirty="0">
                <a:latin typeface="Calibri" pitchFamily="34" charset="0"/>
                <a:cs typeface="Arial" pitchFamily="34" charset="0"/>
              </a:rPr>
              <a:t>сплачує ввізне мито та податки, встановленого розміру й стягує з імпортера суму сплаченого мита та податків;</a:t>
            </a:r>
            <a:endParaRPr lang="ru-RU" sz="1600" b="1" dirty="0">
              <a:latin typeface="Calibri" pitchFamily="34" charset="0"/>
              <a:cs typeface="Arial" pitchFamily="34" charset="0"/>
            </a:endParaRPr>
          </a:p>
          <a:p>
            <a:pPr lvl="0"/>
            <a:r>
              <a:rPr lang="uk-UA" sz="1600" dirty="0">
                <a:latin typeface="Calibri" pitchFamily="34" charset="0"/>
                <a:cs typeface="Arial" pitchFamily="34" charset="0"/>
              </a:rPr>
              <a:t>веде документацію для імпортера;</a:t>
            </a:r>
            <a:endParaRPr lang="ru-RU" sz="1600" b="1" dirty="0">
              <a:latin typeface="Calibri" pitchFamily="34" charset="0"/>
              <a:cs typeface="Arial" pitchFamily="34" charset="0"/>
            </a:endParaRPr>
          </a:p>
          <a:p>
            <a:pPr lvl="0"/>
            <a:r>
              <a:rPr lang="uk-UA" sz="1600" dirty="0">
                <a:latin typeface="Calibri" pitchFamily="34" charset="0"/>
                <a:cs typeface="Arial" pitchFamily="34" charset="0"/>
              </a:rPr>
              <a:t>відповідає на питання та запити прикордонної служби Канади</a:t>
            </a:r>
            <a:r>
              <a:rPr lang="uk-UA" dirty="0">
                <a:latin typeface="Calibri" pitchFamily="34" charset="0"/>
                <a:cs typeface="Arial" pitchFamily="34" charset="0"/>
              </a:rPr>
              <a:t>.</a:t>
            </a:r>
            <a:endParaRPr lang="ru-RU" b="1" dirty="0">
              <a:latin typeface="Calibri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dirty="0"/>
              <a:t>Імпортер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4" y="1631156"/>
            <a:ext cx="3456820" cy="296101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000" i="1" dirty="0">
                <a:latin typeface="Calibri" pitchFamily="34" charset="0"/>
                <a:cs typeface="Arial" pitchFamily="34" charset="0"/>
              </a:rPr>
              <a:t>Має бізнес номер від Канадського податкового агентства</a:t>
            </a:r>
          </a:p>
          <a:p>
            <a:pPr>
              <a:buNone/>
            </a:pPr>
            <a:r>
              <a:rPr lang="uk-UA" sz="1000" dirty="0">
                <a:latin typeface="Calibri" pitchFamily="34" charset="0"/>
                <a:cs typeface="Arial" pitchFamily="34" charset="0"/>
              </a:rPr>
              <a:t>Співпрацює з Агентством прикордонної служби Канади через митного брокера:</a:t>
            </a:r>
            <a:endParaRPr lang="ru-RU" sz="1000" b="1" dirty="0">
              <a:latin typeface="Calibri" pitchFamily="34" charset="0"/>
              <a:cs typeface="Arial" pitchFamily="34" charset="0"/>
            </a:endParaRPr>
          </a:p>
          <a:p>
            <a:pPr lvl="0"/>
            <a:r>
              <a:rPr lang="uk-UA" sz="800" dirty="0">
                <a:latin typeface="Calibri" pitchFamily="34" charset="0"/>
                <a:cs typeface="Arial" pitchFamily="34" charset="0"/>
              </a:rPr>
              <a:t>визначає країну походження товарів, що імпортуються;</a:t>
            </a:r>
            <a:endParaRPr lang="ru-RU" sz="800" b="1" dirty="0">
              <a:latin typeface="Calibri" pitchFamily="34" charset="0"/>
              <a:cs typeface="Arial" pitchFamily="34" charset="0"/>
            </a:endParaRPr>
          </a:p>
          <a:p>
            <a:pPr lvl="0"/>
            <a:r>
              <a:rPr lang="uk-UA" sz="800" dirty="0">
                <a:latin typeface="Calibri" pitchFamily="34" charset="0"/>
                <a:cs typeface="Arial" pitchFamily="34" charset="0"/>
              </a:rPr>
              <a:t>перевіряє який державний орган або агентство контролює, регламентує і забороняє їх ввезення;</a:t>
            </a:r>
            <a:endParaRPr lang="ru-RU" sz="800" b="1" dirty="0">
              <a:latin typeface="Calibri" pitchFamily="34" charset="0"/>
              <a:cs typeface="Arial" pitchFamily="34" charset="0"/>
            </a:endParaRPr>
          </a:p>
          <a:p>
            <a:pPr lvl="0"/>
            <a:r>
              <a:rPr lang="uk-UA" sz="800" dirty="0">
                <a:latin typeface="Calibri" pitchFamily="34" charset="0"/>
                <a:cs typeface="Arial" pitchFamily="34" charset="0"/>
              </a:rPr>
              <a:t>забезпечує маркування товару відповідно до законодавчих вимог Канади;</a:t>
            </a:r>
            <a:endParaRPr lang="ru-RU" sz="800" b="1" dirty="0">
              <a:latin typeface="Calibri" pitchFamily="34" charset="0"/>
              <a:cs typeface="Arial" pitchFamily="34" charset="0"/>
            </a:endParaRPr>
          </a:p>
          <a:p>
            <a:pPr lvl="0"/>
            <a:r>
              <a:rPr lang="uk-UA" sz="800" dirty="0">
                <a:latin typeface="Calibri" pitchFamily="34" charset="0"/>
                <a:cs typeface="Arial" pitchFamily="34" charset="0"/>
              </a:rPr>
              <a:t>визначає код товару(10 знаків) та ставку ввізного мита для кожного товару, згідно з Митним тарифом Канади (чи підпадає товар під дію </a:t>
            </a:r>
            <a:r>
              <a:rPr lang="en-US" sz="800" dirty="0">
                <a:latin typeface="Calibri" pitchFamily="34" charset="0"/>
                <a:cs typeface="Arial" pitchFamily="34" charset="0"/>
              </a:rPr>
              <a:t>CUFTA)</a:t>
            </a:r>
            <a:r>
              <a:rPr lang="uk-UA" sz="800" dirty="0">
                <a:latin typeface="Calibri" pitchFamily="34" charset="0"/>
                <a:cs typeface="Arial" pitchFamily="34" charset="0"/>
              </a:rPr>
              <a:t>;</a:t>
            </a:r>
            <a:endParaRPr lang="ru-RU" sz="800" b="1" dirty="0">
              <a:latin typeface="Calibri" pitchFamily="34" charset="0"/>
              <a:cs typeface="Arial" pitchFamily="34" charset="0"/>
            </a:endParaRPr>
          </a:p>
          <a:p>
            <a:pPr lvl="0"/>
            <a:r>
              <a:rPr lang="uk-UA" sz="800" dirty="0">
                <a:latin typeface="Calibri" pitchFamily="34" charset="0"/>
                <a:cs typeface="Arial" pitchFamily="34" charset="0"/>
              </a:rPr>
              <a:t>визначає, чи стягуються з товарів інші збори (наприклад, акцизний збір) та податки, в тому числі податок з товарів та послуг (</a:t>
            </a:r>
            <a:r>
              <a:rPr lang="en-US" sz="800" dirty="0">
                <a:latin typeface="Calibri" pitchFamily="34" charset="0"/>
                <a:cs typeface="Arial" pitchFamily="34" charset="0"/>
              </a:rPr>
              <a:t>Goods and Services Tax</a:t>
            </a:r>
            <a:r>
              <a:rPr lang="uk-UA" sz="800" dirty="0">
                <a:latin typeface="Calibri" pitchFamily="34" charset="0"/>
                <a:cs typeface="Arial" pitchFamily="34" charset="0"/>
              </a:rPr>
              <a:t> (</a:t>
            </a:r>
            <a:r>
              <a:rPr lang="en-US" sz="800" dirty="0">
                <a:latin typeface="Calibri" pitchFamily="34" charset="0"/>
                <a:cs typeface="Arial" pitchFamily="34" charset="0"/>
              </a:rPr>
              <a:t>GST</a:t>
            </a:r>
            <a:r>
              <a:rPr lang="uk-UA" sz="800" dirty="0">
                <a:latin typeface="Calibri" pitchFamily="34" charset="0"/>
                <a:cs typeface="Arial" pitchFamily="34" charset="0"/>
              </a:rPr>
              <a:t>));</a:t>
            </a:r>
            <a:endParaRPr lang="ru-RU" sz="800" b="1" dirty="0">
              <a:latin typeface="Calibri" pitchFamily="34" charset="0"/>
              <a:cs typeface="Arial" pitchFamily="34" charset="0"/>
            </a:endParaRPr>
          </a:p>
          <a:p>
            <a:pPr lvl="0"/>
            <a:r>
              <a:rPr lang="uk-UA" sz="800" dirty="0">
                <a:latin typeface="Calibri" pitchFamily="34" charset="0"/>
                <a:cs typeface="Arial" pitchFamily="34" charset="0"/>
              </a:rPr>
              <a:t>отримує рахунок-фактуру, декларацію про походження та інші необхідні документи;</a:t>
            </a:r>
            <a:endParaRPr lang="ru-RU" sz="800" b="1" dirty="0">
              <a:latin typeface="Calibri" pitchFamily="34" charset="0"/>
              <a:cs typeface="Arial" pitchFamily="34" charset="0"/>
            </a:endParaRPr>
          </a:p>
          <a:p>
            <a:pPr lvl="0"/>
            <a:r>
              <a:rPr lang="uk-UA" sz="800" dirty="0">
                <a:latin typeface="Calibri" pitchFamily="34" charset="0"/>
                <a:cs typeface="Arial" pitchFamily="34" charset="0"/>
              </a:rPr>
              <a:t>обирає спосіб перевезення та додатково дізнається у транспортної компанії про вимоги, що стосуються переміщення товару через канадський кордон.</a:t>
            </a:r>
            <a:endParaRPr lang="ru-RU" sz="800" b="1" dirty="0">
              <a:latin typeface="Calibri" pitchFamily="34" charset="0"/>
              <a:cs typeface="Arial" pitchFamily="34" charset="0"/>
            </a:endParaRPr>
          </a:p>
          <a:p>
            <a:pPr lvl="0"/>
            <a:r>
              <a:rPr lang="uk-UA" sz="800" dirty="0">
                <a:latin typeface="Calibri" pitchFamily="34" charset="0"/>
                <a:cs typeface="Arial" pitchFamily="34" charset="0"/>
              </a:rPr>
              <a:t>очікує повідомлення про прибуття вантажу в один із пунктів пропуску на митниці.</a:t>
            </a:r>
            <a:endParaRPr lang="ru-RU" sz="800" b="1" dirty="0">
              <a:latin typeface="Calibri" pitchFamily="34" charset="0"/>
              <a:cs typeface="Arial" pitchFamily="34" charset="0"/>
            </a:endParaRPr>
          </a:p>
          <a:p>
            <a:pPr lvl="0"/>
            <a:r>
              <a:rPr lang="uk-UA" sz="800" dirty="0">
                <a:latin typeface="Calibri" pitchFamily="34" charset="0"/>
                <a:cs typeface="Arial" pitchFamily="34" charset="0"/>
              </a:rPr>
              <a:t>надає документи, які вимагає Агентство прикордонної служби Канади та сплачує ввізне мито й податки для випуску товарів у вільний обіг.</a:t>
            </a:r>
            <a:endParaRPr lang="ru-RU" sz="800" b="1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DB974763-727F-4BC3-936A-5A76C3D34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026" y="3642088"/>
            <a:ext cx="1060974" cy="15014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636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949" y="0"/>
            <a:ext cx="82296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000" dirty="0"/>
              <a:t/>
            </a:r>
            <a:br>
              <a:rPr lang="uk-UA" sz="3000" dirty="0"/>
            </a:br>
            <a:r>
              <a:rPr lang="uk-UA" sz="2700" dirty="0">
                <a:latin typeface="Calibri" pitchFamily="34" charset="0"/>
              </a:rPr>
              <a:t>Документи для митного оформлення товарів у Канаді</a:t>
            </a:r>
            <a:r>
              <a:rPr lang="ru-RU" sz="3000" dirty="0">
                <a:latin typeface="Arial Black" pitchFamily="34" charset="0"/>
              </a:rPr>
              <a:t/>
            </a:r>
            <a:br>
              <a:rPr lang="ru-RU" sz="3000" dirty="0">
                <a:latin typeface="Arial Black" pitchFamily="34" charset="0"/>
              </a:rPr>
            </a:br>
            <a:endParaRPr lang="ru-RU" dirty="0">
              <a:latin typeface="Arial Black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70663" y="839689"/>
          <a:ext cx="6952212" cy="410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4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174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174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2376">
                <a:tc gridSpan="3">
                  <a:txBody>
                    <a:bodyPr/>
                    <a:lstStyle/>
                    <a:p>
                      <a:pPr algn="ctr"/>
                      <a:r>
                        <a:rPr lang="uk-UA" sz="1400" b="1" kern="1200" dirty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Особа, що видає документ</a:t>
                      </a:r>
                      <a:endParaRPr lang="ru-RU" sz="14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4411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Calibri" pitchFamily="34" charset="0"/>
                          <a:ea typeface="Times New Roman"/>
                          <a:cs typeface="Arial" pitchFamily="34" charset="0"/>
                        </a:rPr>
                        <a:t>Експортер</a:t>
                      </a:r>
                      <a:endParaRPr lang="ru-RU" sz="1600" b="1" dirty="0">
                        <a:latin typeface="Calibri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Calibri" pitchFamily="34" charset="0"/>
                          <a:ea typeface="Times New Roman"/>
                          <a:cs typeface="Arial" pitchFamily="34" charset="0"/>
                        </a:rPr>
                        <a:t>Імпортер/Митний брокер</a:t>
                      </a:r>
                      <a:endParaRPr lang="ru-RU" sz="1600" b="1" dirty="0">
                        <a:latin typeface="Calibri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Calibri" pitchFamily="34" charset="0"/>
                          <a:ea typeface="Times New Roman"/>
                          <a:cs typeface="Arial" pitchFamily="34" charset="0"/>
                        </a:rPr>
                        <a:t>Транспортна компанія</a:t>
                      </a:r>
                      <a:endParaRPr lang="ru-RU" sz="1600" b="1" dirty="0">
                        <a:latin typeface="Calibri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08553">
                <a:tc>
                  <a:txBody>
                    <a:bodyPr/>
                    <a:lstStyle/>
                    <a:p>
                      <a:r>
                        <a:rPr lang="uk-UA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Копія рахунку-фактури або канадського митного рахунку (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Canada Customs Invoice</a:t>
                      </a:r>
                      <a:r>
                        <a:rPr lang="uk-UA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lang="ru-RU" sz="11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uk-UA" sz="1100" b="0" dirty="0">
                          <a:latin typeface="Calibri" pitchFamily="34" charset="0"/>
                          <a:ea typeface="Times New Roman"/>
                          <a:cs typeface="Arial" pitchFamily="34" charset="0"/>
                        </a:rPr>
                        <a:t>Форма В 3 «Форма митного кодування товарів» ( </a:t>
                      </a:r>
                      <a:r>
                        <a:rPr lang="en-US" sz="1100" b="0" dirty="0">
                          <a:latin typeface="Calibri" pitchFamily="34" charset="0"/>
                          <a:ea typeface="Times New Roman"/>
                          <a:cs typeface="Arial" pitchFamily="34" charset="0"/>
                        </a:rPr>
                        <a:t>Form B</a:t>
                      </a:r>
                      <a:r>
                        <a:rPr lang="uk-UA" sz="1100" b="0" dirty="0">
                          <a:latin typeface="Calibri" pitchFamily="34" charset="0"/>
                          <a:ea typeface="Times New Roman"/>
                          <a:cs typeface="Arial" pitchFamily="34" charset="0"/>
                        </a:rPr>
                        <a:t>3 </a:t>
                      </a:r>
                      <a:r>
                        <a:rPr lang="en-US" sz="1100" b="0" dirty="0">
                          <a:latin typeface="Calibri" pitchFamily="34" charset="0"/>
                          <a:ea typeface="Times New Roman"/>
                          <a:cs typeface="Arial" pitchFamily="34" charset="0"/>
                        </a:rPr>
                        <a:t>Canada Customs Coding Form</a:t>
                      </a:r>
                      <a:r>
                        <a:rPr lang="uk-UA" sz="1100" b="0" dirty="0">
                          <a:latin typeface="Calibri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1100" b="1" dirty="0">
                        <a:latin typeface="Calibri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uk-UA" sz="1100" b="0" dirty="0">
                          <a:latin typeface="Calibri" pitchFamily="34" charset="0"/>
                          <a:ea typeface="Times New Roman"/>
                          <a:cs typeface="Arial" pitchFamily="34" charset="0"/>
                        </a:rPr>
                        <a:t>Форма В3В, додаткова відомість на вантаж для походження митного контролю в Канаді. (</a:t>
                      </a:r>
                      <a:r>
                        <a:rPr lang="en-US" sz="1100" b="0" dirty="0">
                          <a:latin typeface="Calibri" pitchFamily="34" charset="0"/>
                          <a:ea typeface="Times New Roman"/>
                          <a:cs typeface="Arial" pitchFamily="34" charset="0"/>
                        </a:rPr>
                        <a:t>Form B3B, Canada Customs Cargo Control Continuation </a:t>
                      </a:r>
                      <a:r>
                        <a:rPr lang="en-US" sz="1100" b="0" dirty="0" smtClean="0">
                          <a:latin typeface="Calibri" pitchFamily="34" charset="0"/>
                          <a:ea typeface="Times New Roman"/>
                          <a:cs typeface="Arial" pitchFamily="34" charset="0"/>
                        </a:rPr>
                        <a:t>Sheet)</a:t>
                      </a:r>
                      <a:endParaRPr lang="ru-RU" sz="1100" b="1" dirty="0">
                        <a:latin typeface="Calibri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57127">
                <a:tc>
                  <a:txBody>
                    <a:bodyPr/>
                    <a:lstStyle/>
                    <a:p>
                      <a:r>
                        <a:rPr lang="uk-UA" sz="1100" b="0" dirty="0">
                          <a:latin typeface="Calibri" pitchFamily="34" charset="0"/>
                          <a:ea typeface="Times New Roman"/>
                          <a:cs typeface="Arial" pitchFamily="34" charset="0"/>
                        </a:rPr>
                        <a:t>Транспортні документи для визначення країни походження та пункту доставки</a:t>
                      </a:r>
                      <a:endParaRPr lang="ru-RU" sz="1100" b="1" dirty="0">
                        <a:latin typeface="Calibri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uk-UA" sz="1100" b="0" dirty="0">
                          <a:latin typeface="Calibri" pitchFamily="34" charset="0"/>
                          <a:ea typeface="Times New Roman"/>
                          <a:cs typeface="Arial" pitchFamily="34" charset="0"/>
                        </a:rPr>
                        <a:t>Всі необхідні дозволи на ввезення та дозволяючи документи</a:t>
                      </a:r>
                      <a:endParaRPr lang="ru-RU" sz="1100" b="1" dirty="0">
                        <a:latin typeface="Calibri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uk-UA" sz="1100" b="0" dirty="0">
                          <a:latin typeface="Calibri" pitchFamily="34" charset="0"/>
                          <a:ea typeface="Times New Roman"/>
                          <a:cs typeface="Arial" pitchFamily="34" charset="0"/>
                        </a:rPr>
                        <a:t>Форма </a:t>
                      </a:r>
                      <a:r>
                        <a:rPr lang="en-US" sz="1100" b="0" dirty="0">
                          <a:latin typeface="Calibri" pitchFamily="34" charset="0"/>
                          <a:ea typeface="Times New Roman"/>
                          <a:cs typeface="Arial" pitchFamily="34" charset="0"/>
                        </a:rPr>
                        <a:t>B</a:t>
                      </a:r>
                      <a:r>
                        <a:rPr lang="uk-UA" sz="1100" b="0" dirty="0">
                          <a:latin typeface="Calibri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r>
                        <a:rPr lang="en-US" sz="1100" b="0" dirty="0">
                          <a:latin typeface="Calibri" pitchFamily="34" charset="0"/>
                          <a:ea typeface="Times New Roman"/>
                          <a:cs typeface="Arial" pitchFamily="34" charset="0"/>
                        </a:rPr>
                        <a:t>D </a:t>
                      </a:r>
                      <a:r>
                        <a:rPr lang="uk-UA" sz="1100" b="0" dirty="0">
                          <a:latin typeface="Calibri" pitchFamily="34" charset="0"/>
                          <a:ea typeface="Times New Roman"/>
                          <a:cs typeface="Arial" pitchFamily="34" charset="0"/>
                        </a:rPr>
                        <a:t>для декларування доставлених судових запасів (</a:t>
                      </a:r>
                      <a:r>
                        <a:rPr lang="en-US" sz="1100" b="0" dirty="0">
                          <a:latin typeface="Calibri" pitchFamily="34" charset="0"/>
                          <a:ea typeface="Times New Roman"/>
                          <a:cs typeface="Arial" pitchFamily="34" charset="0"/>
                        </a:rPr>
                        <a:t>Form B</a:t>
                      </a:r>
                      <a:r>
                        <a:rPr lang="uk-UA" sz="1100" b="0" dirty="0">
                          <a:latin typeface="Calibri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r>
                        <a:rPr lang="en-US" sz="1100" b="0" dirty="0">
                          <a:latin typeface="Calibri" pitchFamily="34" charset="0"/>
                          <a:ea typeface="Times New Roman"/>
                          <a:cs typeface="Arial" pitchFamily="34" charset="0"/>
                        </a:rPr>
                        <a:t>D for ships</a:t>
                      </a:r>
                      <a:r>
                        <a:rPr lang="uk-UA" sz="1100" b="0" dirty="0">
                          <a:latin typeface="Calibri" pitchFamily="34" charset="0"/>
                          <a:ea typeface="Times New Roman"/>
                          <a:cs typeface="Arial" pitchFamily="34" charset="0"/>
                        </a:rPr>
                        <a:t>` </a:t>
                      </a:r>
                      <a:r>
                        <a:rPr lang="en-US" sz="1100" b="0" dirty="0">
                          <a:latin typeface="Calibri" pitchFamily="34" charset="0"/>
                          <a:ea typeface="Times New Roman"/>
                          <a:cs typeface="Arial" pitchFamily="34" charset="0"/>
                        </a:rPr>
                        <a:t>stores delivery declaration</a:t>
                      </a:r>
                      <a:r>
                        <a:rPr lang="uk-UA" sz="1100" b="0" dirty="0">
                          <a:latin typeface="Calibri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1100" b="1" dirty="0">
                        <a:latin typeface="Calibri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5702">
                <a:tc>
                  <a:txBody>
                    <a:bodyPr/>
                    <a:lstStyle/>
                    <a:p>
                      <a:r>
                        <a:rPr lang="uk-UA" sz="1100" b="0" dirty="0" err="1">
                          <a:latin typeface="Calibri" pitchFamily="34" charset="0"/>
                          <a:ea typeface="Times New Roman"/>
                          <a:cs typeface="Arial" pitchFamily="34" charset="0"/>
                        </a:rPr>
                        <a:t>Товаросупровідна</a:t>
                      </a:r>
                      <a:r>
                        <a:rPr lang="uk-UA" sz="1100" b="0" dirty="0">
                          <a:latin typeface="Calibri" pitchFamily="34" charset="0"/>
                          <a:ea typeface="Times New Roman"/>
                          <a:cs typeface="Arial" pitchFamily="34" charset="0"/>
                        </a:rPr>
                        <a:t> документація</a:t>
                      </a:r>
                      <a:endParaRPr lang="ru-RU" sz="1100" b="1" dirty="0">
                        <a:latin typeface="Calibri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endParaRPr lang="uk-UA" sz="1100" b="0">
                        <a:latin typeface="Calibri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uk-UA" sz="1100" b="0" dirty="0">
                          <a:latin typeface="Calibri" pitchFamily="34" charset="0"/>
                          <a:ea typeface="Times New Roman"/>
                          <a:cs typeface="Arial" pitchFamily="34" charset="0"/>
                        </a:rPr>
                        <a:t>Документ митного контролю за вантажем ( </a:t>
                      </a:r>
                      <a:r>
                        <a:rPr lang="en-US" sz="1100" b="0" dirty="0">
                          <a:latin typeface="Calibri" pitchFamily="34" charset="0"/>
                          <a:ea typeface="Times New Roman"/>
                          <a:cs typeface="Arial" pitchFamily="34" charset="0"/>
                        </a:rPr>
                        <a:t>Customs Cargo Control Document</a:t>
                      </a:r>
                      <a:r>
                        <a:rPr lang="uk-UA" sz="1100" b="0" dirty="0">
                          <a:latin typeface="Calibri" pitchFamily="34" charset="0"/>
                          <a:ea typeface="Times New Roman"/>
                          <a:cs typeface="Arial" pitchFamily="34" charset="0"/>
                        </a:rPr>
                        <a:t> (</a:t>
                      </a:r>
                      <a:r>
                        <a:rPr lang="en-US" sz="1100" b="0" dirty="0">
                          <a:latin typeface="Calibri" pitchFamily="34" charset="0"/>
                          <a:ea typeface="Times New Roman"/>
                          <a:cs typeface="Arial" pitchFamily="34" charset="0"/>
                        </a:rPr>
                        <a:t>CCD</a:t>
                      </a:r>
                      <a:r>
                        <a:rPr lang="uk-UA" sz="1100" b="0" dirty="0">
                          <a:latin typeface="Calibri" pitchFamily="34" charset="0"/>
                          <a:ea typeface="Times New Roman"/>
                          <a:cs typeface="Arial" pitchFamily="34" charset="0"/>
                        </a:rPr>
                        <a:t>))</a:t>
                      </a:r>
                      <a:endParaRPr lang="ru-RU" sz="1100" b="1" dirty="0">
                        <a:latin typeface="Calibri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2851">
                <a:tc>
                  <a:txBody>
                    <a:bodyPr/>
                    <a:lstStyle/>
                    <a:p>
                      <a:r>
                        <a:rPr lang="uk-UA" sz="1100" b="0" dirty="0">
                          <a:latin typeface="Calibri" pitchFamily="34" charset="0"/>
                          <a:ea typeface="Times New Roman"/>
                          <a:cs typeface="Arial" pitchFamily="34" charset="0"/>
                        </a:rPr>
                        <a:t>Пакувальний лист </a:t>
                      </a:r>
                      <a:r>
                        <a:rPr lang="ru-RU" sz="1100" b="0" dirty="0">
                          <a:latin typeface="Calibri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100" b="0" dirty="0">
                          <a:latin typeface="Calibri" pitchFamily="34" charset="0"/>
                          <a:ea typeface="Times New Roman"/>
                          <a:cs typeface="Arial" pitchFamily="34" charset="0"/>
                        </a:rPr>
                        <a:t> Packing List)</a:t>
                      </a:r>
                      <a:endParaRPr lang="ru-RU" sz="1100" b="1" dirty="0">
                        <a:latin typeface="Calibri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4276">
                <a:tc>
                  <a:txBody>
                    <a:bodyPr/>
                    <a:lstStyle/>
                    <a:p>
                      <a:r>
                        <a:rPr lang="uk-UA" sz="1100" b="0">
                          <a:latin typeface="Calibri" pitchFamily="34" charset="0"/>
                          <a:ea typeface="Times New Roman"/>
                          <a:cs typeface="Arial" pitchFamily="34" charset="0"/>
                        </a:rPr>
                        <a:t>Інформація про склад виробу (</a:t>
                      </a:r>
                      <a:r>
                        <a:rPr lang="en-US" sz="1100" b="0">
                          <a:latin typeface="Calibri" pitchFamily="34" charset="0"/>
                          <a:ea typeface="Times New Roman"/>
                          <a:cs typeface="Arial" pitchFamily="34" charset="0"/>
                        </a:rPr>
                        <a:t>Product Composition Information)</a:t>
                      </a:r>
                      <a:endParaRPr lang="ru-RU" sz="1100" b="1">
                        <a:latin typeface="Calibri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2851">
                <a:tc>
                  <a:txBody>
                    <a:bodyPr/>
                    <a:lstStyle/>
                    <a:p>
                      <a:r>
                        <a:rPr lang="uk-UA" sz="1100" b="0" dirty="0">
                          <a:latin typeface="Calibri" pitchFamily="34" charset="0"/>
                          <a:ea typeface="Times New Roman"/>
                          <a:cs typeface="Arial" pitchFamily="34" charset="0"/>
                        </a:rPr>
                        <a:t>Декларація про походження</a:t>
                      </a:r>
                      <a:endParaRPr lang="ru-RU" sz="1100" b="1" dirty="0">
                        <a:latin typeface="Calibri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B974763-727F-4BC3-936A-5A76C3D34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026" y="3642088"/>
            <a:ext cx="1060974" cy="15014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791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249492"/>
            <a:ext cx="6172200" cy="702078"/>
          </a:xfrm>
        </p:spPr>
        <p:txBody>
          <a:bodyPr>
            <a:noAutofit/>
          </a:bodyPr>
          <a:lstStyle/>
          <a:p>
            <a:pPr algn="ctr"/>
            <a:r>
              <a:rPr lang="uk-UA" sz="2700" dirty="0"/>
              <a:t/>
            </a:r>
            <a:br>
              <a:rPr lang="uk-UA" sz="2700" dirty="0"/>
            </a:br>
            <a:r>
              <a:rPr lang="uk-UA" sz="2400" dirty="0">
                <a:latin typeface="Calibri" pitchFamily="34" charset="0"/>
              </a:rPr>
              <a:t>Правила та процедури визначення походження, згідно з </a:t>
            </a:r>
            <a:r>
              <a:rPr lang="uk-UA" sz="2400" dirty="0" smtClean="0">
                <a:latin typeface="Calibri" pitchFamily="34" charset="0"/>
              </a:rPr>
              <a:t>Угодою (</a:t>
            </a:r>
            <a:r>
              <a:rPr lang="en-US" sz="2400" dirty="0" smtClean="0">
                <a:latin typeface="Calibri" pitchFamily="34" charset="0"/>
              </a:rPr>
              <a:t>CUFTA</a:t>
            </a:r>
            <a:r>
              <a:rPr lang="uk-UA" sz="2400" dirty="0" smtClean="0">
                <a:latin typeface="Calibri" pitchFamily="34" charset="0"/>
              </a:rPr>
              <a:t>)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uk-UA" dirty="0">
                <a:latin typeface="Calibri" pitchFamily="34" charset="0"/>
                <a:cs typeface="Arial" pitchFamily="34" charset="0"/>
              </a:rPr>
              <a:t>Товар повністю одержаний в Україні (ст..3.4. </a:t>
            </a:r>
            <a:r>
              <a:rPr lang="en-US" dirty="0">
                <a:latin typeface="Calibri" pitchFamily="34" charset="0"/>
                <a:cs typeface="Arial" pitchFamily="34" charset="0"/>
              </a:rPr>
              <a:t>CUFTA);</a:t>
            </a:r>
            <a:endParaRPr lang="ru-RU" b="1" dirty="0">
              <a:latin typeface="Calibri" pitchFamily="34" charset="0"/>
              <a:cs typeface="Arial" pitchFamily="34" charset="0"/>
            </a:endParaRPr>
          </a:p>
          <a:p>
            <a:pPr marL="385763" indent="-385763">
              <a:buFont typeface="+mj-lt"/>
              <a:buAutoNum type="arabicPeriod"/>
            </a:pPr>
            <a:r>
              <a:rPr lang="uk-UA" dirty="0">
                <a:latin typeface="Calibri" pitchFamily="34" charset="0"/>
                <a:cs typeface="Arial" pitchFamily="34" charset="0"/>
              </a:rPr>
              <a:t>Товар вироблений виключно з матеріалів, що походять з відповідної сторони (Україна, Канада), в тому числі товарів, зазначених у статті 3.5.2 </a:t>
            </a:r>
            <a:r>
              <a:rPr lang="en-US" dirty="0">
                <a:latin typeface="Calibri" pitchFamily="34" charset="0"/>
                <a:cs typeface="Arial" pitchFamily="34" charset="0"/>
              </a:rPr>
              <a:t>CUFTA</a:t>
            </a:r>
            <a:r>
              <a:rPr lang="ru-RU" dirty="0">
                <a:latin typeface="Calibri" pitchFamily="34" charset="0"/>
                <a:cs typeface="Arial" pitchFamily="34" charset="0"/>
              </a:rPr>
              <a:t> (</a:t>
            </a:r>
            <a:r>
              <a:rPr lang="uk-UA" dirty="0">
                <a:latin typeface="Calibri" pitchFamily="34" charset="0"/>
                <a:cs typeface="Arial" pitchFamily="34" charset="0"/>
              </a:rPr>
              <a:t>достатня обробка /переробка);</a:t>
            </a:r>
            <a:endParaRPr lang="ru-RU" b="1" dirty="0">
              <a:latin typeface="Calibri" pitchFamily="34" charset="0"/>
              <a:cs typeface="Arial" pitchFamily="34" charset="0"/>
            </a:endParaRPr>
          </a:p>
          <a:p>
            <a:pPr marL="385763" indent="-385763">
              <a:buFont typeface="+mj-lt"/>
              <a:buAutoNum type="arabicPeriod"/>
            </a:pPr>
            <a:r>
              <a:rPr lang="uk-UA" dirty="0">
                <a:latin typeface="Calibri" pitchFamily="34" charset="0"/>
                <a:cs typeface="Arial" pitchFamily="34" charset="0"/>
              </a:rPr>
              <a:t>Товар підданий достатній обробці/переробці, згідно ст..3.5 </a:t>
            </a:r>
            <a:r>
              <a:rPr lang="en-US" dirty="0">
                <a:latin typeface="Calibri" pitchFamily="34" charset="0"/>
                <a:cs typeface="Arial" pitchFamily="34" charset="0"/>
              </a:rPr>
              <a:t>CUFTA</a:t>
            </a:r>
            <a:endParaRPr lang="ru-RU" b="1" dirty="0">
              <a:latin typeface="Calibri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uk-UA" dirty="0">
                <a:latin typeface="Calibri" pitchFamily="34" charset="0"/>
                <a:cs typeface="Arial" pitchFamily="34" charset="0"/>
              </a:rPr>
              <a:t>вимога зміни тарифної класифікації;</a:t>
            </a:r>
            <a:endParaRPr lang="ru-RU" b="1" dirty="0">
              <a:latin typeface="Calibri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uk-UA" dirty="0">
                <a:latin typeface="Calibri" pitchFamily="34" charset="0"/>
                <a:cs typeface="Arial" pitchFamily="34" charset="0"/>
              </a:rPr>
              <a:t>співвідношення вартості іноземних матеріалів та вартості транзакції;</a:t>
            </a:r>
            <a:endParaRPr lang="ru-RU" b="1" dirty="0">
              <a:latin typeface="Calibri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uk-UA" dirty="0">
                <a:latin typeface="Calibri" pitchFamily="34" charset="0"/>
                <a:cs typeface="Arial" pitchFamily="34" charset="0"/>
              </a:rPr>
              <a:t>співвідношення вартості іноземних матеріалів та ціни товару на умовах франко-завод;</a:t>
            </a:r>
            <a:endParaRPr lang="ru-RU" b="1" dirty="0">
              <a:latin typeface="Calibri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uk-UA" dirty="0">
                <a:latin typeface="Calibri" pitchFamily="34" charset="0"/>
                <a:cs typeface="Arial" pitchFamily="34" charset="0"/>
              </a:rPr>
              <a:t>виконання визначеного переліку виробничих (технологічних операцій).</a:t>
            </a:r>
            <a:endParaRPr lang="ru-RU" b="1" dirty="0">
              <a:latin typeface="Calibri" pitchFamily="34" charset="0"/>
              <a:cs typeface="Arial" pitchFamily="34" charset="0"/>
            </a:endParaRPr>
          </a:p>
          <a:p>
            <a:pPr>
              <a:buNone/>
            </a:pPr>
            <a:endParaRPr lang="uk-UA" i="1" dirty="0">
              <a:latin typeface="Calibri" pitchFamily="34" charset="0"/>
            </a:endParaRPr>
          </a:p>
          <a:p>
            <a:pPr>
              <a:buNone/>
            </a:pPr>
            <a:endParaRPr lang="uk-UA" i="1" dirty="0">
              <a:latin typeface="Calibri" pitchFamily="34" charset="0"/>
            </a:endParaRPr>
          </a:p>
          <a:p>
            <a:pPr>
              <a:buNone/>
            </a:pPr>
            <a:r>
              <a:rPr lang="uk-UA" b="1" dirty="0">
                <a:latin typeface="Calibri" pitchFamily="34" charset="0"/>
                <a:cs typeface="Arial" pitchFamily="34" charset="0"/>
              </a:rPr>
              <a:t>Документом для підтвердження походження товару є декларація про походження (додаток 3-В до </a:t>
            </a:r>
            <a:r>
              <a:rPr lang="ru-RU" b="1" dirty="0">
                <a:latin typeface="Calibri" pitchFamily="34" charset="0"/>
                <a:cs typeface="Arial" pitchFamily="34" charset="0"/>
              </a:rPr>
              <a:t>С</a:t>
            </a:r>
            <a:r>
              <a:rPr lang="en-US" b="1" dirty="0">
                <a:latin typeface="Calibri" pitchFamily="34" charset="0"/>
                <a:cs typeface="Arial" pitchFamily="34" charset="0"/>
              </a:rPr>
              <a:t>UFTA</a:t>
            </a:r>
            <a:r>
              <a:rPr lang="ru-RU" b="1" dirty="0">
                <a:latin typeface="Calibri" pitchFamily="34" charset="0"/>
                <a:cs typeface="Arial" pitchFamily="34" charset="0"/>
              </a:rPr>
              <a:t>)</a:t>
            </a:r>
          </a:p>
          <a:p>
            <a:endParaRPr lang="ru-RU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DB974763-727F-4BC3-936A-5A76C3D34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026" y="3642088"/>
            <a:ext cx="1060974" cy="15014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809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/>
            </a:r>
            <a:br>
              <a:rPr lang="uk-UA" dirty="0"/>
            </a:br>
            <a:r>
              <a:rPr lang="uk-UA" sz="2775" dirty="0">
                <a:latin typeface="Calibri" pitchFamily="34" charset="0"/>
              </a:rPr>
              <a:t>Ввізне мито при імпорті в Канаду</a:t>
            </a:r>
            <a:r>
              <a:rPr lang="ru-RU" sz="2700" dirty="0">
                <a:latin typeface="Calibri" pitchFamily="34" charset="0"/>
              </a:rPr>
              <a:t/>
            </a:r>
            <a:br>
              <a:rPr lang="ru-RU" sz="2700" dirty="0">
                <a:latin typeface="Calibri" pitchFamily="34" charset="0"/>
              </a:rPr>
            </a:br>
            <a:r>
              <a:rPr lang="uk-UA" sz="1200" dirty="0">
                <a:latin typeface="Calibri" pitchFamily="34" charset="0"/>
                <a:cs typeface="Arial" pitchFamily="34" charset="0"/>
              </a:rPr>
              <a:t>Загальна інформація про розмір ввізного мита міститься у </a:t>
            </a:r>
            <a:br>
              <a:rPr lang="uk-UA" sz="1200" dirty="0">
                <a:latin typeface="Calibri" pitchFamily="34" charset="0"/>
                <a:cs typeface="Arial" pitchFamily="34" charset="0"/>
              </a:rPr>
            </a:br>
            <a:r>
              <a:rPr lang="uk-UA" sz="1200" dirty="0">
                <a:latin typeface="Calibri" pitchFamily="34" charset="0"/>
                <a:cs typeface="Arial" pitchFamily="34" charset="0"/>
              </a:rPr>
              <a:t>Митному тарифі Канади (</a:t>
            </a:r>
            <a:r>
              <a:rPr lang="en-US" sz="1200" dirty="0">
                <a:latin typeface="Calibri" pitchFamily="34" charset="0"/>
                <a:cs typeface="Arial" pitchFamily="34" charset="0"/>
              </a:rPr>
              <a:t>Canada Customs Tariff</a:t>
            </a:r>
            <a:r>
              <a:rPr lang="uk-UA" sz="1200" dirty="0">
                <a:latin typeface="Calibri" pitchFamily="34" charset="0"/>
                <a:cs typeface="Arial" pitchFamily="34" charset="0"/>
              </a:rPr>
              <a:t>)</a:t>
            </a:r>
            <a:r>
              <a:rPr lang="ru-RU" sz="2700" dirty="0">
                <a:latin typeface="Calibri" pitchFamily="34" charset="0"/>
                <a:cs typeface="Arial" pitchFamily="34" charset="0"/>
              </a:rPr>
              <a:t/>
            </a:r>
            <a:br>
              <a:rPr lang="ru-RU" sz="2700" dirty="0">
                <a:latin typeface="Calibri" pitchFamily="34" charset="0"/>
                <a:cs typeface="Arial" pitchFamily="34" charset="0"/>
              </a:rPr>
            </a:br>
            <a:endParaRPr lang="ru-RU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Содержимое 3" descr="6403.03.20.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3171" y="990246"/>
            <a:ext cx="6911788" cy="3603980"/>
          </a:xfr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B974763-727F-4BC3-936A-5A76C3D34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026" y="3642088"/>
            <a:ext cx="1060974" cy="15014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604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577" y="217854"/>
            <a:ext cx="8229600" cy="857250"/>
          </a:xfrm>
        </p:spPr>
        <p:txBody>
          <a:bodyPr>
            <a:noAutofit/>
          </a:bodyPr>
          <a:lstStyle/>
          <a:p>
            <a:pPr algn="ctr"/>
            <a:r>
              <a:rPr lang="uk-UA" sz="2800" dirty="0">
                <a:latin typeface="Calibri" pitchFamily="34" charset="0"/>
              </a:rPr>
              <a:t>Внутрішні податки та інші обов’язкові платежі </a:t>
            </a:r>
            <a:endParaRPr lang="ru-RU" sz="2800" b="1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8764" y="884715"/>
            <a:ext cx="7845136" cy="341834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uk-UA" sz="5600" b="1" dirty="0" smtClean="0">
              <a:latin typeface="Calibri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5600" b="1" dirty="0" smtClean="0">
                <a:latin typeface="Calibri" pitchFamily="34" charset="0"/>
                <a:cs typeface="Arial" pitchFamily="34" charset="0"/>
              </a:rPr>
              <a:t>Споживчі </a:t>
            </a:r>
            <a:r>
              <a:rPr lang="uk-UA" sz="5600" b="1" dirty="0">
                <a:latin typeface="Calibri" pitchFamily="34" charset="0"/>
                <a:cs typeface="Arial" pitchFamily="34" charset="0"/>
              </a:rPr>
              <a:t>податки :</a:t>
            </a:r>
            <a:endParaRPr lang="ru-RU" sz="5600" b="1" dirty="0">
              <a:latin typeface="Calibri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uk-UA" sz="5600" dirty="0">
                <a:latin typeface="Calibri" pitchFamily="34" charset="0"/>
                <a:cs typeface="Arial" pitchFamily="34" charset="0"/>
              </a:rPr>
              <a:t>федеральний податок з товарів та послуг (</a:t>
            </a:r>
            <a:r>
              <a:rPr lang="en-US" sz="5600" dirty="0">
                <a:latin typeface="Calibri" pitchFamily="34" charset="0"/>
                <a:cs typeface="Arial" pitchFamily="34" charset="0"/>
              </a:rPr>
              <a:t>GST</a:t>
            </a:r>
            <a:r>
              <a:rPr lang="ru-RU" sz="5600" dirty="0">
                <a:latin typeface="Calibri" pitchFamily="34" charset="0"/>
                <a:cs typeface="Arial" pitchFamily="34" charset="0"/>
              </a:rPr>
              <a:t>), </a:t>
            </a:r>
            <a:r>
              <a:rPr lang="uk-UA" sz="5600" dirty="0">
                <a:latin typeface="Calibri" pitchFamily="34" charset="0"/>
                <a:cs typeface="Arial" pitchFamily="34" charset="0"/>
              </a:rPr>
              <a:t>ставкою 5 %.</a:t>
            </a:r>
            <a:endParaRPr lang="ru-RU" sz="5600" b="1" dirty="0">
              <a:latin typeface="Calibri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uk-UA" sz="5600" dirty="0">
                <a:latin typeface="Calibri" pitchFamily="34" charset="0"/>
                <a:cs typeface="Arial" pitchFamily="34" charset="0"/>
              </a:rPr>
              <a:t>податок з продажу, що стягується у провінціях (</a:t>
            </a:r>
            <a:r>
              <a:rPr lang="en-US" sz="5600" dirty="0">
                <a:latin typeface="Calibri" pitchFamily="34" charset="0"/>
                <a:cs typeface="Arial" pitchFamily="34" charset="0"/>
              </a:rPr>
              <a:t>PST</a:t>
            </a:r>
            <a:r>
              <a:rPr lang="ru-RU" sz="5600" dirty="0">
                <a:latin typeface="Calibri" pitchFamily="34" charset="0"/>
                <a:cs typeface="Arial" pitchFamily="34" charset="0"/>
              </a:rPr>
              <a:t>), </a:t>
            </a:r>
            <a:r>
              <a:rPr lang="uk-UA" sz="5600" dirty="0">
                <a:latin typeface="Calibri" pitchFamily="34" charset="0"/>
                <a:cs typeface="Arial" pitchFamily="34" charset="0"/>
              </a:rPr>
              <a:t>кожна провінція встановлює для цього податку свою ставку;</a:t>
            </a:r>
            <a:endParaRPr lang="ru-RU" sz="5600" b="1" dirty="0">
              <a:latin typeface="Calibri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5600" dirty="0">
                <a:latin typeface="Calibri" pitchFamily="34" charset="0"/>
                <a:cs typeface="Arial" pitchFamily="34" charset="0"/>
              </a:rPr>
              <a:t>HST</a:t>
            </a:r>
            <a:r>
              <a:rPr lang="ru-RU" sz="5600" dirty="0">
                <a:latin typeface="Calibri" pitchFamily="34" charset="0"/>
                <a:cs typeface="Arial" pitchFamily="34" charset="0"/>
              </a:rPr>
              <a:t> – </a:t>
            </a:r>
            <a:r>
              <a:rPr lang="uk-UA" sz="5600" dirty="0">
                <a:latin typeface="Calibri" pitchFamily="34" charset="0"/>
                <a:cs typeface="Arial" pitchFamily="34" charset="0"/>
              </a:rPr>
              <a:t>об’єднаний податок з продажу, що стягується на федеральному рівні та на рівні провінції;</a:t>
            </a:r>
            <a:endParaRPr lang="ru-RU" sz="5600" b="1" dirty="0">
              <a:latin typeface="Calibri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uk-UA" sz="5600" dirty="0">
                <a:latin typeface="Calibri" pitchFamily="34" charset="0"/>
                <a:cs typeface="Arial" pitchFamily="34" charset="0"/>
              </a:rPr>
              <a:t>Компонована ставка :включає ставку </a:t>
            </a:r>
            <a:r>
              <a:rPr lang="en-US" sz="5600" dirty="0">
                <a:latin typeface="Calibri" pitchFamily="34" charset="0"/>
                <a:cs typeface="Arial" pitchFamily="34" charset="0"/>
              </a:rPr>
              <a:t>GST</a:t>
            </a:r>
            <a:r>
              <a:rPr lang="uk-UA" sz="5600" dirty="0">
                <a:latin typeface="Calibri" pitchFamily="34" charset="0"/>
                <a:cs typeface="Arial" pitchFamily="34" charset="0"/>
              </a:rPr>
              <a:t> та ставку, застосовувану у провінції .</a:t>
            </a:r>
          </a:p>
          <a:p>
            <a:pPr>
              <a:buNone/>
            </a:pPr>
            <a:r>
              <a:rPr lang="uk-UA" sz="5600" b="1" dirty="0">
                <a:latin typeface="Calibri" pitchFamily="34" charset="0"/>
                <a:cs typeface="Arial" pitchFamily="34" charset="0"/>
              </a:rPr>
              <a:t>Акцизні податки та збори </a:t>
            </a:r>
            <a:endParaRPr lang="ru-RU" sz="5600" b="1" dirty="0">
              <a:latin typeface="Calibri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5600" dirty="0">
                <a:latin typeface="Calibri" pitchFamily="34" charset="0"/>
                <a:cs typeface="Arial" pitchFamily="34" charset="0"/>
              </a:rPr>
              <a:t>Стягуються за Законом про акциз (</a:t>
            </a:r>
            <a:r>
              <a:rPr lang="en-US" sz="5600" dirty="0">
                <a:latin typeface="Calibri" pitchFamily="34" charset="0"/>
                <a:cs typeface="Arial" pitchFamily="34" charset="0"/>
              </a:rPr>
              <a:t>Excise Act</a:t>
            </a:r>
            <a:r>
              <a:rPr lang="uk-UA" sz="5600" dirty="0">
                <a:latin typeface="Calibri" pitchFamily="34" charset="0"/>
                <a:cs typeface="Arial" pitchFamily="34" charset="0"/>
              </a:rPr>
              <a:t>) зі спиртних напоїв, вина та тютюнової продукції, що виробляється або продається в Канаді. Імпортер відповідає за сплату додаткового мита на момент звітування про ввезені товари.</a:t>
            </a:r>
            <a:endParaRPr lang="ru-RU" sz="5600" b="1" dirty="0">
              <a:latin typeface="Calibri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5600" b="1" dirty="0">
                <a:latin typeface="Calibri" pitchFamily="34" charset="0"/>
                <a:cs typeface="Arial" pitchFamily="34" charset="0"/>
              </a:rPr>
              <a:t>Спеціальний акцизний збір </a:t>
            </a:r>
            <a:endParaRPr lang="ru-RU" sz="5600" b="1" dirty="0">
              <a:latin typeface="Calibri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5600" dirty="0">
                <a:latin typeface="Calibri" pitchFamily="34" charset="0"/>
                <a:cs typeface="Arial" pitchFamily="34" charset="0"/>
              </a:rPr>
              <a:t>Згідно канадського Закону про акциз (</a:t>
            </a:r>
            <a:r>
              <a:rPr lang="en-US" sz="5600" dirty="0">
                <a:latin typeface="Calibri" pitchFamily="34" charset="0"/>
                <a:cs typeface="Arial" pitchFamily="34" charset="0"/>
              </a:rPr>
              <a:t>Excise Act</a:t>
            </a:r>
            <a:r>
              <a:rPr lang="uk-UA" sz="5600" dirty="0">
                <a:latin typeface="Calibri" pitchFamily="34" charset="0"/>
                <a:cs typeface="Arial" pitchFamily="34" charset="0"/>
              </a:rPr>
              <a:t>) встановлено спеціальний акцизний збір у розмірі 12 % з кожного літру чистого спирту. Цей збір стягується при імпорті спиртних напоїв ліцензованим користувачем (</a:t>
            </a:r>
            <a:r>
              <a:rPr lang="en-US" sz="5600" dirty="0">
                <a:latin typeface="Calibri" pitchFamily="34" charset="0"/>
                <a:cs typeface="Arial" pitchFamily="34" charset="0"/>
              </a:rPr>
              <a:t>UL</a:t>
            </a:r>
            <a:r>
              <a:rPr lang="ru-RU" sz="5600" dirty="0">
                <a:latin typeface="Calibri" pitchFamily="34" charset="0"/>
                <a:cs typeface="Arial" pitchFamily="34" charset="0"/>
              </a:rPr>
              <a:t>).</a:t>
            </a:r>
            <a:endParaRPr lang="ru-RU" sz="5600" b="1" dirty="0">
              <a:latin typeface="Calibri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5600" b="1" dirty="0">
                <a:latin typeface="Calibri" pitchFamily="34" charset="0"/>
                <a:cs typeface="Arial" pitchFamily="34" charset="0"/>
              </a:rPr>
              <a:t>Інші податки</a:t>
            </a:r>
            <a:endParaRPr lang="ru-RU" sz="5600" b="1" dirty="0">
              <a:latin typeface="Calibri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5600" dirty="0">
                <a:latin typeface="Calibri" pitchFamily="34" charset="0"/>
                <a:cs typeface="Arial" pitchFamily="34" charset="0"/>
              </a:rPr>
              <a:t>У провінціях можуть також стягуватись інші податки.</a:t>
            </a:r>
            <a:endParaRPr lang="ru-RU" sz="5600" b="1" dirty="0">
              <a:latin typeface="Calibri" pitchFamily="34" charset="0"/>
              <a:cs typeface="Arial" pitchFamily="34" charset="0"/>
            </a:endParaRPr>
          </a:p>
          <a:p>
            <a:pPr lvl="0"/>
            <a:endParaRPr lang="ru-RU" b="1" dirty="0"/>
          </a:p>
          <a:p>
            <a:endParaRPr lang="ru-RU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DB974763-727F-4BC3-936A-5A76C3D34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026" y="3642088"/>
            <a:ext cx="1060974" cy="15014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1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522" y="249493"/>
            <a:ext cx="6788814" cy="783661"/>
          </a:xfrm>
        </p:spPr>
        <p:txBody>
          <a:bodyPr>
            <a:normAutofit fontScale="90000"/>
          </a:bodyPr>
          <a:lstStyle/>
          <a:p>
            <a:r>
              <a:rPr lang="uk-UA" sz="2025" dirty="0"/>
              <a:t/>
            </a:r>
            <a:br>
              <a:rPr lang="uk-UA" sz="2025" dirty="0"/>
            </a:br>
            <a:r>
              <a:rPr lang="uk-UA" sz="2025" dirty="0"/>
              <a:t/>
            </a:r>
            <a:br>
              <a:rPr lang="uk-UA" sz="2025" dirty="0"/>
            </a:br>
            <a:r>
              <a:rPr lang="uk-UA" sz="1800" dirty="0">
                <a:latin typeface="Calibri" pitchFamily="34" charset="0"/>
              </a:rPr>
              <a:t>Ставки федерального податку з товарів та послуг/ об’єднаного податку з продажу та податку з продажу, що стягується в провінціях</a:t>
            </a:r>
            <a:r>
              <a:rPr lang="ru-RU" sz="3000" dirty="0">
                <a:latin typeface="Arial Black" pitchFamily="34" charset="0"/>
              </a:rPr>
              <a:t/>
            </a:r>
            <a:br>
              <a:rPr lang="ru-RU" sz="3000" dirty="0">
                <a:latin typeface="Arial Black" pitchFamily="34" charset="0"/>
              </a:rPr>
            </a:br>
            <a:endParaRPr lang="ru-RU" dirty="0">
              <a:latin typeface="Arial Black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5981" y="1059586"/>
          <a:ext cx="6762996" cy="373748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3525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999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52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25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525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uk-UA" sz="8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Провінція/</a:t>
                      </a:r>
                      <a:endParaRPr lang="ru-RU" sz="800" b="1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uk-UA" sz="8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територія </a:t>
                      </a:r>
                      <a:endParaRPr lang="ru-RU" sz="800" b="1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8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Податок з продажу, що стягується у провінціях (</a:t>
                      </a:r>
                      <a:r>
                        <a:rPr lang="en-US" sz="8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PST</a:t>
                      </a:r>
                      <a:r>
                        <a:rPr lang="ru-RU" sz="8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)</a:t>
                      </a:r>
                      <a:endParaRPr lang="ru-RU" sz="800" b="1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8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Ставка </a:t>
                      </a:r>
                      <a:endParaRPr lang="ru-RU" sz="800" b="1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n-US" sz="8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GST/HST</a:t>
                      </a:r>
                      <a:endParaRPr lang="ru-RU" sz="800" b="1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GST</a:t>
                      </a:r>
                      <a:r>
                        <a:rPr lang="uk-UA" sz="8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, включений в податкову базу для PST</a:t>
                      </a:r>
                      <a:endParaRPr lang="ru-RU" sz="800" b="1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8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Компонована ставка</a:t>
                      </a:r>
                      <a:endParaRPr lang="ru-RU" sz="800" b="1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uk-UA" sz="8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Британська Колумбія</a:t>
                      </a:r>
                      <a:endParaRPr lang="ru-RU" sz="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uk-UA" sz="8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7,00%</a:t>
                      </a:r>
                      <a:endParaRPr lang="ru-RU" sz="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uk-UA" sz="8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5,00%</a:t>
                      </a:r>
                      <a:endParaRPr lang="ru-RU" sz="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uk-UA" sz="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застосовується </a:t>
                      </a:r>
                      <a:endParaRPr lang="ru-RU" sz="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uk-UA" sz="8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12,00%</a:t>
                      </a:r>
                      <a:endParaRPr lang="ru-RU" sz="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uk-UA" sz="8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Альберта</a:t>
                      </a:r>
                      <a:endParaRPr lang="ru-RU" sz="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PST </a:t>
                      </a:r>
                      <a:r>
                        <a:rPr lang="uk-UA" sz="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застосовуються</a:t>
                      </a:r>
                      <a:endParaRPr lang="ru-RU" sz="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uk-UA" sz="8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5,00%</a:t>
                      </a:r>
                      <a:endParaRPr lang="ru-RU" sz="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uk-UA" sz="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застосовується </a:t>
                      </a:r>
                      <a:endParaRPr lang="ru-RU" sz="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uk-UA" sz="8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5,00%</a:t>
                      </a:r>
                      <a:endParaRPr lang="ru-RU" sz="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uk-UA" sz="8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Саскачеван</a:t>
                      </a:r>
                      <a:endParaRPr lang="ru-RU" sz="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uk-UA" sz="8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6,00%</a:t>
                      </a:r>
                      <a:endParaRPr lang="ru-RU" sz="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uk-UA" sz="8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5,00%</a:t>
                      </a:r>
                      <a:endParaRPr lang="ru-RU" sz="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PST </a:t>
                      </a:r>
                      <a:r>
                        <a:rPr lang="uk-UA" sz="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застосовуються</a:t>
                      </a:r>
                      <a:endParaRPr lang="ru-RU" sz="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uk-UA" sz="8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10,00%</a:t>
                      </a:r>
                      <a:endParaRPr lang="ru-RU" sz="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uk-UA" sz="8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Манітоба</a:t>
                      </a:r>
                      <a:endParaRPr lang="ru-RU" sz="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uk-UA" sz="8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8,00%</a:t>
                      </a:r>
                      <a:endParaRPr lang="ru-RU" sz="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uk-UA" sz="8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5,00%</a:t>
                      </a:r>
                      <a:endParaRPr lang="ru-RU" sz="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PST </a:t>
                      </a:r>
                      <a:r>
                        <a:rPr lang="uk-UA" sz="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застосовуються</a:t>
                      </a:r>
                      <a:endParaRPr lang="ru-RU" sz="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uk-UA" sz="8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13,00%</a:t>
                      </a:r>
                      <a:endParaRPr lang="ru-RU" sz="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2856">
                <a:tc>
                  <a:txBody>
                    <a:bodyPr/>
                    <a:lstStyle/>
                    <a:p>
                      <a:r>
                        <a:rPr lang="uk-UA" sz="8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Онтаріо</a:t>
                      </a:r>
                      <a:endParaRPr lang="ru-RU" sz="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uk-UA" sz="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застосовується </a:t>
                      </a:r>
                      <a:endParaRPr lang="ru-RU" sz="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uk-UA" sz="8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13,00%</a:t>
                      </a:r>
                      <a:endParaRPr lang="ru-RU" sz="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uk-UA" sz="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застосовується </a:t>
                      </a:r>
                      <a:endParaRPr lang="ru-RU" sz="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uk-UA" sz="8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13,00%</a:t>
                      </a:r>
                      <a:endParaRPr lang="ru-RU" sz="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2856">
                <a:tc>
                  <a:txBody>
                    <a:bodyPr/>
                    <a:lstStyle/>
                    <a:p>
                      <a:r>
                        <a:rPr lang="uk-UA" sz="8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Квебек</a:t>
                      </a:r>
                      <a:endParaRPr lang="ru-RU" sz="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uk-UA" sz="8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9,975%</a:t>
                      </a:r>
                      <a:endParaRPr lang="ru-RU" sz="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uk-UA" sz="8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5,00%</a:t>
                      </a:r>
                      <a:endParaRPr lang="ru-RU" sz="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uk-UA" sz="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застосовується </a:t>
                      </a:r>
                      <a:endParaRPr lang="ru-RU" sz="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uk-UA" sz="8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14,975%</a:t>
                      </a:r>
                      <a:endParaRPr lang="ru-RU" sz="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2856">
                <a:tc>
                  <a:txBody>
                    <a:bodyPr/>
                    <a:lstStyle/>
                    <a:p>
                      <a:r>
                        <a:rPr lang="uk-UA" sz="8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Нью-Брансвік</a:t>
                      </a:r>
                      <a:endParaRPr lang="ru-RU" sz="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uk-UA" sz="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застосовується </a:t>
                      </a:r>
                      <a:endParaRPr lang="ru-RU" sz="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uk-UA" sz="8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13,00%</a:t>
                      </a:r>
                      <a:endParaRPr lang="ru-RU" sz="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uk-UA" sz="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застосовується </a:t>
                      </a:r>
                      <a:endParaRPr lang="ru-RU" sz="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uk-UA" sz="8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13,00%</a:t>
                      </a:r>
                      <a:endParaRPr lang="ru-RU" sz="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2856">
                <a:tc>
                  <a:txBody>
                    <a:bodyPr/>
                    <a:lstStyle/>
                    <a:p>
                      <a:r>
                        <a:rPr lang="uk-UA" sz="8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Нова Шотландія</a:t>
                      </a:r>
                      <a:endParaRPr lang="ru-RU" sz="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uk-UA" sz="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застосовується </a:t>
                      </a:r>
                      <a:endParaRPr lang="ru-RU" sz="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uk-UA" sz="8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15,00%</a:t>
                      </a:r>
                      <a:endParaRPr lang="ru-RU" sz="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uk-UA" sz="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застосовується </a:t>
                      </a:r>
                      <a:endParaRPr lang="ru-RU" sz="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uk-UA" sz="8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15,00%</a:t>
                      </a:r>
                      <a:endParaRPr lang="ru-RU" sz="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uk-UA" sz="8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Ньюфаундленд і Лабрадор</a:t>
                      </a:r>
                      <a:endParaRPr lang="ru-RU" sz="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uk-UA" sz="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застосовується </a:t>
                      </a:r>
                      <a:endParaRPr lang="ru-RU" sz="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uk-UA" sz="8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13,00%</a:t>
                      </a:r>
                      <a:endParaRPr lang="ru-RU" sz="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uk-UA" sz="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застосовується </a:t>
                      </a:r>
                      <a:endParaRPr lang="ru-RU" sz="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uk-UA" sz="8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13,00%</a:t>
                      </a:r>
                      <a:endParaRPr lang="ru-RU" sz="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uk-UA" sz="8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Острів Принца Едварда</a:t>
                      </a:r>
                      <a:endParaRPr lang="ru-RU" sz="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uk-UA" sz="8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9,00%</a:t>
                      </a:r>
                      <a:endParaRPr lang="ru-RU" sz="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uk-UA" sz="8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5,00%</a:t>
                      </a:r>
                      <a:endParaRPr lang="ru-RU" sz="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uk-UA" sz="8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Так </a:t>
                      </a:r>
                      <a:endParaRPr lang="ru-RU" sz="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uk-UA" sz="8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14,00%</a:t>
                      </a:r>
                      <a:endParaRPr lang="ru-RU" sz="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uk-UA" sz="8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Північно-Західні території </a:t>
                      </a:r>
                      <a:endParaRPr lang="ru-RU" sz="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PST </a:t>
                      </a:r>
                      <a:r>
                        <a:rPr lang="uk-UA" sz="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застосовуються</a:t>
                      </a:r>
                      <a:endParaRPr lang="ru-RU" sz="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uk-UA" sz="8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5,00%</a:t>
                      </a:r>
                      <a:endParaRPr lang="ru-RU" sz="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uk-UA" sz="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застосовується </a:t>
                      </a:r>
                      <a:endParaRPr lang="ru-RU" sz="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uk-UA" sz="8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5,00%</a:t>
                      </a:r>
                      <a:endParaRPr lang="ru-RU" sz="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uk-UA" sz="8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Юкон</a:t>
                      </a:r>
                      <a:endParaRPr lang="ru-RU" sz="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PST </a:t>
                      </a:r>
                      <a:r>
                        <a:rPr lang="uk-UA" sz="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застосовуються</a:t>
                      </a:r>
                      <a:endParaRPr lang="ru-RU" sz="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uk-UA" sz="8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5,00%</a:t>
                      </a:r>
                      <a:endParaRPr lang="ru-RU" sz="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uk-UA" sz="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застосовується </a:t>
                      </a:r>
                      <a:endParaRPr lang="ru-RU" sz="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uk-UA" sz="8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5,00%</a:t>
                      </a:r>
                      <a:endParaRPr lang="ru-RU" sz="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uk-UA" sz="800" b="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Нунавут</a:t>
                      </a:r>
                      <a:endParaRPr lang="ru-RU" sz="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PST </a:t>
                      </a:r>
                      <a:r>
                        <a:rPr lang="uk-UA" sz="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застосовуються</a:t>
                      </a:r>
                      <a:endParaRPr lang="ru-RU" sz="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uk-UA" sz="8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5,00%</a:t>
                      </a:r>
                      <a:endParaRPr lang="ru-RU" sz="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uk-UA" sz="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застосовується </a:t>
                      </a:r>
                      <a:endParaRPr lang="ru-RU" sz="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uk-UA" sz="8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5,00%</a:t>
                      </a:r>
                      <a:endParaRPr lang="ru-RU" sz="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B974763-727F-4BC3-936A-5A76C3D34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026" y="3642088"/>
            <a:ext cx="1060974" cy="15014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529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1074972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Calibri" pitchFamily="34" charset="0"/>
              </a:rPr>
              <a:t>Українське Бізнес Агенство в Канаді</a:t>
            </a:r>
            <a:endParaRPr sz="3600" b="1" dirty="0">
              <a:solidFill>
                <a:srgbClr val="000000"/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727650" y="1391061"/>
            <a:ext cx="7688700" cy="28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uk-UA" sz="1600" dirty="0" smtClean="0">
              <a:latin typeface="Calibri" pitchFamily="34" charset="0"/>
              <a:ea typeface="Arial"/>
              <a:cs typeface="Arial"/>
              <a:sym typeface="Arial"/>
            </a:endParaRPr>
          </a:p>
          <a:p>
            <a:pPr>
              <a:lnSpc>
                <a:spcPct val="150000"/>
              </a:lnSpc>
              <a:buFont typeface="Arial"/>
              <a:buChar char="➔"/>
            </a:pPr>
            <a:r>
              <a:rPr lang="uk-UA" sz="1600" dirty="0" smtClean="0">
                <a:latin typeface="Calibri" pitchFamily="34" charset="0"/>
                <a:ea typeface="Arial"/>
                <a:cs typeface="Arial"/>
                <a:sym typeface="Arial"/>
              </a:rPr>
              <a:t>Створена за підтримки </a:t>
            </a:r>
            <a:r>
              <a:rPr lang="uk-UA" sz="1600" dirty="0" smtClean="0">
                <a:latin typeface="Calibri" pitchFamily="34" charset="0"/>
              </a:rPr>
              <a:t>Українського союзу промисловців і підприємців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uk-UA" sz="1600" dirty="0" smtClean="0">
                <a:latin typeface="Calibri" pitchFamily="34" charset="0"/>
                <a:ea typeface="Arial"/>
                <a:cs typeface="Arial"/>
                <a:sym typeface="Arial"/>
              </a:rPr>
              <a:t>та Федерації роботодавців України</a:t>
            </a:r>
          </a:p>
          <a:p>
            <a:pPr>
              <a:lnSpc>
                <a:spcPct val="150000"/>
              </a:lnSpc>
              <a:buNone/>
            </a:pPr>
            <a:endParaRPr lang="uk-UA" sz="1600" dirty="0" smtClean="0">
              <a:latin typeface="Calibri" pitchFamily="34" charset="0"/>
              <a:ea typeface="Arial"/>
              <a:cs typeface="Arial"/>
              <a:sym typeface="Arial"/>
            </a:endParaRPr>
          </a:p>
          <a:p>
            <a:pPr>
              <a:lnSpc>
                <a:spcPct val="150000"/>
              </a:lnSpc>
              <a:buFont typeface="Arial"/>
              <a:buChar char="➔"/>
            </a:pPr>
            <a:r>
              <a:rPr lang="en" sz="1600" dirty="0" smtClean="0">
                <a:latin typeface="Calibri" pitchFamily="34" charset="0"/>
                <a:ea typeface="Arial"/>
                <a:cs typeface="Arial"/>
                <a:sym typeface="Arial"/>
              </a:rPr>
              <a:t>Офіційно зареєстрована неприбуткова організація в Канаді</a:t>
            </a:r>
            <a:endParaRPr lang="uk-UA" sz="1600" dirty="0" smtClean="0">
              <a:latin typeface="Calibri" pitchFamily="34" charset="0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dirty="0">
              <a:latin typeface="Calibri" pitchFamily="34" charset="0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➔"/>
            </a:pPr>
            <a:r>
              <a:rPr lang="en" sz="1600" dirty="0">
                <a:latin typeface="Calibri" pitchFamily="34" charset="0"/>
                <a:ea typeface="Arial"/>
                <a:cs typeface="Arial"/>
                <a:sym typeface="Arial"/>
              </a:rPr>
              <a:t>Створена групою однодумців, патріотів та досвідчених бізнесменів, метою яких є безкорисна допомога українському бізнесу при виході на канадський </a:t>
            </a:r>
            <a:r>
              <a:rPr lang="en" sz="1600" dirty="0" smtClean="0">
                <a:latin typeface="Calibri" pitchFamily="34" charset="0"/>
                <a:ea typeface="Arial"/>
                <a:cs typeface="Arial"/>
                <a:sym typeface="Arial"/>
              </a:rPr>
              <a:t>ринок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➔"/>
            </a:pPr>
            <a:endParaRPr sz="800" dirty="0">
              <a:latin typeface="Calibri" pitchFamily="34" charset="0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C95E78F-CE01-4A23-B237-67DF57D9A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026" y="3642088"/>
            <a:ext cx="1060974" cy="1501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b="1" dirty="0">
                <a:latin typeface="Calibri" pitchFamily="34" charset="0"/>
              </a:rPr>
              <a:t>Калькулятор митних зборів і податків </a:t>
            </a:r>
            <a:r>
              <a:rPr lang="uk-UA" sz="2400" b="1" dirty="0" smtClean="0">
                <a:latin typeface="Calibri" pitchFamily="34" charset="0"/>
              </a:rPr>
              <a:t>Канади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uk-UA" sz="2400" b="1" dirty="0" smtClean="0">
                <a:latin typeface="Calibri" pitchFamily="34" charset="0"/>
              </a:rPr>
              <a:t>до </a:t>
            </a:r>
            <a:r>
              <a:rPr lang="en-US" sz="2400" b="1" dirty="0" smtClean="0">
                <a:latin typeface="Calibri" pitchFamily="34" charset="0"/>
              </a:rPr>
              <a:t>CUFTA</a:t>
            </a:r>
            <a:r>
              <a:rPr lang="uk-UA" sz="2400" b="1" dirty="0">
                <a:latin typeface="Calibri" pitchFamily="34" charset="0"/>
              </a:rPr>
              <a:t/>
            </a:r>
            <a:br>
              <a:rPr lang="uk-UA" sz="2400" b="1" dirty="0">
                <a:latin typeface="Calibri" pitchFamily="34" charset="0"/>
              </a:rPr>
            </a:br>
            <a:r>
              <a:rPr lang="en-US" sz="900" dirty="0">
                <a:latin typeface="Calibri" pitchFamily="34" charset="0"/>
                <a:hlinkClick r:id="rId2"/>
              </a:rPr>
              <a:t>http://customscalculator.com/CUSTOMSCAWeb/CUSTOMSCAWeb.aspx</a:t>
            </a:r>
            <a:r>
              <a:rPr lang="ru-RU" sz="900" dirty="0">
                <a:latin typeface="Calibri" pitchFamily="34" charset="0"/>
              </a:rPr>
              <a:t> </a:t>
            </a:r>
          </a:p>
        </p:txBody>
      </p:sp>
      <p:pic>
        <p:nvPicPr>
          <p:cNvPr id="4" name="Содержимое 3" descr="Customs Calculator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5082" y="1001440"/>
            <a:ext cx="6734213" cy="3568532"/>
          </a:xfr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B974763-727F-4BC3-936A-5A76C3D34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3026" y="3642088"/>
            <a:ext cx="1060974" cy="15014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31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>
                <a:latin typeface="Calibri" pitchFamily="34" charset="0"/>
              </a:rPr>
              <a:t>Калькулятор митних зборів і податків Канади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uk-UA" sz="2400" b="1" dirty="0" smtClean="0">
                <a:latin typeface="Calibri" pitchFamily="34" charset="0"/>
              </a:rPr>
              <a:t>після </a:t>
            </a:r>
            <a:r>
              <a:rPr lang="en-US" sz="2400" b="1" dirty="0" smtClean="0">
                <a:latin typeface="Calibri" pitchFamily="34" charset="0"/>
              </a:rPr>
              <a:t>CUFTA</a:t>
            </a:r>
            <a:r>
              <a:rPr lang="uk-UA" sz="1600" dirty="0" smtClean="0">
                <a:latin typeface="Calibri" pitchFamily="34" charset="0"/>
              </a:rPr>
              <a:t/>
            </a:r>
            <a:br>
              <a:rPr lang="uk-UA" sz="1600" dirty="0" smtClean="0">
                <a:latin typeface="Calibri" pitchFamily="34" charset="0"/>
              </a:rPr>
            </a:br>
            <a:r>
              <a:rPr lang="en-US" sz="1000" dirty="0" smtClean="0">
                <a:latin typeface="Calibri" pitchFamily="34" charset="0"/>
                <a:hlinkClick r:id="rId2"/>
              </a:rPr>
              <a:t>http://customscalculator.com/CUSTOMSCAWeb/CUSTOMSCAWeb.aspx</a:t>
            </a:r>
            <a:r>
              <a:rPr lang="ru-RU" sz="1000" dirty="0" smtClean="0">
                <a:latin typeface="Calibri" pitchFamily="34" charset="0"/>
              </a:rPr>
              <a:t> </a:t>
            </a:r>
            <a:endParaRPr lang="ru-RU" sz="1000" dirty="0"/>
          </a:p>
        </p:txBody>
      </p:sp>
      <p:pic>
        <p:nvPicPr>
          <p:cNvPr id="5" name="Содержимое 4" descr="Customs Calculator UA free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3071" y="968189"/>
            <a:ext cx="7717565" cy="3556746"/>
          </a:xfrm>
        </p:spPr>
      </p:pic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DB974763-727F-4BC3-936A-5A76C3D34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3026" y="3642088"/>
            <a:ext cx="1060974" cy="1501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3658" y="627534"/>
            <a:ext cx="6172200" cy="857250"/>
          </a:xfrm>
        </p:spPr>
        <p:txBody>
          <a:bodyPr/>
          <a:lstStyle/>
          <a:p>
            <a:pPr algn="ctr"/>
            <a:r>
              <a:rPr lang="uk-UA" dirty="0">
                <a:latin typeface="Arial Black" pitchFamily="34" charset="0"/>
              </a:rPr>
              <a:t>Дякую за увагу!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2625756"/>
            <a:ext cx="27003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endParaRPr lang="ru-RU" sz="1350" kern="1200" dirty="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47664" y="2463739"/>
          <a:ext cx="3996444" cy="172792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400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006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Дем’яненко Ірина</a:t>
                      </a:r>
                    </a:p>
                  </a:txBody>
                  <a:tcPr marL="0" marR="0" marT="0" marB="35719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735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/>
                        <a:t>Ukrainian Business Agency in Canada</a:t>
                      </a:r>
                      <a:endParaRPr lang="en-U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735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73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hone</a:t>
                      </a:r>
                      <a:r>
                        <a:rPr lang="uk-UA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uk-U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+38 (099) 709-43-33</a:t>
                      </a:r>
                      <a:endParaRPr lang="uk-U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address</a:t>
                      </a:r>
                      <a:r>
                        <a:rPr lang="uk-UA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uk-U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err="1"/>
                        <a:t>вул</a:t>
                      </a:r>
                      <a:r>
                        <a:rPr lang="ru-RU" sz="900" dirty="0"/>
                        <a:t>. </a:t>
                      </a:r>
                      <a:r>
                        <a:rPr lang="ru-RU" sz="900" dirty="0" err="1"/>
                        <a:t>Ярославська</a:t>
                      </a:r>
                      <a:r>
                        <a:rPr lang="ru-RU" sz="900" dirty="0"/>
                        <a:t> 28, </a:t>
                      </a:r>
                      <a:r>
                        <a:rPr lang="ru-RU" sz="900" dirty="0" err="1"/>
                        <a:t>місто</a:t>
                      </a:r>
                      <a:r>
                        <a:rPr lang="ru-RU" sz="900" dirty="0"/>
                        <a:t> </a:t>
                      </a:r>
                      <a:r>
                        <a:rPr lang="ru-RU" sz="900" dirty="0" err="1"/>
                        <a:t>Київ</a:t>
                      </a:r>
                      <a:r>
                        <a:rPr lang="ru-RU" sz="900" dirty="0"/>
                        <a:t>, 04071, Україна</a:t>
                      </a:r>
                      <a:endParaRPr lang="uk-U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website</a:t>
                      </a:r>
                      <a:r>
                        <a:rPr lang="en-US" sz="9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uk-U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u="sng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www</a:t>
                      </a:r>
                      <a:r>
                        <a:rPr lang="uk-UA" sz="9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.</a:t>
                      </a:r>
                      <a:r>
                        <a:rPr lang="en-US" sz="9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ubaic.ca</a:t>
                      </a:r>
                      <a:r>
                        <a:rPr lang="en-US" sz="900" u="sng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e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mail</a:t>
                      </a:r>
                      <a:r>
                        <a:rPr lang="uk-UA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info@ubaic.ca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ubaic.ca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Shape 686"/>
          <p:cNvPicPr preferRelativeResize="0">
            <a:picLocks noChangeAspect="1"/>
          </p:cNvPicPr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601670" y="3921900"/>
            <a:ext cx="215878" cy="215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DB974763-727F-4BC3-936A-5A76C3D34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3026" y="3642088"/>
            <a:ext cx="1060974" cy="15014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816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Calibri" pitchFamily="34" charset="0"/>
              </a:rPr>
              <a:t>Наша ціль</a:t>
            </a:r>
            <a:endParaRPr sz="3600" b="1" dirty="0">
              <a:latin typeface="Calibri" pitchFamily="34" charset="0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141067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D2129"/>
              </a:buClr>
              <a:buSzPts val="1800"/>
              <a:buFont typeface="Arial"/>
              <a:buChar char="➔"/>
            </a:pPr>
            <a:r>
              <a:rPr lang="en" sz="2400" dirty="0">
                <a:solidFill>
                  <a:srgbClr val="1D2129"/>
                </a:solidFill>
                <a:highlight>
                  <a:srgbClr val="FFFFFF"/>
                </a:highlight>
                <a:latin typeface="Calibri" pitchFamily="34" charset="0"/>
                <a:ea typeface="Arial"/>
                <a:cs typeface="Arial"/>
                <a:sym typeface="Arial"/>
              </a:rPr>
              <a:t> Розвиток торгових відносин між Канадою та </a:t>
            </a:r>
            <a:r>
              <a:rPr lang="en" sz="2400" dirty="0" smtClean="0">
                <a:solidFill>
                  <a:srgbClr val="1D2129"/>
                </a:solidFill>
                <a:highlight>
                  <a:srgbClr val="FFFFFF"/>
                </a:highlight>
                <a:latin typeface="Calibri" pitchFamily="34" charset="0"/>
                <a:ea typeface="Arial"/>
                <a:cs typeface="Arial"/>
                <a:sym typeface="Arial"/>
              </a:rPr>
              <a:t>Україною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D2129"/>
              </a:buClr>
              <a:buSzPts val="1800"/>
              <a:buFont typeface="Arial"/>
              <a:buChar char="➔"/>
            </a:pPr>
            <a:endParaRPr sz="600" dirty="0">
              <a:solidFill>
                <a:srgbClr val="1D2129"/>
              </a:solidFill>
              <a:highlight>
                <a:srgbClr val="FFFFFF"/>
              </a:highlight>
              <a:latin typeface="Calibri" pitchFamily="34" charset="0"/>
              <a:ea typeface="Arial"/>
              <a:cs typeface="Arial"/>
              <a:sym typeface="Arial"/>
            </a:endParaRP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D2129"/>
              </a:buClr>
              <a:buSzPts val="1800"/>
              <a:buFont typeface="Arial"/>
              <a:buChar char="➔"/>
            </a:pPr>
            <a:r>
              <a:rPr lang="en" sz="2400" dirty="0">
                <a:solidFill>
                  <a:srgbClr val="1D2129"/>
                </a:solidFill>
                <a:highlight>
                  <a:srgbClr val="FFFFFF"/>
                </a:highlight>
                <a:latin typeface="Calibri" pitchFamily="34" charset="0"/>
                <a:ea typeface="Arial"/>
                <a:cs typeface="Arial"/>
                <a:sym typeface="Arial"/>
              </a:rPr>
              <a:t>Залучення інвестицій в українську </a:t>
            </a:r>
            <a:r>
              <a:rPr lang="en" sz="2400" dirty="0" smtClean="0">
                <a:solidFill>
                  <a:srgbClr val="1D2129"/>
                </a:solidFill>
                <a:highlight>
                  <a:srgbClr val="FFFFFF"/>
                </a:highlight>
                <a:latin typeface="Calibri" pitchFamily="34" charset="0"/>
                <a:ea typeface="Arial"/>
                <a:cs typeface="Arial"/>
                <a:sym typeface="Arial"/>
              </a:rPr>
              <a:t>економіку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D2129"/>
              </a:buClr>
              <a:buSzPts val="1800"/>
              <a:buFont typeface="Arial"/>
              <a:buChar char="➔"/>
            </a:pPr>
            <a:endParaRPr sz="600" dirty="0">
              <a:solidFill>
                <a:srgbClr val="1D2129"/>
              </a:solidFill>
              <a:highlight>
                <a:srgbClr val="FFFFFF"/>
              </a:highlight>
              <a:latin typeface="Calibri" pitchFamily="34" charset="0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D2129"/>
              </a:buClr>
              <a:buSzPts val="1800"/>
              <a:buFont typeface="Arial"/>
              <a:buChar char="➔"/>
            </a:pPr>
            <a:r>
              <a:rPr lang="en" sz="2400" dirty="0">
                <a:solidFill>
                  <a:srgbClr val="1D2129"/>
                </a:solidFill>
                <a:highlight>
                  <a:srgbClr val="FFFFFF"/>
                </a:highlight>
                <a:latin typeface="Calibri" pitchFamily="34" charset="0"/>
                <a:ea typeface="Arial"/>
                <a:cs typeface="Arial"/>
                <a:sym typeface="Arial"/>
              </a:rPr>
              <a:t>Представлення і просування українського бізнесу, товарів та послуг в </a:t>
            </a:r>
            <a:r>
              <a:rPr lang="en" sz="2400" dirty="0" smtClean="0">
                <a:solidFill>
                  <a:srgbClr val="1D2129"/>
                </a:solidFill>
                <a:highlight>
                  <a:srgbClr val="FFFFFF"/>
                </a:highlight>
                <a:latin typeface="Calibri" pitchFamily="34" charset="0"/>
                <a:ea typeface="Arial"/>
                <a:cs typeface="Arial"/>
                <a:sym typeface="Arial"/>
              </a:rPr>
              <a:t>Канаді</a:t>
            </a:r>
            <a:endParaRPr sz="2400" dirty="0">
              <a:solidFill>
                <a:srgbClr val="1D2129"/>
              </a:solidFill>
              <a:highlight>
                <a:srgbClr val="FFFFFF"/>
              </a:highlight>
              <a:latin typeface="Calibri" pitchFamily="34" charset="0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AEC3528-44F0-42A1-B5D8-8328CF9DD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026" y="3642088"/>
            <a:ext cx="1060974" cy="1501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E38A73F-C72E-43FD-A5DD-F1D1E8DDB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026" y="3642088"/>
            <a:ext cx="1060974" cy="150141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4B21EC4D-828F-422B-9E75-634804D3B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44818"/>
            <a:ext cx="8520600" cy="831300"/>
          </a:xfrm>
        </p:spPr>
        <p:txBody>
          <a:bodyPr/>
          <a:lstStyle/>
          <a:p>
            <a:r>
              <a:rPr lang="ru-RU" sz="2800" dirty="0"/>
              <a:t>Торгові відносини</a:t>
            </a:r>
            <a:r>
              <a:rPr lang="en-CA" sz="2800" dirty="0"/>
              <a:t> </a:t>
            </a:r>
            <a:r>
              <a:rPr lang="ru-RU" sz="2800" dirty="0"/>
              <a:t>між Канадою та Україною</a:t>
            </a:r>
            <a:endParaRPr lang="en-CA" sz="2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6035DFB8-446D-4818-9CFF-718218368CE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32400" y="1147225"/>
            <a:ext cx="3999900" cy="3354000"/>
          </a:xfrm>
        </p:spPr>
        <p:txBody>
          <a:bodyPr/>
          <a:lstStyle/>
          <a:p>
            <a:r>
              <a:rPr lang="ru-RU" dirty="0"/>
              <a:t>Канада є 70 найбільшим торговим партнером України (2016)</a:t>
            </a:r>
          </a:p>
          <a:p>
            <a:r>
              <a:rPr lang="ru-RU" dirty="0"/>
              <a:t>Двостороння торгівля товарами в 2016р.</a:t>
            </a:r>
            <a:r>
              <a:rPr lang="en-CA" dirty="0"/>
              <a:t>:</a:t>
            </a:r>
            <a:r>
              <a:rPr lang="ru-RU" dirty="0"/>
              <a:t> </a:t>
            </a:r>
            <a:r>
              <a:rPr lang="en-CA" dirty="0"/>
              <a:t>$</a:t>
            </a:r>
            <a:r>
              <a:rPr lang="ru-RU" dirty="0"/>
              <a:t>372.6 млн кан</a:t>
            </a:r>
            <a:r>
              <a:rPr lang="en-CA" dirty="0"/>
              <a:t>.</a:t>
            </a:r>
            <a:r>
              <a:rPr lang="ru-RU" dirty="0"/>
              <a:t> Доларів</a:t>
            </a:r>
            <a:endParaRPr lang="en-CA" dirty="0"/>
          </a:p>
          <a:p>
            <a:pPr marL="139700" indent="0">
              <a:buNone/>
            </a:pPr>
            <a:endParaRPr lang="ru-RU" dirty="0"/>
          </a:p>
          <a:p>
            <a:r>
              <a:rPr lang="ru-RU" b="1" dirty="0"/>
              <a:t>Експорт в Україну: </a:t>
            </a:r>
            <a:r>
              <a:rPr lang="en-CA" dirty="0"/>
              <a:t>$</a:t>
            </a:r>
            <a:r>
              <a:rPr lang="ru-RU" dirty="0"/>
              <a:t>265.2 млн. кан. дол. (26% ріст порівняно з 2015р.)</a:t>
            </a:r>
          </a:p>
          <a:p>
            <a:r>
              <a:rPr lang="ru-RU" b="1" dirty="0"/>
              <a:t>Імпорт в Канаду: </a:t>
            </a:r>
            <a:r>
              <a:rPr lang="en-CA" dirty="0"/>
              <a:t>$</a:t>
            </a:r>
            <a:r>
              <a:rPr lang="ru-RU" dirty="0"/>
              <a:t>107.4 млн. кан. дол. (59% ріст від 2015р.)</a:t>
            </a:r>
            <a:endParaRPr lang="en-CA" dirty="0"/>
          </a:p>
          <a:p>
            <a:endParaRPr lang="en-CA" dirty="0"/>
          </a:p>
          <a:p>
            <a:pPr marL="139700" indent="0">
              <a:buNone/>
            </a:pPr>
            <a:endParaRPr lang="en-CA" sz="800" dirty="0"/>
          </a:p>
          <a:p>
            <a:pPr marL="139700" indent="0">
              <a:buNone/>
            </a:pPr>
            <a:endParaRPr lang="en-CA" sz="800" dirty="0"/>
          </a:p>
          <a:p>
            <a:pPr marL="139700" indent="0">
              <a:buNone/>
            </a:pPr>
            <a:r>
              <a:rPr lang="en-CA" sz="800" dirty="0"/>
              <a:t>*https://lop.parl.ca/Content/LOP/ResearchPublications/2017-597-e.html#show/hide</a:t>
            </a:r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34A9D8D-C19C-4B66-9360-2956045DC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16" y="1225225"/>
            <a:ext cx="4691684" cy="302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86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E38A73F-C72E-43FD-A5DD-F1D1E8DDB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026" y="3642088"/>
            <a:ext cx="1060974" cy="150141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4B21EC4D-828F-422B-9E75-634804D3B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Торгові відносини</a:t>
            </a:r>
            <a:r>
              <a:rPr lang="en-CA" sz="3200" dirty="0"/>
              <a:t> </a:t>
            </a:r>
            <a:r>
              <a:rPr lang="ru-RU" sz="3200" dirty="0"/>
              <a:t>між Канадою та Україною</a:t>
            </a:r>
            <a:endParaRPr lang="en-CA" sz="32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6035DFB8-446D-4818-9CFF-718218368CE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/>
              <a:t>Найбільші провінції - експортери в Україну в 2016р.:</a:t>
            </a:r>
            <a:endParaRPr lang="en-CA" dirty="0"/>
          </a:p>
          <a:p>
            <a:pPr marL="139700" indent="0">
              <a:buNone/>
            </a:pPr>
            <a:endParaRPr lang="ru-RU" dirty="0"/>
          </a:p>
          <a:p>
            <a:pPr marL="139700" indent="0">
              <a:buNone/>
            </a:pPr>
            <a:r>
              <a:rPr lang="en-CA" dirty="0"/>
              <a:t>1. </a:t>
            </a:r>
            <a:r>
              <a:rPr lang="ru-RU" dirty="0"/>
              <a:t>Британська Колумбія - </a:t>
            </a:r>
            <a:r>
              <a:rPr lang="en-CA" dirty="0"/>
              <a:t>$</a:t>
            </a:r>
            <a:r>
              <a:rPr lang="ru-RU" dirty="0"/>
              <a:t>179.7 млн. кан. дол.</a:t>
            </a:r>
            <a:endParaRPr lang="en-CA" dirty="0"/>
          </a:p>
          <a:p>
            <a:pPr marL="482600" indent="-342900">
              <a:buAutoNum type="arabicPeriod"/>
            </a:pPr>
            <a:endParaRPr lang="ru-RU" dirty="0"/>
          </a:p>
          <a:p>
            <a:pPr marL="139700" indent="0">
              <a:buNone/>
            </a:pPr>
            <a:r>
              <a:rPr lang="ru-RU" dirty="0"/>
              <a:t>2. Квебек -</a:t>
            </a:r>
            <a:r>
              <a:rPr lang="en-CA" dirty="0"/>
              <a:t> $</a:t>
            </a:r>
            <a:r>
              <a:rPr lang="ru-RU" dirty="0"/>
              <a:t>45.8 млн. кан. дол.</a:t>
            </a:r>
            <a:endParaRPr lang="en-CA" dirty="0"/>
          </a:p>
          <a:p>
            <a:pPr marL="139700" indent="0">
              <a:buNone/>
            </a:pPr>
            <a:endParaRPr lang="en-CA" dirty="0"/>
          </a:p>
          <a:p>
            <a:endParaRPr lang="en-CA" dirty="0"/>
          </a:p>
          <a:p>
            <a:pPr marL="139700" indent="0">
              <a:buNone/>
            </a:pPr>
            <a:endParaRPr lang="en-CA" dirty="0"/>
          </a:p>
          <a:p>
            <a:endParaRPr lang="en-CA" dirty="0"/>
          </a:p>
          <a:p>
            <a:endParaRPr lang="en-CA" dirty="0"/>
          </a:p>
          <a:p>
            <a:pPr marL="139700" indent="0">
              <a:buNone/>
            </a:pPr>
            <a:r>
              <a:rPr lang="en-CA" sz="800" dirty="0"/>
              <a:t>*https://lop.parl.ca/Content/LOP/ResearchPublications/2017-597-e.html#investment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73686F-D29E-4B8B-8506-56E73A46A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39" y="1277250"/>
            <a:ext cx="4547627" cy="293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451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E38A73F-C72E-43FD-A5DD-F1D1E8DDB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026" y="3642088"/>
            <a:ext cx="1060974" cy="150141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4B21EC4D-828F-422B-9E75-634804D3B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Торгові відносини</a:t>
            </a:r>
            <a:r>
              <a:rPr lang="en-CA" sz="3200" dirty="0"/>
              <a:t> </a:t>
            </a:r>
            <a:r>
              <a:rPr lang="ru-RU" sz="3200" dirty="0"/>
              <a:t>між Канадою та Україною</a:t>
            </a:r>
            <a:endParaRPr lang="en-CA" sz="32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6035DFB8-446D-4818-9CFF-718218368CE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405420" y="1225225"/>
            <a:ext cx="3103689" cy="3111669"/>
          </a:xfrm>
        </p:spPr>
        <p:txBody>
          <a:bodyPr/>
          <a:lstStyle/>
          <a:p>
            <a:r>
              <a:rPr lang="ru-RU" dirty="0"/>
              <a:t>67.6% від загального об’єму Канадського експорту в Україну в 2016 р. склали</a:t>
            </a:r>
            <a:r>
              <a:rPr lang="en-CA" dirty="0"/>
              <a:t>:</a:t>
            </a:r>
          </a:p>
          <a:p>
            <a:pPr marL="139700" indent="0">
              <a:buNone/>
            </a:pPr>
            <a:endParaRPr lang="en-CA" dirty="0"/>
          </a:p>
          <a:p>
            <a:pPr>
              <a:buFontTx/>
              <a:buChar char="-"/>
            </a:pPr>
            <a:r>
              <a:rPr lang="ru-RU" b="1" dirty="0"/>
              <a:t>Вугілля: </a:t>
            </a:r>
            <a:r>
              <a:rPr lang="ru-RU" dirty="0"/>
              <a:t>$146.3 млн. кан. дол.</a:t>
            </a:r>
            <a:endParaRPr lang="en-CA" dirty="0"/>
          </a:p>
          <a:p>
            <a:pPr>
              <a:buFontTx/>
              <a:buChar char="-"/>
            </a:pPr>
            <a:r>
              <a:rPr lang="ru-RU" b="1" dirty="0"/>
              <a:t>Заморожена риба</a:t>
            </a:r>
            <a:r>
              <a:rPr lang="ru-RU" dirty="0"/>
              <a:t>: $33 млн. кан. дол.</a:t>
            </a:r>
            <a:endParaRPr lang="en-CA" dirty="0"/>
          </a:p>
          <a:p>
            <a:pPr marL="139700" indent="0">
              <a:buNone/>
            </a:pPr>
            <a:endParaRPr lang="en-CA" dirty="0"/>
          </a:p>
          <a:p>
            <a:pPr marL="139700" indent="0">
              <a:buNone/>
            </a:pPr>
            <a:endParaRPr lang="en-CA" dirty="0"/>
          </a:p>
          <a:p>
            <a:pPr marL="139700" indent="0">
              <a:buNone/>
            </a:pPr>
            <a:endParaRPr lang="en-CA" dirty="0"/>
          </a:p>
          <a:p>
            <a:pPr marL="139700" indent="0">
              <a:buNone/>
            </a:pPr>
            <a:r>
              <a:rPr lang="en-CA" sz="800" dirty="0"/>
              <a:t>*https://lop.parl.ca/Content/LOP/ResearchPublications/2017-597-e.html#investment</a:t>
            </a:r>
          </a:p>
          <a:p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468B20F-0F5E-4A23-926F-154AA7B6B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00" y="1225225"/>
            <a:ext cx="5093720" cy="328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198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E38A73F-C72E-43FD-A5DD-F1D1E8DDB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026" y="3642088"/>
            <a:ext cx="1060974" cy="150141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4B21EC4D-828F-422B-9E75-634804D3B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Торгові відносини</a:t>
            </a:r>
            <a:r>
              <a:rPr lang="en-CA" sz="3200" dirty="0"/>
              <a:t> </a:t>
            </a:r>
            <a:r>
              <a:rPr lang="ru-RU" sz="3200" dirty="0"/>
              <a:t>між Канадою та Україною</a:t>
            </a:r>
            <a:endParaRPr lang="en-CA" sz="32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6035DFB8-446D-4818-9CFF-718218368CE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405420" y="1225225"/>
            <a:ext cx="3103689" cy="3111669"/>
          </a:xfrm>
        </p:spPr>
        <p:txBody>
          <a:bodyPr/>
          <a:lstStyle/>
          <a:p>
            <a:r>
              <a:rPr lang="ru-RU" dirty="0"/>
              <a:t>37.9% від загального імпорту з України в 2016р. розділили високоцінні товари:</a:t>
            </a:r>
          </a:p>
          <a:p>
            <a:pPr marL="139700" indent="0">
              <a:buNone/>
            </a:pPr>
            <a:r>
              <a:rPr lang="en-CA" b="1" dirty="0"/>
              <a:t>- </a:t>
            </a:r>
            <a:r>
              <a:rPr lang="ru-RU" b="1" dirty="0"/>
              <a:t>Соя</a:t>
            </a:r>
            <a:r>
              <a:rPr lang="ru-RU" dirty="0"/>
              <a:t> </a:t>
            </a:r>
            <a:r>
              <a:rPr lang="en-CA" dirty="0"/>
              <a:t>- </a:t>
            </a:r>
            <a:r>
              <a:rPr lang="ru-RU" dirty="0"/>
              <a:t>$26.9 млн. кан. дол. (ріст з $8.3 млн. в 2015р.)</a:t>
            </a:r>
          </a:p>
          <a:p>
            <a:pPr marL="139700" indent="0">
              <a:buNone/>
            </a:pPr>
            <a:r>
              <a:rPr lang="en-CA" b="1" dirty="0"/>
              <a:t>- </a:t>
            </a:r>
            <a:r>
              <a:rPr lang="ru-RU" b="1" dirty="0"/>
              <a:t>Запчастини для залізничного транспорту </a:t>
            </a:r>
            <a:r>
              <a:rPr lang="ru-RU" dirty="0"/>
              <a:t>- $13.8 млн. кан. дол. (ріст з $2 млн. в 2015р.)</a:t>
            </a:r>
            <a:endParaRPr lang="en-CA" dirty="0"/>
          </a:p>
          <a:p>
            <a:pPr marL="139700" indent="0">
              <a:buNone/>
            </a:pPr>
            <a:endParaRPr lang="en-CA" sz="800" dirty="0"/>
          </a:p>
          <a:p>
            <a:pPr marL="139700" indent="0">
              <a:buNone/>
            </a:pPr>
            <a:endParaRPr lang="en-CA" sz="800" dirty="0"/>
          </a:p>
          <a:p>
            <a:pPr marL="139700" indent="0">
              <a:buNone/>
            </a:pPr>
            <a:r>
              <a:rPr lang="en-CA" sz="800" dirty="0"/>
              <a:t>*https://lop.parl.ca/Content/LOP/ResearchPublications/2017-597-e.html#investment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E967A3A-2A3C-478E-93C8-0E1C820FC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868" y="1225225"/>
            <a:ext cx="5057552" cy="326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516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F16C54-DD5D-405B-BE55-BEEFCA132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/>
              <a:t>CUFTA. </a:t>
            </a:r>
            <a:r>
              <a:rPr lang="az-Cyrl-AZ" sz="3600" dirty="0"/>
              <a:t>Перехідний період</a:t>
            </a:r>
            <a:r>
              <a:rPr lang="en-CA" sz="3600" dirty="0"/>
              <a:t> </a:t>
            </a:r>
            <a:r>
              <a:rPr lang="az-Cyrl-AZ" sz="3600" dirty="0"/>
              <a:t>до 0% мита </a:t>
            </a:r>
            <a:endParaRPr lang="en-CA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D3DE83F-43C2-4CB3-8107-BB3C517DC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30489"/>
            <a:ext cx="7771326" cy="3348736"/>
          </a:xfrm>
        </p:spPr>
        <p:txBody>
          <a:bodyPr/>
          <a:lstStyle/>
          <a:p>
            <a:r>
              <a:rPr lang="az-Cyrl-AZ" sz="1600" b="1" dirty="0"/>
              <a:t>Аграрна продукція</a:t>
            </a:r>
            <a:endParaRPr lang="en-CA" sz="1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812BA08-2C4F-48C6-BACD-CB825F5FB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026" y="3642088"/>
            <a:ext cx="1060974" cy="1501412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6167027F-C362-4A9A-A365-78446D7828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55569919"/>
              </p:ext>
            </p:extLst>
          </p:nvPr>
        </p:nvGraphicFramePr>
        <p:xfrm>
          <a:off x="2957871" y="1230489"/>
          <a:ext cx="5125155" cy="3432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15366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1727</Words>
  <Application>Microsoft Office PowerPoint</Application>
  <PresentationFormat>Экран (16:9)</PresentationFormat>
  <Paragraphs>327</Paragraphs>
  <Slides>32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1" baseType="lpstr">
      <vt:lpstr>Arial</vt:lpstr>
      <vt:lpstr>Calibri</vt:lpstr>
      <vt:lpstr>Tahoma</vt:lpstr>
      <vt:lpstr>Verdana</vt:lpstr>
      <vt:lpstr>Arial Black</vt:lpstr>
      <vt:lpstr>Times New Roman</vt:lpstr>
      <vt:lpstr>Wingdings</vt:lpstr>
      <vt:lpstr>Lucida Sans Unicode</vt:lpstr>
      <vt:lpstr>Тема Office</vt:lpstr>
      <vt:lpstr>Українське Бізнес Агенство  в Канаді </vt:lpstr>
      <vt:lpstr>Передумови  заснування </vt:lpstr>
      <vt:lpstr>Українське Бізнес Агенство в Канаді </vt:lpstr>
      <vt:lpstr>Наша ціль</vt:lpstr>
      <vt:lpstr>Торгові відносини між Канадою та Україною</vt:lpstr>
      <vt:lpstr>Торгові відносини між Канадою та Україною</vt:lpstr>
      <vt:lpstr>Торгові відносини між Канадою та Україною</vt:lpstr>
      <vt:lpstr>Торгові відносини між Канадою та Україною</vt:lpstr>
      <vt:lpstr>CUFTA. Перехідний період до 0% мита </vt:lpstr>
      <vt:lpstr>CUFTA. Перехідний період до 0% мита </vt:lpstr>
      <vt:lpstr>Напрямки діяльності Агенства</vt:lpstr>
      <vt:lpstr>Послуги Агенства (аналіз ринку) </vt:lpstr>
      <vt:lpstr> Послуги Агенства (консалтинг)</vt:lpstr>
      <vt:lpstr>Послуги Агенства (логістика)</vt:lpstr>
      <vt:lpstr>Послуги Агенства (митні процедури)</vt:lpstr>
      <vt:lpstr> Послуги Агенства (зберігання товарів)</vt:lpstr>
      <vt:lpstr> Додаткові послуги Агенства </vt:lpstr>
      <vt:lpstr>Переваги співпраці з Агенством </vt:lpstr>
      <vt:lpstr>Для кого працює Агенство? </vt:lpstr>
      <vt:lpstr> Офіси Агенства </vt:lpstr>
      <vt:lpstr>Звернутися до UBAiC  www.ubaic.ca </vt:lpstr>
      <vt:lpstr> Митне оформлення товарів при експорті з України</vt:lpstr>
      <vt:lpstr>   Транспортування товарів до Канади</vt:lpstr>
      <vt:lpstr> Митне оформлення в Канаді Агентство прикордонної служби Канади (CBSA)  </vt:lpstr>
      <vt:lpstr> Документи для митного оформлення товарів у Канаді </vt:lpstr>
      <vt:lpstr> Правила та процедури визначення походження, згідно з Угодою (CUFTA) </vt:lpstr>
      <vt:lpstr> Ввізне мито при імпорті в Канаду Загальна інформація про розмір ввізного мита міститься у  Митному тарифі Канади (Canada Customs Tariff) </vt:lpstr>
      <vt:lpstr>Внутрішні податки та інші обов’язкові платежі </vt:lpstr>
      <vt:lpstr>  Ставки федерального податку з товарів та послуг/ об’єднаного податку з продажу та податку з продажу, що стягується в провінціях </vt:lpstr>
      <vt:lpstr>Калькулятор митних зборів і податків Канади до CUFTA http://customscalculator.com/CUSTOMSCAWeb/CUSTOMSCAWeb.aspx </vt:lpstr>
      <vt:lpstr>Калькулятор митних зборів і податків Канади після CUFTA http://customscalculator.com/CUSTOMSCAWeb/CUSTOMSCAWeb.aspx 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Українське Бізнес Агенство  в Канаді </dc:title>
  <cp:lastModifiedBy>Пользователь Windows</cp:lastModifiedBy>
  <cp:revision>55</cp:revision>
  <dcterms:modified xsi:type="dcterms:W3CDTF">2018-02-21T07:11:57Z</dcterms:modified>
</cp:coreProperties>
</file>