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48" r:id="rId2"/>
    <p:sldId id="476" r:id="rId3"/>
    <p:sldId id="446" r:id="rId4"/>
    <p:sldId id="447" r:id="rId5"/>
    <p:sldId id="450" r:id="rId6"/>
    <p:sldId id="475" r:id="rId7"/>
    <p:sldId id="451" r:id="rId8"/>
    <p:sldId id="452" r:id="rId9"/>
    <p:sldId id="466" r:id="rId10"/>
    <p:sldId id="474" r:id="rId11"/>
    <p:sldId id="470" r:id="rId12"/>
    <p:sldId id="472" r:id="rId13"/>
    <p:sldId id="473" r:id="rId14"/>
    <p:sldId id="457" r:id="rId15"/>
    <p:sldId id="455" r:id="rId16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  <a:srgbClr val="FBC99F"/>
    <a:srgbClr val="3366FF"/>
    <a:srgbClr val="E165D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99" d="100"/>
          <a:sy n="99" d="100"/>
        </p:scale>
        <p:origin x="3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0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SOFIIA\&#1074;&#1110;&#1076;&#1076;&#1110;&#1083;%20&#1073;&#1110;&#1086;&#1077;&#1085;&#1077;&#1088;&#1075;&#1077;&#1090;&#1080;&#1082;&#1080;\&#1089;&#1110;&#1095;&#1077;&#1085;&#1100;\&#1057;&#1090;&#1072;&#1089;&#1090;&#1080;&#1089;&#1090;&#1080;&#1082;&#1072;%20&#1042;&#1044;&#1045;%20-%20&#1090;&#1077;&#1087;&#1083;&#1086;%20&#1077;&#1077;%20&#1090;&#1088;&#1072;&#1085;&#1089;&#1087;&#1086;&#1088;&#1090;%202017\RES-in-energy-balances-2010-2016-UA+E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OFIIA\&#1074;&#1110;&#1076;&#1076;&#1110;&#1083;%20&#1073;&#1110;&#1086;&#1077;&#1085;&#1077;&#1088;&#1075;&#1077;&#1090;&#1080;&#1082;&#1080;\&#1075;&#1088;&#1091;&#1076;&#1077;&#1085;&#1100;\&#1088;&#1086;&#1079;&#1074;&#1080;&#1090;&#1086;&#1082;%20&#1073;&#1110;&#1086;%20&#1089;&#1090;&#1072;&#1090;&#1080;&#1089;&#1090;&#1080;&#1082;&#1072;%202010-2017\2017_&#1043;&#1088;&#1072;&#1092;&#1080;&#1082;%20&#1069;&#1041;%20+%20&#1075;&#1086;&#1090;.%20-%202017%20&#1074;%20&#1090;%20&#1085;.&#1101;.%20-%20&#1086;&#1087;&#1072;&#1083;&#1077;&#1085;&#1085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nfo_BM_JI\U%20K%20R%20A%20I%20N%20E\&#1056;&#1040;&#1057;&#1063;&#1045;&#1058;%20&#1041;&#1052;%20&#1086;&#1073;&#1086;&#1088;&#1091;&#1076;.+&#1043;&#1088;&#1072;&#1092;&#1080;&#1082;&#1080;_CURRENT-IV_toe_2035!!_04092017_II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19168593904987E-2"/>
          <c:y val="0.10839810800396511"/>
          <c:w val="0.87740048118985126"/>
          <c:h val="0.77562201127959951"/>
        </c:manualLayout>
      </c:layout>
      <c:lineChart>
        <c:grouping val="standard"/>
        <c:varyColors val="0"/>
        <c:ser>
          <c:idx val="0"/>
          <c:order val="0"/>
          <c:tx>
            <c:strRef>
              <c:f>ENG!$D$5</c:f>
              <c:strCache>
                <c:ptCount val="1"/>
                <c:pt idx="0">
                  <c:v>Electricity*</c:v>
                </c:pt>
              </c:strCache>
            </c:strRef>
          </c:tx>
          <c:spPr>
            <a:ln>
              <a:solidFill>
                <a:srgbClr val="0A5199"/>
              </a:solidFill>
            </a:ln>
          </c:spPr>
          <c:marker>
            <c:symbol val="diamond"/>
            <c:size val="7"/>
            <c:spPr>
              <a:solidFill>
                <a:srgbClr val="0A5199"/>
              </a:solidFill>
              <a:ln>
                <a:solidFill>
                  <a:srgbClr val="0A5199"/>
                </a:solidFill>
              </a:ln>
            </c:spPr>
          </c:marker>
          <c:dLbls>
            <c:dLbl>
              <c:idx val="0"/>
              <c:layout>
                <c:manualLayout>
                  <c:x val="-2.6620226012983399E-2"/>
                  <c:y val="-5.140047742530712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6,5%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6,5%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6,7%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582942296388283"/>
                  <c:y val="-0.11396108195609664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20000"/>
                      </a:lnSpc>
                      <a:defRPr sz="1400" b="1">
                        <a:solidFill>
                          <a:srgbClr val="0A5199"/>
                        </a:solidFill>
                      </a:defRPr>
                    </a:pPr>
                    <a:r>
                      <a:rPr lang="uk-UA" sz="1800" dirty="0" smtClean="0"/>
                      <a:t>Електроенергія    </a:t>
                    </a:r>
                    <a:endParaRPr lang="uk-UA" sz="1800" dirty="0"/>
                  </a:p>
                  <a:p>
                    <a:pPr>
                      <a:lnSpc>
                        <a:spcPct val="120000"/>
                      </a:lnSpc>
                      <a:defRPr sz="1400" b="1">
                        <a:solidFill>
                          <a:srgbClr val="0A5199"/>
                        </a:solidFill>
                      </a:defRPr>
                    </a:pPr>
                    <a:r>
                      <a:rPr lang="uk-UA" sz="1400" dirty="0"/>
                      <a:t> 7,0%</a:t>
                    </a:r>
                    <a:endParaRPr lang="uk-UA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6426728135869"/>
                      <c:h val="0.23211666166268438"/>
                    </c:manualLayout>
                  </c15:layout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7,4%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7,9%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0A5199"/>
                        </a:solidFill>
                      </a:rPr>
                      <a:t>7,8%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5449888D-01B2-4644-AFC8-8FE41DAEDD50}" type="VALUE">
                      <a:rPr lang="en-US" baseline="0"/>
                      <a:pPr/>
                      <a:t>[ЗНАЧЕНИЕ]</a:t>
                    </a:fld>
                    <a:endParaRPr lang="uk-UA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A5199"/>
                    </a:solidFill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ENG!$C$6:$C$13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ENG!$D$6:$D$13</c:f>
              <c:numCache>
                <c:formatCode>0.0%</c:formatCode>
                <c:ptCount val="8"/>
                <c:pt idx="0">
                  <c:v>6.5000000000000002E-2</c:v>
                </c:pt>
                <c:pt idx="1">
                  <c:v>6.5000000000000002E-2</c:v>
                </c:pt>
                <c:pt idx="2">
                  <c:v>6.7000000000000004E-2</c:v>
                </c:pt>
                <c:pt idx="3">
                  <c:v>7.0000000000000007E-2</c:v>
                </c:pt>
                <c:pt idx="4">
                  <c:v>7.3999999999999996E-2</c:v>
                </c:pt>
                <c:pt idx="5">
                  <c:v>7.9000000000000001E-2</c:v>
                </c:pt>
                <c:pt idx="6">
                  <c:v>7.9000000000000001E-2</c:v>
                </c:pt>
                <c:pt idx="7">
                  <c:v>8.5999999999999993E-2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ENG!$E$5</c:f>
              <c:strCache>
                <c:ptCount val="1"/>
                <c:pt idx="0">
                  <c:v>Heat energy</c:v>
                </c:pt>
              </c:strCache>
            </c:strRef>
          </c:tx>
          <c:marker>
            <c:symbol val="square"/>
            <c:size val="6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2,4%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2,4%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741390667140128"/>
                  <c:y val="-0.10518423026385637"/>
                </c:manualLayout>
              </c:layout>
              <c:tx>
                <c:rich>
                  <a:bodyPr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1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C0504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800" b="1" i="0" u="none" strike="noStrike" kern="1200" baseline="0" dirty="0" smtClean="0">
                        <a:solidFill>
                          <a:srgbClr val="C0504D"/>
                        </a:solidFill>
                      </a:rPr>
                      <a:t>Теплоенергія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1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C0504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400" dirty="0" smtClean="0"/>
                      <a:t>2,6</a:t>
                    </a:r>
                    <a:r>
                      <a:rPr lang="uk-UA" sz="1400" dirty="0"/>
                      <a:t>%</a:t>
                    </a:r>
                    <a:endParaRPr lang="uk-UA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34939075808673"/>
                      <c:h val="0.2321166616626843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4635230573037142"/>
                  <c:y val="-6.1689540383278403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10000"/>
                      </a:lnSpc>
                      <a:defRPr sz="1400" b="1">
                        <a:solidFill>
                          <a:schemeClr val="accent2"/>
                        </a:solidFill>
                      </a:defRPr>
                    </a:pPr>
                    <a:r>
                      <a:rPr lang="en-US" sz="1400" dirty="0" smtClean="0"/>
                      <a:t>2,8</a:t>
                    </a:r>
                    <a:r>
                      <a:rPr lang="en-US" sz="1400" dirty="0"/>
                      <a:t>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7333813477885"/>
                      <c:h val="0.232116661662684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3562955109159333"/>
                  <c:y val="-8.5751036851760803E-2"/>
                </c:manualLayout>
              </c:layout>
              <c:tx>
                <c:rich>
                  <a:bodyPr/>
                  <a:lstStyle/>
                  <a:p>
                    <a:endParaRPr lang="en-US" sz="1400" dirty="0" smtClean="0"/>
                  </a:p>
                  <a:p>
                    <a:r>
                      <a:rPr lang="en-US" sz="1400" dirty="0" smtClean="0"/>
                      <a:t>3,4</a:t>
                    </a:r>
                    <a:r>
                      <a:rPr lang="en-US" sz="1400" dirty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65185775149238"/>
                      <c:h val="0.18317628820197976"/>
                    </c:manualLayout>
                  </c15:layout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/>
                      <a:t>4,6%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/>
                      <a:t>6,2%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541282994680302E-2"/>
                  <c:y val="-3.94815393384138E-2"/>
                </c:manualLayout>
              </c:layout>
              <c:tx>
                <c:rich>
                  <a:bodyPr/>
                  <a:lstStyle/>
                  <a:p>
                    <a:fld id="{12B92E82-5019-4841-8C70-DD9CEA3CD7BD}" type="VALUE">
                      <a:rPr lang="en-US" baseline="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2"/>
                    </a:solidFill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ENG!$C$6:$C$13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ENG!$E$6:$E$13</c:f>
              <c:numCache>
                <c:formatCode>0.0%</c:formatCode>
                <c:ptCount val="8"/>
                <c:pt idx="0">
                  <c:v>2.4E-2</c:v>
                </c:pt>
                <c:pt idx="1">
                  <c:v>2.4E-2</c:v>
                </c:pt>
                <c:pt idx="2">
                  <c:v>2.5999999999999999E-2</c:v>
                </c:pt>
                <c:pt idx="3">
                  <c:v>2.8000000000000001E-2</c:v>
                </c:pt>
                <c:pt idx="4">
                  <c:v>3.4000000000000002E-2</c:v>
                </c:pt>
                <c:pt idx="5">
                  <c:v>4.5999999999999999E-2</c:v>
                </c:pt>
                <c:pt idx="6">
                  <c:v>6.2E-2</c:v>
                </c:pt>
                <c:pt idx="7">
                  <c:v>7.5999999999999998E-2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ENG!$F$5</c:f>
              <c:strCache>
                <c:ptCount val="1"/>
                <c:pt idx="0">
                  <c:v>Transport</c:v>
                </c:pt>
              </c:strCache>
            </c:strRef>
          </c:tx>
          <c:spPr>
            <a:ln>
              <a:solidFill>
                <a:srgbClr val="27612B"/>
              </a:solidFill>
            </a:ln>
          </c:spPr>
          <c:marker>
            <c:spPr>
              <a:solidFill>
                <a:srgbClr val="27612B"/>
              </a:solidFill>
              <a:ln>
                <a:solidFill>
                  <a:srgbClr val="27612B"/>
                </a:solidFill>
              </a:ln>
            </c:spPr>
          </c:marker>
          <c:dLbls>
            <c:dLbl>
              <c:idx val="0"/>
              <c:layout>
                <c:manualLayout>
                  <c:x val="-5.9729221347331586E-2"/>
                  <c:y val="-4.6106717333929167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rgbClr val="27612B"/>
                        </a:solidFill>
                      </a:rPr>
                      <a:t>1,1%</a:t>
                    </a:r>
                    <a:endParaRPr lang="en-US">
                      <a:solidFill>
                        <a:srgbClr val="27612B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9729221347331586E-2"/>
                  <c:y val="-3.796422239013001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rgbClr val="27612B"/>
                        </a:solidFill>
                      </a:rPr>
                      <a:t>1,5%</a:t>
                    </a:r>
                    <a:endParaRPr lang="en-US">
                      <a:solidFill>
                        <a:srgbClr val="27612B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rgbClr val="27612B"/>
                        </a:solidFill>
                      </a:rPr>
                      <a:t>1,3%</a:t>
                    </a:r>
                    <a:endParaRPr lang="en-US">
                      <a:solidFill>
                        <a:srgbClr val="27612B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9729221347331586E-2"/>
                  <c:y val="-4.6106717333929167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rgbClr val="27612B"/>
                        </a:solidFill>
                      </a:rPr>
                      <a:t>1,8%</a:t>
                    </a:r>
                    <a:endParaRPr lang="en-US">
                      <a:solidFill>
                        <a:srgbClr val="27612B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729221347331586E-2"/>
                  <c:y val="-5.4249212277728248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rgbClr val="27612B"/>
                        </a:solidFill>
                      </a:rPr>
                      <a:t>2,0%</a:t>
                    </a:r>
                    <a:endParaRPr lang="en-US">
                      <a:solidFill>
                        <a:srgbClr val="27612B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113316120351702E-2"/>
                  <c:y val="-5.2428225199750218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80000"/>
                      </a:lnSpc>
                      <a:defRPr sz="1400" b="1">
                        <a:solidFill>
                          <a:srgbClr val="27612B"/>
                        </a:solidFill>
                      </a:defRPr>
                    </a:pPr>
                    <a:r>
                      <a:rPr lang="en-US" sz="1400" dirty="0" smtClean="0">
                        <a:solidFill>
                          <a:srgbClr val="27612B"/>
                        </a:solidFill>
                      </a:rPr>
                      <a:t>2,1</a:t>
                    </a:r>
                    <a:r>
                      <a:rPr lang="en-US" sz="1400" dirty="0">
                        <a:solidFill>
                          <a:srgbClr val="27612B"/>
                        </a:solidFill>
                      </a:rPr>
                      <a:t>%</a:t>
                    </a:r>
                    <a:endParaRPr lang="en-US" dirty="0">
                      <a:solidFill>
                        <a:srgbClr val="27612B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1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27612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800" b="1" i="0" u="none" strike="noStrike" kern="1200" baseline="0" dirty="0" smtClean="0">
                        <a:solidFill>
                          <a:srgbClr val="27612B"/>
                        </a:solidFill>
                      </a:rPr>
                      <a:t>Транспорт</a:t>
                    </a:r>
                    <a:r>
                      <a:rPr lang="uk-UA" sz="1400" dirty="0" smtClean="0">
                        <a:solidFill>
                          <a:srgbClr val="27612B"/>
                        </a:solidFill>
                      </a:rPr>
                      <a:t/>
                    </a:r>
                    <a:br>
                      <a:rPr lang="uk-UA" sz="1400" dirty="0" smtClean="0">
                        <a:solidFill>
                          <a:srgbClr val="27612B"/>
                        </a:solidFill>
                      </a:rPr>
                    </a:br>
                    <a:r>
                      <a:rPr lang="uk-UA" sz="1400" dirty="0" smtClean="0">
                        <a:solidFill>
                          <a:srgbClr val="27612B"/>
                        </a:solidFill>
                      </a:rPr>
                      <a:t>2,1</a:t>
                    </a:r>
                    <a:r>
                      <a:rPr lang="uk-UA" sz="1400" dirty="0">
                        <a:solidFill>
                          <a:srgbClr val="27612B"/>
                        </a:solidFill>
                      </a:rPr>
                      <a:t>%</a:t>
                    </a:r>
                    <a:endParaRPr lang="uk-UA" dirty="0">
                      <a:solidFill>
                        <a:srgbClr val="27612B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A8F033F5-0F7B-40AF-AB20-77205A76786B}" type="VALUE">
                      <a:rPr lang="en-US" baseline="0"/>
                      <a:pPr/>
                      <a:t>[ЗНАЧЕНИЕ]</a:t>
                    </a:fld>
                    <a:endParaRPr lang="uk-UA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27612B"/>
                    </a:solidFill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ENG!$C$6:$C$13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ENG!$F$6:$F$13</c:f>
              <c:numCache>
                <c:formatCode>0.0%</c:formatCode>
                <c:ptCount val="8"/>
                <c:pt idx="0">
                  <c:v>1.0999999999999999E-2</c:v>
                </c:pt>
                <c:pt idx="1">
                  <c:v>1.4999999999999999E-2</c:v>
                </c:pt>
                <c:pt idx="2">
                  <c:v>1.2999999999999999E-2</c:v>
                </c:pt>
                <c:pt idx="3">
                  <c:v>1.7999999999999999E-2</c:v>
                </c:pt>
                <c:pt idx="4">
                  <c:v>0.02</c:v>
                </c:pt>
                <c:pt idx="5">
                  <c:v>2.1000000000000001E-2</c:v>
                </c:pt>
                <c:pt idx="6">
                  <c:v>2.1000000000000001E-2</c:v>
                </c:pt>
                <c:pt idx="7">
                  <c:v>2.4E-2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7684256"/>
        <c:axId val="397693664"/>
      </c:lineChart>
      <c:catAx>
        <c:axId val="3976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0"/>
            </a:pPr>
            <a:endParaRPr lang="uk-UA"/>
          </a:p>
        </c:txPr>
        <c:crossAx val="397693664"/>
        <c:crosses val="autoZero"/>
        <c:auto val="1"/>
        <c:lblAlgn val="ctr"/>
        <c:lblOffset val="100"/>
        <c:noMultiLvlLbl val="0"/>
      </c:catAx>
      <c:valAx>
        <c:axId val="3976936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0%" sourceLinked="0"/>
        <c:majorTickMark val="in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uk-UA"/>
          </a:p>
        </c:txPr>
        <c:crossAx val="397684256"/>
        <c:crosses val="autoZero"/>
        <c:crossBetween val="between"/>
        <c:majorUnit val="1.0000000000000002E-2"/>
      </c:valAx>
      <c:spPr>
        <a:noFill/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52509388165012E-2"/>
          <c:y val="0.14872519200221029"/>
          <c:w val="0.88657246705367299"/>
          <c:h val="0.72841476209422806"/>
        </c:manualLayout>
      </c:layout>
      <c:lineChart>
        <c:grouping val="standard"/>
        <c:varyColors val="0"/>
        <c:ser>
          <c:idx val="0"/>
          <c:order val="0"/>
          <c:tx>
            <c:strRef>
              <c:f>UA!$D$22</c:f>
              <c:strCache>
                <c:ptCount val="1"/>
              </c:strCache>
            </c:strRef>
          </c:tx>
          <c:spPr>
            <a:ln w="34925">
              <a:solidFill>
                <a:srgbClr val="0A5199"/>
              </a:solidFill>
            </a:ln>
          </c:spPr>
          <c:marker>
            <c:symbol val="diamond"/>
            <c:size val="8"/>
            <c:spPr>
              <a:solidFill>
                <a:srgbClr val="0A5199"/>
              </a:solidFill>
              <a:ln>
                <a:solidFill>
                  <a:srgbClr val="0A5199"/>
                </a:solidFill>
              </a:ln>
            </c:spPr>
          </c:marker>
          <c:dLbls>
            <c:dLbl>
              <c:idx val="0"/>
              <c:layout>
                <c:manualLayout>
                  <c:x val="-3.462768988738793E-2"/>
                  <c:y val="-6.3614363745765665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1">
                        <a:solidFill>
                          <a:srgbClr val="0A5199"/>
                        </a:solidFill>
                      </a:rPr>
                      <a:t>2,9%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010812197470844E-2"/>
                  <c:y val="-6.3423298565578545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1">
                        <a:solidFill>
                          <a:srgbClr val="0A5199"/>
                        </a:solidFill>
                      </a:rPr>
                      <a:t>2,9%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500" b="1">
                        <a:solidFill>
                          <a:srgbClr val="0A5199"/>
                        </a:solidFill>
                      </a:rPr>
                      <a:t>3,1%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500"/>
                      <a:t>3,4%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500" b="1">
                        <a:solidFill>
                          <a:srgbClr val="0A5199"/>
                        </a:solidFill>
                      </a:rPr>
                      <a:t>3,9%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500" b="1">
                        <a:solidFill>
                          <a:srgbClr val="0A5199"/>
                        </a:solidFill>
                      </a:rPr>
                      <a:t>4,9%</a:t>
                    </a:r>
                    <a:endParaRPr lang="en-US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500" b="1" dirty="0" smtClean="0">
                        <a:solidFill>
                          <a:srgbClr val="0A5199"/>
                        </a:solidFill>
                      </a:rPr>
                      <a:t>5,8%</a:t>
                    </a:r>
                    <a:endParaRPr lang="en-US" dirty="0">
                      <a:solidFill>
                        <a:srgbClr val="0A5199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1D9BF4B2-77D3-441A-84C6-A4BB1F772CA2}" type="VALUE">
                      <a:rPr lang="en-US" baseline="0"/>
                      <a:pPr/>
                      <a:t>[ЗНАЧЕНИЕ]</a:t>
                    </a:fld>
                    <a:endParaRPr lang="uk-UA"/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solidFill>
                      <a:srgbClr val="0A5199"/>
                    </a:solidFill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UA!$C$23:$C$30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UA!$D$23:$D$30</c:f>
              <c:numCache>
                <c:formatCode>0.0%</c:formatCode>
                <c:ptCount val="8"/>
                <c:pt idx="0">
                  <c:v>2.9000000000000001E-2</c:v>
                </c:pt>
                <c:pt idx="1">
                  <c:v>2.9000000000000001E-2</c:v>
                </c:pt>
                <c:pt idx="2">
                  <c:v>3.1E-2</c:v>
                </c:pt>
                <c:pt idx="3">
                  <c:v>3.4000000000000002E-2</c:v>
                </c:pt>
                <c:pt idx="4">
                  <c:v>3.9E-2</c:v>
                </c:pt>
                <c:pt idx="5">
                  <c:v>4.9000000000000002E-2</c:v>
                </c:pt>
                <c:pt idx="6">
                  <c:v>5.8000000000000003E-2</c:v>
                </c:pt>
                <c:pt idx="7">
                  <c:v>6.7000000000000004E-2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7690136"/>
        <c:axId val="397690528"/>
      </c:lineChart>
      <c:catAx>
        <c:axId val="397690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0"/>
            </a:pPr>
            <a:endParaRPr lang="uk-UA"/>
          </a:p>
        </c:txPr>
        <c:crossAx val="397690528"/>
        <c:crosses val="autoZero"/>
        <c:auto val="1"/>
        <c:lblAlgn val="ctr"/>
        <c:lblOffset val="100"/>
        <c:noMultiLvlLbl val="0"/>
      </c:catAx>
      <c:valAx>
        <c:axId val="3976905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0%" sourceLinked="0"/>
        <c:majorTickMark val="in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uk-UA"/>
          </a:p>
        </c:txPr>
        <c:crossAx val="397690136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График!$A$22</c:f>
              <c:strCache>
                <c:ptCount val="1"/>
                <c:pt idx="0">
                  <c:v>Постачання первинної енергії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9.6444779741502989E-3"/>
                  <c:y val="-5.2938565069149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93153669895863E-2"/>
                  <c:y val="-2.17653475133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024029359921934E-3"/>
                  <c:y val="1.1874515359486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886931308694279E-3"/>
                  <c:y val="2.1523629679690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1628210709620702E-3"/>
                  <c:y val="1.911947965806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845911499858278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9.2151531611332337E-3"/>
                  <c:y val="-1.29315588080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5522394046924052E-3"/>
                  <c:y val="-1.9230772466312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519E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2700" cap="rnd">
                <a:solidFill>
                  <a:schemeClr val="accent1"/>
                </a:solidFill>
                <a:prstDash val="dash"/>
              </a:ln>
              <a:effectLst/>
            </c:spPr>
            <c:trendlineType val="linear"/>
            <c:forward val="6"/>
            <c:dispRSqr val="0"/>
            <c:dispEq val="0"/>
          </c:trendline>
          <c:xVal>
            <c:numRef>
              <c:f>График!$C$20:$J$20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xVal>
          <c:yVal>
            <c:numRef>
              <c:f>График!$C$22:$J$22</c:f>
              <c:numCache>
                <c:formatCode>0</c:formatCode>
                <c:ptCount val="8"/>
                <c:pt idx="0">
                  <c:v>917</c:v>
                </c:pt>
                <c:pt idx="1">
                  <c:v>1563</c:v>
                </c:pt>
                <c:pt idx="2">
                  <c:v>1522</c:v>
                </c:pt>
                <c:pt idx="3">
                  <c:v>1875</c:v>
                </c:pt>
                <c:pt idx="4">
                  <c:v>1934</c:v>
                </c:pt>
                <c:pt idx="5">
                  <c:v>2102</c:v>
                </c:pt>
                <c:pt idx="6">
                  <c:v>2832</c:v>
                </c:pt>
                <c:pt idx="7">
                  <c:v>3046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График!$G$23:$M$23</c:f>
              <c:strCache>
                <c:ptCount val="7"/>
                <c:pt idx="0">
                  <c:v>2280</c:v>
                </c:pt>
                <c:pt idx="1">
                  <c:v>2700</c:v>
                </c:pt>
                <c:pt idx="2">
                  <c:v>3100</c:v>
                </c:pt>
                <c:pt idx="3">
                  <c:v>3580</c:v>
                </c:pt>
                <c:pt idx="4">
                  <c:v>4050</c:v>
                </c:pt>
                <c:pt idx="5">
                  <c:v>4525</c:v>
                </c:pt>
                <c:pt idx="6">
                  <c:v>5000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3327949357539005E-2"/>
                  <c:y val="1.2653905332191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085068815209464E-2"/>
                  <c:y val="-4.7619047619047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4139918138987877E-3"/>
                  <c:y val="-3.559119045078313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763261394057575E-2"/>
                  <c:y val="-5.6277056277056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754514106928528E-2"/>
                  <c:y val="-5.194805194805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1956682200262305E-2"/>
                  <c:y val="-3.1325288884344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062434081912842E-2"/>
                  <c:y val="-3.9682653304700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D99593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График!$G$20:$M$20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xVal>
          <c:yVal>
            <c:numRef>
              <c:f>График!$G$23:$M$23</c:f>
              <c:numCache>
                <c:formatCode>0</c:formatCode>
                <c:ptCount val="7"/>
                <c:pt idx="0">
                  <c:v>2280</c:v>
                </c:pt>
                <c:pt idx="1">
                  <c:v>2700</c:v>
                </c:pt>
                <c:pt idx="2">
                  <c:v>3100</c:v>
                </c:pt>
                <c:pt idx="3">
                  <c:v>3580</c:v>
                </c:pt>
                <c:pt idx="4">
                  <c:v>4050</c:v>
                </c:pt>
                <c:pt idx="5">
                  <c:v>4525</c:v>
                </c:pt>
                <c:pt idx="6">
                  <c:v>5000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График!$A$21</c:f>
              <c:strCache>
                <c:ptCount val="1"/>
                <c:pt idx="0">
                  <c:v>Виробництво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237B48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5040048933202302E-3"/>
                  <c:y val="3.427793262130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657683494792899E-2"/>
                  <c:y val="-4.3290043290043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4085068815209464E-2"/>
                  <c:y val="-6.9264069264069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3589220193751521E-2"/>
                  <c:y val="-3.896103896103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6375527533543189E-2"/>
                  <c:y val="-3.896103896103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31933121472231E-3"/>
                  <c:y val="-6.94408868233450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0184309966839633E-2"/>
                  <c:y val="-4.761904761904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057909646581568E-2"/>
                  <c:y val="2.21910438036514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237B4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283420237982135E-2"/>
                      <c:h val="3.985039645953302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37B48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237B48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forward val="5"/>
            <c:dispRSqr val="0"/>
            <c:dispEq val="0"/>
          </c:trendline>
          <c:xVal>
            <c:numRef>
              <c:f>График!$C$20:$J$20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xVal>
          <c:yVal>
            <c:numRef>
              <c:f>График!$C$21:$J$21</c:f>
              <c:numCache>
                <c:formatCode>0</c:formatCode>
                <c:ptCount val="8"/>
                <c:pt idx="0">
                  <c:v>899</c:v>
                </c:pt>
                <c:pt idx="1">
                  <c:v>1580</c:v>
                </c:pt>
                <c:pt idx="2">
                  <c:v>1565</c:v>
                </c:pt>
                <c:pt idx="3">
                  <c:v>1923</c:v>
                </c:pt>
                <c:pt idx="4">
                  <c:v>2399</c:v>
                </c:pt>
                <c:pt idx="5">
                  <c:v>2606</c:v>
                </c:pt>
                <c:pt idx="6">
                  <c:v>3348</c:v>
                </c:pt>
                <c:pt idx="7" formatCode="General">
                  <c:v>3618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692880"/>
        <c:axId val="397688176"/>
      </c:scatterChart>
      <c:valAx>
        <c:axId val="397692880"/>
        <c:scaling>
          <c:orientation val="minMax"/>
          <c:max val="2020"/>
          <c:min val="20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7688176"/>
        <c:crosses val="autoZero"/>
        <c:crossBetween val="midCat"/>
        <c:majorUnit val="1"/>
      </c:valAx>
      <c:valAx>
        <c:axId val="3976881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/>
                  <a:t>Обсяги </a:t>
                </a:r>
                <a:r>
                  <a:rPr lang="uk-UA" sz="1800" b="0" dirty="0" smtClean="0"/>
                  <a:t>енергетичного</a:t>
                </a:r>
                <a:r>
                  <a:rPr lang="uk-UA" sz="1800" b="0" baseline="0" dirty="0" smtClean="0"/>
                  <a:t> </a:t>
                </a:r>
                <a:r>
                  <a:rPr lang="uk-UA" sz="1800" b="0" dirty="0" smtClean="0"/>
                  <a:t>використання </a:t>
                </a:r>
                <a:br>
                  <a:rPr lang="uk-UA" sz="1800" b="0" dirty="0" smtClean="0"/>
                </a:br>
                <a:r>
                  <a:rPr lang="uk-UA" sz="1800" b="0" dirty="0" smtClean="0"/>
                  <a:t>біомаси, тис</a:t>
                </a:r>
                <a:r>
                  <a:rPr lang="uk-UA" sz="1800" b="0" dirty="0"/>
                  <a:t>. т н.е./рік</a:t>
                </a:r>
              </a:p>
            </c:rich>
          </c:tx>
          <c:layout>
            <c:manualLayout>
              <c:xMode val="edge"/>
              <c:yMode val="edge"/>
              <c:x val="3.0016019573280922E-3"/>
              <c:y val="0.23887985451387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7692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5146897776998"/>
          <c:y val="3.0965331511484735E-2"/>
          <c:w val="0.86567844002393757"/>
          <c:h val="0.799053168554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графіки!$AD$18</c:f>
              <c:strCache>
                <c:ptCount val="1"/>
                <c:pt idx="0">
                  <c:v>Деревна біомаса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графіки!$AE$17:$AO$17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</c:numCache>
            </c:numRef>
          </c:cat>
          <c:val>
            <c:numRef>
              <c:f>графіки!$AE$18:$AO$18</c:f>
              <c:numCache>
                <c:formatCode>0.00</c:formatCode>
                <c:ptCount val="11"/>
                <c:pt idx="0">
                  <c:v>1.9</c:v>
                </c:pt>
                <c:pt idx="1">
                  <c:v>1.95</c:v>
                </c:pt>
                <c:pt idx="2">
                  <c:v>2.12</c:v>
                </c:pt>
                <c:pt idx="3">
                  <c:v>2.35</c:v>
                </c:pt>
                <c:pt idx="4">
                  <c:v>2.4</c:v>
                </c:pt>
                <c:pt idx="5">
                  <c:v>2.4500000000000002</c:v>
                </c:pt>
                <c:pt idx="6">
                  <c:v>2.5499999999999998</c:v>
                </c:pt>
                <c:pt idx="7">
                  <c:v>2.6</c:v>
                </c:pt>
                <c:pt idx="8">
                  <c:v>2.7</c:v>
                </c:pt>
                <c:pt idx="9">
                  <c:v>2.8</c:v>
                </c:pt>
                <c:pt idx="10">
                  <c:v>2.85</c:v>
                </c:pt>
              </c:numCache>
            </c:numRef>
          </c:val>
        </c:ser>
        <c:ser>
          <c:idx val="1"/>
          <c:order val="1"/>
          <c:tx>
            <c:strRef>
              <c:f>графіки!$AD$19</c:f>
              <c:strCache>
                <c:ptCount val="1"/>
                <c:pt idx="0">
                  <c:v>Солома, стебла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графіки!$AE$17:$AO$17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</c:numCache>
            </c:numRef>
          </c:cat>
          <c:val>
            <c:numRef>
              <c:f>графіки!$AE$19:$AO$19</c:f>
              <c:numCache>
                <c:formatCode>0.00</c:formatCode>
                <c:ptCount val="11"/>
                <c:pt idx="0">
                  <c:v>4.8000000000000001E-2</c:v>
                </c:pt>
                <c:pt idx="1">
                  <c:v>7.0000000000000007E-2</c:v>
                </c:pt>
                <c:pt idx="2">
                  <c:v>0.08</c:v>
                </c:pt>
                <c:pt idx="3">
                  <c:v>0.1</c:v>
                </c:pt>
                <c:pt idx="4">
                  <c:v>0.4</c:v>
                </c:pt>
                <c:pt idx="5">
                  <c:v>0.7</c:v>
                </c:pt>
                <c:pt idx="6">
                  <c:v>1.1000000000000001</c:v>
                </c:pt>
                <c:pt idx="7">
                  <c:v>1.45</c:v>
                </c:pt>
                <c:pt idx="8">
                  <c:v>1.89</c:v>
                </c:pt>
                <c:pt idx="9">
                  <c:v>3.12</c:v>
                </c:pt>
                <c:pt idx="10">
                  <c:v>5.26</c:v>
                </c:pt>
              </c:numCache>
            </c:numRef>
          </c:val>
        </c:ser>
        <c:ser>
          <c:idx val="2"/>
          <c:order val="2"/>
          <c:tx>
            <c:strRef>
              <c:f>графіки!$AD$20</c:f>
              <c:strCache>
                <c:ptCount val="1"/>
                <c:pt idx="0">
                  <c:v>Лушпиння соняшника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графіки!$AE$17:$AO$17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</c:numCache>
            </c:numRef>
          </c:cat>
          <c:val>
            <c:numRef>
              <c:f>графіки!$AE$20:$AO$20</c:f>
              <c:numCache>
                <c:formatCode>0.00</c:formatCode>
                <c:ptCount val="11"/>
                <c:pt idx="0">
                  <c:v>0.25</c:v>
                </c:pt>
                <c:pt idx="1">
                  <c:v>0.26</c:v>
                </c:pt>
                <c:pt idx="2">
                  <c:v>0.3</c:v>
                </c:pt>
                <c:pt idx="3">
                  <c:v>0.34</c:v>
                </c:pt>
                <c:pt idx="4">
                  <c:v>0.38</c:v>
                </c:pt>
                <c:pt idx="5">
                  <c:v>0.4</c:v>
                </c:pt>
                <c:pt idx="6">
                  <c:v>0.43</c:v>
                </c:pt>
                <c:pt idx="7">
                  <c:v>0.49</c:v>
                </c:pt>
                <c:pt idx="8">
                  <c:v>0.54</c:v>
                </c:pt>
                <c:pt idx="9">
                  <c:v>0.57600000000000007</c:v>
                </c:pt>
                <c:pt idx="10">
                  <c:v>0.59400000000000008</c:v>
                </c:pt>
              </c:numCache>
            </c:numRef>
          </c:val>
        </c:ser>
        <c:ser>
          <c:idx val="3"/>
          <c:order val="3"/>
          <c:tx>
            <c:strRef>
              <c:f>графіки!$AD$21</c:f>
              <c:strCache>
                <c:ptCount val="1"/>
                <c:pt idx="0">
                  <c:v>Енергетичні культури</c:v>
                </c:pt>
              </c:strCache>
            </c:strRef>
          </c:tx>
          <c:spPr>
            <a:solidFill>
              <a:srgbClr val="7EF489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графіки!$AE$17:$AO$17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</c:numCache>
            </c:numRef>
          </c:cat>
          <c:val>
            <c:numRef>
              <c:f>графіки!$AE$21:$AO$21</c:f>
              <c:numCache>
                <c:formatCode>0.00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0.04</c:v>
                </c:pt>
                <c:pt idx="5">
                  <c:v>0.05</c:v>
                </c:pt>
                <c:pt idx="6">
                  <c:v>0.1</c:v>
                </c:pt>
                <c:pt idx="7">
                  <c:v>0.13</c:v>
                </c:pt>
                <c:pt idx="8">
                  <c:v>0.27</c:v>
                </c:pt>
                <c:pt idx="9">
                  <c:v>0.7</c:v>
                </c:pt>
                <c:pt idx="10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97695232"/>
        <c:axId val="397685040"/>
      </c:barChart>
      <c:catAx>
        <c:axId val="39769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7685040"/>
        <c:crosses val="autoZero"/>
        <c:auto val="1"/>
        <c:lblAlgn val="ctr"/>
        <c:lblOffset val="100"/>
        <c:noMultiLvlLbl val="0"/>
      </c:catAx>
      <c:valAx>
        <c:axId val="39768504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uk-UA" sz="1500" dirty="0"/>
                  <a:t>Обсяг біопалив, млн. т н.е.</a:t>
                </a:r>
              </a:p>
            </c:rich>
          </c:tx>
          <c:layout>
            <c:manualLayout>
              <c:xMode val="edge"/>
              <c:yMode val="edge"/>
              <c:x val="5.7777992612833423E-3"/>
              <c:y val="0.15065073319938824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7695232"/>
        <c:crosses val="autoZero"/>
        <c:crossBetween val="between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8.1883408846262648E-2"/>
          <c:y val="0.91721544355606532"/>
          <c:w val="0.91478401801082054"/>
          <c:h val="7.7426350775839717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0.84713</cdr:x>
      <cdr:y>0.47276</cdr:y>
    </cdr:from>
    <cdr:to>
      <cdr:x>1</cdr:x>
      <cdr:y>0.73372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52181" y="16564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0.15813</cdr:x>
      <cdr:y>0.48498</cdr:y>
    </cdr:from>
    <cdr:to>
      <cdr:x>0.71986</cdr:x>
      <cdr:y>0.77096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 flipV="1">
          <a:off x="1428315" y="3122286"/>
          <a:ext cx="5074058" cy="184115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25AA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0.9109</cdr:x>
      <cdr:y>0.26286</cdr:y>
    </cdr:from>
    <cdr:to>
      <cdr:x>0.97591</cdr:x>
      <cdr:y>0.31167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7708152" y="1657290"/>
          <a:ext cx="55015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defPPr>
            <a:defRPr lang="uk-UA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400" b="1" dirty="0">
              <a:solidFill>
                <a:srgbClr val="237B48"/>
              </a:solidFill>
            </a:rPr>
            <a:t>4595</a:t>
          </a:r>
          <a:endParaRPr lang="uk-UA" sz="1000" b="1" dirty="0">
            <a:solidFill>
              <a:srgbClr val="237B48"/>
            </a:solidFill>
          </a:endParaRPr>
        </a:p>
      </cdr:txBody>
    </cdr:sp>
  </cdr:relSizeAnchor>
  <cdr:relSizeAnchor xmlns:cdr="http://schemas.openxmlformats.org/drawingml/2006/chartDrawing">
    <cdr:from>
      <cdr:x>0.93885</cdr:x>
      <cdr:y>0.23963</cdr:y>
    </cdr:from>
    <cdr:to>
      <cdr:x>0.94888</cdr:x>
      <cdr:y>0.25521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4255000" y="703002"/>
          <a:ext cx="45457" cy="45707"/>
        </a:xfrm>
        <a:prstGeom xmlns:a="http://schemas.openxmlformats.org/drawingml/2006/main" prst="ellipse">
          <a:avLst/>
        </a:prstGeom>
        <a:solidFill xmlns:a="http://schemas.openxmlformats.org/drawingml/2006/main">
          <a:srgbClr val="237B48"/>
        </a:solidFill>
        <a:ln xmlns:a="http://schemas.openxmlformats.org/drawingml/2006/main" w="38100">
          <a:solidFill>
            <a:srgbClr val="237B4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uk-UA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uk-UA" sz="1100"/>
        </a:p>
      </cdr:txBody>
    </cdr:sp>
  </cdr:relSizeAnchor>
  <cdr:relSizeAnchor xmlns:cdr="http://schemas.openxmlformats.org/drawingml/2006/chartDrawing">
    <cdr:from>
      <cdr:x>0.90757</cdr:x>
      <cdr:y>0.41061</cdr:y>
    </cdr:from>
    <cdr:to>
      <cdr:x>0.98064</cdr:x>
      <cdr:y>0.45942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679994" y="2588838"/>
          <a:ext cx="61831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400" b="1" dirty="0">
              <a:solidFill>
                <a:srgbClr val="025AAA"/>
              </a:solidFill>
            </a:rPr>
            <a:t>3624</a:t>
          </a:r>
        </a:p>
      </cdr:txBody>
    </cdr:sp>
  </cdr:relSizeAnchor>
  <cdr:relSizeAnchor xmlns:cdr="http://schemas.openxmlformats.org/drawingml/2006/chartDrawing">
    <cdr:from>
      <cdr:x>0.93958</cdr:x>
      <cdr:y>0.3768</cdr:y>
    </cdr:from>
    <cdr:to>
      <cdr:x>0.94957</cdr:x>
      <cdr:y>0.39239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4258324" y="1105429"/>
          <a:ext cx="45276" cy="4573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 w="38100">
          <a:solidFill>
            <a:srgbClr val="025AA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uk-UA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BF068-E051-40E0-BA7D-2B41FECFF53F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34E47-92F7-40BA-90AA-EA097F224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E0AD7B4-87AF-484B-8402-AE41B1FBEE8B}" type="slidenum">
              <a:rPr lang="ru-RU" sz="1200">
                <a:latin typeface="+mn-lt"/>
                <a:cs typeface="+mn-cs"/>
              </a:rPr>
              <a:pPr algn="r">
                <a:defRPr/>
              </a:pPr>
              <a:t>1</a:t>
            </a:fld>
            <a:endParaRPr lang="ru-RU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9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C264B-9539-4162-8FED-DA6698B5669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6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34E47-92F7-40BA-90AA-EA097F22404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4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0B6EDC-8E11-4729-9A17-441434DD8B1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9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0B6EDC-8E11-4729-9A17-441434DD8B1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30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C264B-9539-4162-8FED-DA6698B5669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3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36D67-A1E9-469D-88D7-88B9FF9C6F8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56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5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9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4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5E91-73A5-4390-A16F-6D11C85228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84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2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5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5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4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3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6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3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2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EC6E-7A10-481C-A33D-298C6C33924D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BB1C8-C481-4EB3-8E3A-183437FD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hyperlink" Target="mailto:zhelyezna@uabio.or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mailto:tryboi@biomass.kiev.ua" TargetMode="External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io.org/" TargetMode="External"/><Relationship Id="rId2" Type="http://schemas.openxmlformats.org/officeDocument/2006/relationships/hyperlink" Target="mailto:geletukha@uabio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23" Type="http://schemas.openxmlformats.org/officeDocument/2006/relationships/image" Target="../media/image22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gif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chart" Target="../charts/chart2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pe.kmu.gov.ua/minugol/control/uk/publish/article?art_id=245234085&amp;cat_id=3510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7504" y="3635375"/>
            <a:ext cx="8908628" cy="792163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 та перспективи розвитку біоенергетики в Україні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850" y="5013176"/>
            <a:ext cx="8497888" cy="8636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uk-UA" altLang="ru-RU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Гелетуха</a:t>
            </a:r>
            <a:r>
              <a:rPr lang="uk-UA" altLang="ru-RU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</a:t>
            </a:r>
            <a:r>
              <a:rPr lang="ru-RU" altLang="ru-RU" sz="2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оргій</a:t>
            </a: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uk-UA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Правління, Біоенергетична асоціація України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 descr="обложка-4-ukr(new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88" y="260349"/>
            <a:ext cx="8066850" cy="316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979613" y="6308725"/>
            <a:ext cx="5040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altLang="ru-RU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робимо</a:t>
            </a:r>
            <a:r>
              <a:rPr lang="ru-RU" altLang="ru-RU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altLang="ru-RU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зеленою!</a:t>
            </a:r>
          </a:p>
        </p:txBody>
      </p:sp>
    </p:spTree>
    <p:extLst>
      <p:ext uri="{BB962C8B-B14F-4D97-AF65-F5344CB8AC3E}">
        <p14:creationId xmlns:p14="http://schemas.microsoft.com/office/powerpoint/2010/main" val="32396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4908" y="44624"/>
            <a:ext cx="8605464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 smtClean="0">
                <a:solidFill>
                  <a:srgbClr val="0000FF"/>
                </a:solidFill>
                <a:latin typeface="+mn-lt"/>
              </a:rPr>
              <a:t>Варіанти проектів для бізнесу з виробництва енергії з аграрної біомаси</a:t>
            </a:r>
            <a:endParaRPr lang="uk-UA" sz="2000" b="1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35496" y="589808"/>
          <a:ext cx="8829830" cy="563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184"/>
                <a:gridCol w="1224136"/>
                <a:gridCol w="1368152"/>
                <a:gridCol w="1296144"/>
                <a:gridCol w="1440160"/>
                <a:gridCol w="1945054"/>
              </a:tblGrid>
              <a:tr h="62866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rgbClr val="FFFF00"/>
                          </a:solidFill>
                        </a:rPr>
                        <a:t>Збір,</a:t>
                      </a:r>
                      <a:r>
                        <a:rPr lang="uk-UA" sz="1400" baseline="0" dirty="0" smtClean="0">
                          <a:solidFill>
                            <a:srgbClr val="FFFF00"/>
                          </a:solidFill>
                        </a:rPr>
                        <a:t> обробка та продаж </a:t>
                      </a:r>
                      <a:r>
                        <a:rPr lang="uk-UA" sz="1400" baseline="0" dirty="0" err="1" smtClean="0">
                          <a:solidFill>
                            <a:srgbClr val="FFFF00"/>
                          </a:solidFill>
                        </a:rPr>
                        <a:t>агро</a:t>
                      </a:r>
                      <a:r>
                        <a:rPr lang="uk-UA" sz="1400" baseline="0" dirty="0" smtClean="0">
                          <a:solidFill>
                            <a:srgbClr val="FFFF00"/>
                          </a:solidFill>
                        </a:rPr>
                        <a:t>-біомаси</a:t>
                      </a:r>
                      <a:endParaRPr lang="uk-UA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1400" b="1" u="none" dirty="0" smtClean="0">
                          <a:solidFill>
                            <a:srgbClr val="0000FF"/>
                          </a:solidFill>
                        </a:rPr>
                        <a:t>1)</a:t>
                      </a:r>
                      <a:r>
                        <a:rPr lang="uk-UA" sz="1400" b="0" dirty="0" smtClean="0">
                          <a:solidFill>
                            <a:srgbClr val="0000FF"/>
                          </a:solidFill>
                        </a:rPr>
                        <a:t> Збір, тюкування, продаж соломи пшениці/стебел</a:t>
                      </a:r>
                      <a:r>
                        <a:rPr lang="uk-UA" sz="1400" b="0" baseline="0" dirty="0" smtClean="0">
                          <a:solidFill>
                            <a:srgbClr val="0000FF"/>
                          </a:solidFill>
                        </a:rPr>
                        <a:t> кукурудзи</a:t>
                      </a:r>
                      <a:endParaRPr lang="uk-UA" sz="14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2) </a:t>
                      </a:r>
                      <a:r>
                        <a:rPr lang="uk-UA" sz="1400" b="0" dirty="0" smtClean="0">
                          <a:solidFill>
                            <a:srgbClr val="0000FF"/>
                          </a:solidFill>
                        </a:rPr>
                        <a:t>Виробництво та продаж гранул з аграрної сировини на внутрішньому ринку України</a:t>
                      </a:r>
                      <a:endParaRPr lang="uk-UA" sz="14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Інвестиції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581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тис. євро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(продуктивність 20-35 т/год)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2,6 млн. євро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(продуктивність 5 т/год)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Внутрішня</a:t>
                      </a:r>
                      <a:r>
                        <a:rPr lang="uk-UA" sz="1400" b="1" baseline="0" dirty="0" smtClean="0">
                          <a:solidFill>
                            <a:schemeClr val="bg1"/>
                          </a:solidFill>
                        </a:rPr>
                        <a:t> норма дохідності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(IRR)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4,1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стебла кукурудзи: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6%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лушпиння соняшника: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36%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Простий термін окупності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4,1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стебла кукурудзи: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9,6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лушпиння соняшника: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2,8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28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FFFF00"/>
                          </a:solidFill>
                        </a:rPr>
                        <a:t>Виробництво енергії з </a:t>
                      </a:r>
                      <a:r>
                        <a:rPr lang="uk-UA" sz="1400" b="1" dirty="0" err="1" smtClean="0">
                          <a:solidFill>
                            <a:srgbClr val="FFFF00"/>
                          </a:solidFill>
                        </a:rPr>
                        <a:t>агро</a:t>
                      </a:r>
                      <a:r>
                        <a:rPr lang="uk-UA" sz="1400" b="1" dirty="0" smtClean="0">
                          <a:solidFill>
                            <a:srgbClr val="FFFF00"/>
                          </a:solidFill>
                        </a:rPr>
                        <a:t>-біомаси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3)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Котельня на тюках соломи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4)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ТЕЦ на тюках соломи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5)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Котельня на стеблах кукурудзи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6)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ТЕЦ на стеблах кукурудзи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7)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ТЕС на стеблах кукурудзи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0755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Інвестиції*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2,5 млн. євро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23,1 млн. євро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2,2 млн. євро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16,2 млн. євро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15,9 млн. євро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Внутрішня</a:t>
                      </a:r>
                      <a:r>
                        <a:rPr lang="uk-UA" sz="1400" b="1" baseline="0" dirty="0" smtClean="0">
                          <a:solidFill>
                            <a:schemeClr val="bg1"/>
                          </a:solidFill>
                        </a:rPr>
                        <a:t> норма дохідності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(IRR)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28%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17%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32%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26%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16%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Простий термін окупності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3,4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5,1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3,1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3,7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5,3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8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8)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Котельня на гранулах з лушпиння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9)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ТЕЦ на гранулах з лушпиння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10)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uk-UA" sz="1400" dirty="0" err="1" smtClean="0">
                          <a:solidFill>
                            <a:srgbClr val="0000FF"/>
                          </a:solidFill>
                        </a:rPr>
                        <a:t>Біогазова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установка (БГУ) на жомі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11)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БГУ на силосі (80%) та гної (20%)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0000FF"/>
                          </a:solidFill>
                        </a:rPr>
                        <a:t>12)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Виробництво </a:t>
                      </a:r>
                      <a:r>
                        <a:rPr lang="uk-UA" sz="1400" dirty="0" err="1" smtClean="0">
                          <a:solidFill>
                            <a:srgbClr val="0000FF"/>
                          </a:solidFill>
                        </a:rPr>
                        <a:t>біоетанолу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2-го </a:t>
                      </a:r>
                      <a:r>
                        <a:rPr lang="uk-UA" sz="1400" dirty="0" err="1" smtClean="0">
                          <a:solidFill>
                            <a:srgbClr val="0000FF"/>
                          </a:solidFill>
                        </a:rPr>
                        <a:t>поко-ління</a:t>
                      </a:r>
                      <a:r>
                        <a:rPr lang="uk-UA" sz="1400" dirty="0" smtClean="0">
                          <a:solidFill>
                            <a:srgbClr val="0000FF"/>
                          </a:solidFill>
                        </a:rPr>
                        <a:t> з соломи/стебел</a:t>
                      </a:r>
                      <a:endParaRPr lang="uk-UA" sz="1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0755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Інвестиції*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1,4 млн. євро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16,2 млн. євро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11,2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млн. євро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25,9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млн. євро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101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млн. євро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Внутрішня</a:t>
                      </a:r>
                      <a:r>
                        <a:rPr lang="uk-UA" sz="1400" b="1" baseline="0" dirty="0" smtClean="0">
                          <a:solidFill>
                            <a:schemeClr val="bg1"/>
                          </a:solidFill>
                        </a:rPr>
                        <a:t> норма дохідності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(IRR)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53%</a:t>
                      </a:r>
                      <a:endParaRPr lang="uk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21,8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(продаж на ринку Європи)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712"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</a:rPr>
                        <a:t>Простий термін окупності</a:t>
                      </a:r>
                      <a:endParaRPr lang="uk-U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</a:rPr>
                        <a:t>1,9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років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років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років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років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років (продаж на ринку Європи)</a:t>
                      </a:r>
                      <a:endParaRPr lang="uk-UA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900" y="6309320"/>
            <a:ext cx="84395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50" dirty="0" smtClean="0"/>
              <a:t>Котельня 10 </a:t>
            </a:r>
            <a:r>
              <a:rPr lang="uk-UA" sz="1250" dirty="0" err="1" smtClean="0"/>
              <a:t>МВт</a:t>
            </a:r>
            <a:r>
              <a:rPr lang="uk-UA" sz="1250" dirty="0" smtClean="0"/>
              <a:t>, ТЕЦ 6 </a:t>
            </a:r>
            <a:r>
              <a:rPr lang="uk-UA" sz="1250" dirty="0"/>
              <a:t>МВт</a:t>
            </a:r>
            <a:r>
              <a:rPr lang="uk-UA" sz="1250" baseline="-25000" dirty="0"/>
              <a:t>е</a:t>
            </a:r>
            <a:r>
              <a:rPr lang="uk-UA" sz="1250" dirty="0"/>
              <a:t>+18 </a:t>
            </a:r>
            <a:r>
              <a:rPr lang="uk-UA" sz="1250" dirty="0" err="1" smtClean="0"/>
              <a:t>МВт</a:t>
            </a:r>
            <a:r>
              <a:rPr lang="uk-UA" sz="1250" baseline="-25000" dirty="0" err="1" smtClean="0"/>
              <a:t>т</a:t>
            </a:r>
            <a:r>
              <a:rPr lang="uk-UA" sz="1250" dirty="0" smtClean="0"/>
              <a:t>, ТЕС 6 </a:t>
            </a:r>
            <a:r>
              <a:rPr lang="uk-UA" sz="1250" dirty="0" err="1" smtClean="0"/>
              <a:t>МВт</a:t>
            </a:r>
            <a:r>
              <a:rPr lang="uk-UA" sz="1250" baseline="-25000" dirty="0" err="1" smtClean="0"/>
              <a:t>е</a:t>
            </a:r>
            <a:r>
              <a:rPr lang="uk-UA" sz="1250" dirty="0" smtClean="0"/>
              <a:t>, </a:t>
            </a:r>
            <a:r>
              <a:rPr lang="uk-UA" sz="1250" dirty="0" err="1" smtClean="0"/>
              <a:t>біогазова</a:t>
            </a:r>
            <a:r>
              <a:rPr lang="uk-UA" sz="1250" dirty="0" smtClean="0"/>
              <a:t> установка 3 </a:t>
            </a:r>
            <a:r>
              <a:rPr lang="uk-UA" sz="1250" dirty="0" err="1" smtClean="0"/>
              <a:t>МВт</a:t>
            </a:r>
            <a:r>
              <a:rPr lang="uk-UA" sz="1250" baseline="-25000" dirty="0" err="1" smtClean="0"/>
              <a:t>е</a:t>
            </a:r>
            <a:r>
              <a:rPr lang="uk-UA" sz="1250" dirty="0" smtClean="0"/>
              <a:t> (жом), </a:t>
            </a:r>
            <a:endParaRPr lang="en-US" sz="1250" dirty="0" smtClean="0"/>
          </a:p>
          <a:p>
            <a:r>
              <a:rPr lang="uk-UA" sz="1250" dirty="0" smtClean="0"/>
              <a:t>10 </a:t>
            </a:r>
            <a:r>
              <a:rPr lang="uk-UA" sz="1250" dirty="0" err="1" smtClean="0"/>
              <a:t>МВт</a:t>
            </a:r>
            <a:r>
              <a:rPr lang="uk-UA" sz="1250" baseline="-25000" dirty="0" err="1" smtClean="0"/>
              <a:t>е</a:t>
            </a:r>
            <a:r>
              <a:rPr lang="uk-UA" sz="1250" dirty="0" smtClean="0"/>
              <a:t> (силос + гній), продуктивність по біоетанолу 55 тис. т/рік </a:t>
            </a:r>
            <a:endParaRPr lang="uk-UA" sz="1250" dirty="0"/>
          </a:p>
        </p:txBody>
      </p:sp>
      <p:pic>
        <p:nvPicPr>
          <p:cNvPr id="7" name="Picture 8" descr="ukr-170x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8344" y="6251575"/>
            <a:ext cx="13477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50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11932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Пріоритети для покращення </a:t>
            </a:r>
            <a:r>
              <a:rPr 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нормативно-правової </a:t>
            </a:r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 біоенергетики </a:t>
            </a:r>
            <a:endParaRPr lang="uk-UA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id:39AAE3DE.01D28C2F.799A0307.21D22F28_cssedi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7" name="Группа 6"/>
          <p:cNvGrpSpPr/>
          <p:nvPr/>
        </p:nvGrpSpPr>
        <p:grpSpPr>
          <a:xfrm>
            <a:off x="230694" y="775283"/>
            <a:ext cx="8732821" cy="5328592"/>
            <a:chOff x="175871" y="743023"/>
            <a:chExt cx="8732821" cy="637097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87624" y="743023"/>
              <a:ext cx="7721068" cy="6370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uk-UA" sz="1600" b="1" dirty="0" smtClean="0">
                  <a:latin typeface="+mj-lt"/>
                  <a:cs typeface="Arial" panose="020B0604020202020204" pitchFamily="34" charset="0"/>
                </a:rPr>
                <a:t>Впровадження системи електронної торгівлі твердими біопаливами. </a:t>
              </a:r>
              <a:r>
                <a:rPr lang="uk-UA" sz="1600" dirty="0" smtClean="0">
                  <a:latin typeface="+mj-lt"/>
                  <a:cs typeface="Arial" panose="020B0604020202020204" pitchFamily="34" charset="0"/>
                </a:rPr>
                <a:t>Проект закону </a:t>
              </a:r>
              <a:r>
                <a:rPr lang="uk-UA" sz="1600" dirty="0">
                  <a:latin typeface="+mj-lt"/>
                  <a:cs typeface="Arial" panose="020B0604020202020204" pitchFamily="34" charset="0"/>
                </a:rPr>
                <a:t>України </a:t>
              </a:r>
              <a:r>
                <a:rPr lang="uk-UA" sz="1600" dirty="0">
                  <a:latin typeface="+mj-lt"/>
                </a:rPr>
                <a:t>«Про внесення змін до деяких законодавчих актів України щодо розвитку торгівлі </a:t>
              </a:r>
              <a:r>
                <a:rPr lang="uk-UA" sz="1600" dirty="0" smtClean="0">
                  <a:latin typeface="+mj-lt"/>
                </a:rPr>
                <a:t>твердими біологічними </a:t>
              </a:r>
              <a:r>
                <a:rPr lang="uk-UA" sz="1600" dirty="0">
                  <a:latin typeface="+mj-lt"/>
                </a:rPr>
                <a:t>видами </a:t>
              </a:r>
              <a:r>
                <a:rPr lang="uk-UA" sz="1600" dirty="0" smtClean="0">
                  <a:latin typeface="+mj-lt"/>
                </a:rPr>
                <a:t>палива» розроблено </a:t>
              </a:r>
              <a:r>
                <a:rPr lang="uk-UA" sz="1600" dirty="0">
                  <a:latin typeface="+mj-lt"/>
                </a:rPr>
                <a:t>спільно з </a:t>
              </a:r>
              <a:r>
                <a:rPr lang="uk-UA" sz="1600" dirty="0" smtClean="0">
                  <a:latin typeface="+mj-lt"/>
                </a:rPr>
                <a:t>Держенергоефективністю. </a:t>
              </a:r>
            </a:p>
            <a:p>
              <a:pPr algn="just"/>
              <a:endParaRPr lang="uk-UA" sz="1600" dirty="0"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uk-UA" sz="1600" b="1" dirty="0" smtClean="0">
                  <a:latin typeface="+mj-lt"/>
                </a:rPr>
                <a:t>Впровадження </a:t>
              </a:r>
              <a:r>
                <a:rPr lang="uk-UA" sz="1600" b="1" dirty="0">
                  <a:latin typeface="+mj-lt"/>
                </a:rPr>
                <a:t>конкуренції в системах централізованого </a:t>
              </a:r>
              <a:r>
                <a:rPr lang="uk-UA" sz="1600" b="1" dirty="0" smtClean="0">
                  <a:latin typeface="+mj-lt"/>
                </a:rPr>
                <a:t>теплопостачання. </a:t>
              </a:r>
              <a:r>
                <a:rPr lang="uk-UA" sz="1600" dirty="0" smtClean="0">
                  <a:latin typeface="+mj-lt"/>
                </a:rPr>
                <a:t>Проект закону </a:t>
              </a:r>
              <a:r>
                <a:rPr lang="uk-UA" sz="1600" dirty="0">
                  <a:latin typeface="+mj-lt"/>
                </a:rPr>
                <a:t>України «Про внесення змін до деяких законів України щодо впровадження конкуренції в системах централізованого </a:t>
              </a:r>
              <a:r>
                <a:rPr lang="uk-UA" sz="1600" dirty="0" smtClean="0">
                  <a:latin typeface="+mj-lt"/>
                </a:rPr>
                <a:t>теплопостачання» розроблено </a:t>
              </a:r>
              <a:r>
                <a:rPr lang="uk-UA" sz="1600" dirty="0">
                  <a:latin typeface="+mj-lt"/>
                </a:rPr>
                <a:t>спільно з </a:t>
              </a:r>
              <a:r>
                <a:rPr lang="uk-UA" sz="1600" dirty="0" smtClean="0">
                  <a:latin typeface="+mj-lt"/>
                </a:rPr>
                <a:t>Держенергоефективністю. </a:t>
              </a:r>
            </a:p>
            <a:p>
              <a:pPr algn="just"/>
              <a:endParaRPr lang="uk-UA" sz="1600" dirty="0">
                <a:latin typeface="+mj-lt"/>
              </a:endParaRPr>
            </a:p>
            <a:p>
              <a:pPr algn="just"/>
              <a:r>
                <a:rPr lang="uk-UA" sz="1600" dirty="0" smtClean="0">
                  <a:latin typeface="+mj-lt"/>
                </a:rPr>
                <a:t>Розробка механізму стимулювання </a:t>
              </a:r>
              <a:r>
                <a:rPr lang="ru-RU" sz="1600" b="1" dirty="0" err="1" smtClean="0">
                  <a:latin typeface="+mj-lt"/>
                </a:rPr>
                <a:t>електрогенеруючих</a:t>
              </a:r>
              <a:r>
                <a:rPr lang="ru-RU" sz="1600" b="1" dirty="0" smtClean="0">
                  <a:latin typeface="+mj-lt"/>
                </a:rPr>
                <a:t> </a:t>
              </a:r>
              <a:r>
                <a:rPr lang="ru-RU" sz="1600" b="1" dirty="0">
                  <a:latin typeface="+mj-lt"/>
                </a:rPr>
                <a:t>потужностей на </a:t>
              </a:r>
              <a:r>
                <a:rPr lang="ru-RU" sz="1600" b="1" dirty="0" err="1" smtClean="0">
                  <a:latin typeface="+mj-lt"/>
                </a:rPr>
                <a:t>біомасі</a:t>
              </a:r>
              <a:r>
                <a:rPr lang="ru-RU" sz="1600" b="1" dirty="0" smtClean="0">
                  <a:latin typeface="+mj-lt"/>
                </a:rPr>
                <a:t>, </a:t>
              </a:r>
              <a:r>
                <a:rPr lang="ru-RU" sz="1600" b="1" dirty="0" err="1" smtClean="0">
                  <a:latin typeface="+mj-lt"/>
                </a:rPr>
                <a:t>біогазі</a:t>
              </a:r>
              <a:r>
                <a:rPr lang="ru-RU" sz="1600" b="1" dirty="0" smtClean="0">
                  <a:latin typeface="+mj-lt"/>
                </a:rPr>
                <a:t> і </a:t>
              </a:r>
              <a:r>
                <a:rPr lang="ru-RU" sz="1600" b="1" dirty="0" err="1" smtClean="0">
                  <a:latin typeface="+mj-lt"/>
                </a:rPr>
                <a:t>біометані</a:t>
              </a:r>
              <a:r>
                <a:rPr lang="ru-RU" sz="1600" b="1" dirty="0" smtClean="0">
                  <a:latin typeface="+mj-lt"/>
                </a:rPr>
                <a:t> </a:t>
              </a:r>
              <a:r>
                <a:rPr lang="ru-RU" sz="1600" b="1" dirty="0">
                  <a:latin typeface="+mj-lt"/>
                </a:rPr>
                <a:t>для </a:t>
              </a:r>
              <a:r>
                <a:rPr lang="ru-RU" sz="1600" b="1" dirty="0" err="1">
                  <a:latin typeface="+mj-lt"/>
                </a:rPr>
                <a:t>роботи</a:t>
              </a:r>
              <a:r>
                <a:rPr lang="ru-RU" sz="1600" b="1" dirty="0">
                  <a:latin typeface="+mj-lt"/>
                </a:rPr>
                <a:t> на ринку </a:t>
              </a:r>
              <a:r>
                <a:rPr lang="ru-RU" sz="1600" b="1" dirty="0" err="1">
                  <a:latin typeface="+mj-lt"/>
                </a:rPr>
                <a:t>балансуючих</a:t>
              </a:r>
              <a:r>
                <a:rPr lang="ru-RU" sz="1600" b="1" dirty="0">
                  <a:latin typeface="+mj-lt"/>
                </a:rPr>
                <a:t> </a:t>
              </a:r>
              <a:r>
                <a:rPr lang="ru-RU" sz="1600" b="1" dirty="0" smtClean="0">
                  <a:latin typeface="+mj-lt"/>
                </a:rPr>
                <a:t>потужностей. </a:t>
              </a:r>
              <a:r>
                <a:rPr lang="ru-RU" sz="1600" dirty="0">
                  <a:latin typeface="+mj-lt"/>
                </a:rPr>
                <a:t/>
              </a:r>
              <a:br>
                <a:rPr lang="ru-RU" sz="1600" dirty="0">
                  <a:latin typeface="+mj-lt"/>
                </a:rPr>
              </a:br>
              <a:endParaRPr lang="uk-UA" sz="1600" b="1" dirty="0" smtClean="0">
                <a:latin typeface="+mj-lt"/>
              </a:endParaRPr>
            </a:p>
            <a:p>
              <a:pPr algn="just"/>
              <a:r>
                <a:rPr lang="uk-UA" sz="1600" dirty="0" smtClean="0"/>
                <a:t>Розробка </a:t>
              </a:r>
              <a:r>
                <a:rPr lang="uk-UA" sz="1600" dirty="0"/>
                <a:t>механізму стимулювання </a:t>
              </a:r>
              <a:r>
                <a:rPr lang="ru-RU" sz="1600" b="1" dirty="0" err="1" smtClean="0">
                  <a:latin typeface="+mj-lt"/>
                </a:rPr>
                <a:t>вирощування</a:t>
              </a:r>
              <a:r>
                <a:rPr lang="ru-RU" sz="1600" b="1" dirty="0" smtClean="0">
                  <a:latin typeface="+mj-lt"/>
                </a:rPr>
                <a:t> і </a:t>
              </a:r>
              <a:r>
                <a:rPr lang="ru-RU" sz="1600" b="1" dirty="0" err="1" smtClean="0">
                  <a:latin typeface="+mj-lt"/>
                </a:rPr>
                <a:t>використання</a:t>
              </a:r>
              <a:r>
                <a:rPr lang="ru-RU" sz="1600" b="1" dirty="0" smtClean="0">
                  <a:latin typeface="+mj-lt"/>
                </a:rPr>
                <a:t> </a:t>
              </a:r>
              <a:r>
                <a:rPr lang="ru-RU" sz="1600" b="1" dirty="0" err="1" smtClean="0">
                  <a:latin typeface="+mj-lt"/>
                </a:rPr>
                <a:t>енергетичних</a:t>
              </a:r>
              <a:r>
                <a:rPr lang="ru-RU" sz="1600" b="1" dirty="0" smtClean="0">
                  <a:latin typeface="+mj-lt"/>
                </a:rPr>
                <a:t> </a:t>
              </a:r>
              <a:r>
                <a:rPr lang="ru-RU" sz="1600" b="1" dirty="0">
                  <a:latin typeface="+mj-lt"/>
                </a:rPr>
                <a:t>культур </a:t>
              </a:r>
              <a:r>
                <a:rPr lang="ru-RU" sz="1600" dirty="0">
                  <a:latin typeface="+mj-lt"/>
                </a:rPr>
                <a:t>в </a:t>
              </a:r>
              <a:r>
                <a:rPr lang="ru-RU" sz="1600" dirty="0" smtClean="0">
                  <a:latin typeface="+mj-lt"/>
                </a:rPr>
                <a:t>Україні.</a:t>
              </a:r>
            </a:p>
            <a:p>
              <a:pPr algn="just"/>
              <a:endParaRPr lang="ru-RU" sz="1600" dirty="0"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uk-UA" sz="1600" dirty="0"/>
                <a:t>Розробка механізму стимулювання </a:t>
              </a:r>
              <a:r>
                <a:rPr lang="ru-RU" sz="1600" b="1" dirty="0" err="1" smtClean="0"/>
                <a:t>виробництва</a:t>
              </a:r>
              <a:r>
                <a:rPr lang="ru-RU" sz="1600" b="1" dirty="0" smtClean="0"/>
                <a:t> і </a:t>
              </a:r>
              <a:r>
                <a:rPr lang="ru-RU" sz="1600" b="1" dirty="0" err="1" smtClean="0"/>
                <a:t>використання</a:t>
              </a:r>
              <a:r>
                <a:rPr lang="ru-RU" sz="1600" b="1" dirty="0" smtClean="0"/>
                <a:t> </a:t>
              </a:r>
              <a:r>
                <a:rPr lang="ru-RU" sz="1600" b="1" dirty="0" err="1" smtClean="0"/>
                <a:t>рідких</a:t>
              </a:r>
              <a:r>
                <a:rPr lang="ru-RU" sz="1600" b="1" dirty="0" smtClean="0"/>
                <a:t> біопалив і </a:t>
              </a:r>
              <a:r>
                <a:rPr lang="ru-RU" sz="1600" b="1" dirty="0" err="1" smtClean="0"/>
                <a:t>біогазу</a:t>
              </a:r>
              <a:r>
                <a:rPr lang="ru-RU" sz="1600" b="1" dirty="0" smtClean="0"/>
                <a:t> на </a:t>
              </a:r>
              <a:r>
                <a:rPr lang="ru-RU" sz="1600" b="1" dirty="0" err="1" smtClean="0"/>
                <a:t>транспорті</a:t>
              </a:r>
              <a:r>
                <a:rPr lang="ru-RU" sz="1600" b="1" dirty="0" smtClean="0"/>
                <a:t> </a:t>
              </a:r>
              <a:r>
                <a:rPr lang="ru-RU" sz="1600" dirty="0" smtClean="0"/>
                <a:t>в </a:t>
              </a:r>
              <a:r>
                <a:rPr lang="ru-RU" sz="1600" dirty="0"/>
                <a:t>Україні</a:t>
              </a:r>
              <a:r>
                <a:rPr lang="ru-RU" sz="1600" dirty="0" smtClean="0"/>
                <a:t>. </a:t>
              </a:r>
              <a:r>
                <a:rPr lang="ru-RU" sz="1600" dirty="0" err="1" smtClean="0"/>
                <a:t>Необхідність</a:t>
              </a:r>
              <a:r>
                <a:rPr lang="ru-RU" sz="1600" dirty="0" smtClean="0"/>
                <a:t> </a:t>
              </a:r>
              <a:r>
                <a:rPr lang="ru-RU" sz="1600" dirty="0" err="1" smtClean="0"/>
                <a:t>прийняття</a:t>
              </a:r>
              <a:r>
                <a:rPr lang="ru-RU" sz="1600" dirty="0" smtClean="0"/>
                <a:t> проекту Закона </a:t>
              </a:r>
              <a:r>
                <a:rPr lang="uk-UA" sz="1600" dirty="0"/>
                <a:t>№</a:t>
              </a:r>
              <a:r>
                <a:rPr lang="uk-UA" sz="1600" dirty="0" smtClean="0"/>
                <a:t>7348</a:t>
              </a:r>
              <a:r>
                <a:rPr lang="uk-UA" sz="1600" dirty="0"/>
                <a:t> </a:t>
              </a:r>
              <a:r>
                <a:rPr lang="ru-RU" sz="1600" dirty="0" smtClean="0"/>
                <a:t>«Про </a:t>
              </a:r>
              <a:r>
                <a:rPr lang="ru-RU" sz="1600" dirty="0" err="1"/>
                <a:t>внесення</a:t>
              </a:r>
              <a:r>
                <a:rPr lang="ru-RU" sz="1600" dirty="0"/>
                <a:t> </a:t>
              </a:r>
              <a:r>
                <a:rPr lang="ru-RU" sz="1600" dirty="0" err="1"/>
                <a:t>змін</a:t>
              </a:r>
              <a:r>
                <a:rPr lang="ru-RU" sz="1600" dirty="0"/>
                <a:t> до </a:t>
              </a:r>
              <a:r>
                <a:rPr lang="ru-RU" sz="1600" dirty="0" err="1"/>
                <a:t>деяких</a:t>
              </a:r>
              <a:r>
                <a:rPr lang="ru-RU" sz="1600" dirty="0"/>
                <a:t> </a:t>
              </a:r>
              <a:r>
                <a:rPr lang="ru-RU" sz="1600" dirty="0" err="1"/>
                <a:t>законодавчих</a:t>
              </a:r>
              <a:r>
                <a:rPr lang="ru-RU" sz="1600" dirty="0"/>
                <a:t> </a:t>
              </a:r>
              <a:r>
                <a:rPr lang="ru-RU" sz="1600" dirty="0" err="1"/>
                <a:t>актів</a:t>
              </a:r>
              <a:r>
                <a:rPr lang="ru-RU" sz="1600" dirty="0"/>
                <a:t> України </a:t>
              </a:r>
              <a:r>
                <a:rPr lang="ru-RU" sz="1600" dirty="0" err="1"/>
                <a:t>щодо</a:t>
              </a:r>
              <a:r>
                <a:rPr lang="ru-RU" sz="1600" dirty="0"/>
                <a:t> </a:t>
              </a:r>
              <a:r>
                <a:rPr lang="ru-RU" sz="1600" dirty="0" err="1"/>
                <a:t>розвитку</a:t>
              </a:r>
              <a:r>
                <a:rPr lang="ru-RU" sz="1600" dirty="0"/>
                <a:t> </a:t>
              </a:r>
              <a:r>
                <a:rPr lang="ru-RU" sz="1600" dirty="0" err="1"/>
                <a:t>сфери</a:t>
              </a:r>
              <a:r>
                <a:rPr lang="ru-RU" sz="1600" dirty="0"/>
                <a:t> </a:t>
              </a:r>
              <a:r>
                <a:rPr lang="ru-RU" sz="1600" dirty="0" err="1"/>
                <a:t>виробництва</a:t>
              </a:r>
              <a:r>
                <a:rPr lang="ru-RU" sz="1600" dirty="0"/>
                <a:t> </a:t>
              </a:r>
              <a:r>
                <a:rPr lang="ru-RU" sz="1600" dirty="0" err="1"/>
                <a:t>рідкого</a:t>
              </a:r>
              <a:r>
                <a:rPr lang="ru-RU" sz="1600" dirty="0"/>
                <a:t> </a:t>
              </a:r>
              <a:r>
                <a:rPr lang="ru-RU" sz="1600" dirty="0" err="1"/>
                <a:t>палива</a:t>
              </a:r>
              <a:r>
                <a:rPr lang="ru-RU" sz="1600" dirty="0"/>
                <a:t> з </a:t>
              </a:r>
              <a:r>
                <a:rPr lang="ru-RU" sz="1600" dirty="0" err="1"/>
                <a:t>біомаси</a:t>
              </a:r>
              <a:r>
                <a:rPr lang="ru-RU" sz="1600" dirty="0"/>
                <a:t> та </a:t>
              </a:r>
              <a:r>
                <a:rPr lang="ru-RU" sz="1600" dirty="0" err="1"/>
                <a:t>впровадження</a:t>
              </a:r>
              <a:r>
                <a:rPr lang="ru-RU" sz="1600" dirty="0"/>
                <a:t> </a:t>
              </a:r>
              <a:r>
                <a:rPr lang="ru-RU" sz="1600" dirty="0" err="1"/>
                <a:t>критеріїв</a:t>
              </a:r>
              <a:r>
                <a:rPr lang="ru-RU" sz="1600" dirty="0"/>
                <a:t> </a:t>
              </a:r>
              <a:r>
                <a:rPr lang="ru-RU" sz="1600" dirty="0" err="1"/>
                <a:t>сталості</a:t>
              </a:r>
              <a:r>
                <a:rPr lang="ru-RU" sz="1600" dirty="0"/>
                <a:t> </a:t>
              </a:r>
              <a:r>
                <a:rPr lang="ru-RU" sz="1600" dirty="0" err="1"/>
                <a:t>рідкого</a:t>
              </a:r>
              <a:r>
                <a:rPr lang="ru-RU" sz="1600" dirty="0"/>
                <a:t> </a:t>
              </a:r>
              <a:r>
                <a:rPr lang="ru-RU" sz="1600" dirty="0" err="1"/>
                <a:t>палива</a:t>
              </a:r>
              <a:r>
                <a:rPr lang="ru-RU" sz="1600" dirty="0"/>
                <a:t> з </a:t>
              </a:r>
              <a:r>
                <a:rPr lang="ru-RU" sz="1600" dirty="0" err="1"/>
                <a:t>біомаси</a:t>
              </a:r>
              <a:r>
                <a:rPr lang="ru-RU" sz="1600" dirty="0"/>
                <a:t> та </a:t>
              </a:r>
              <a:r>
                <a:rPr lang="ru-RU" sz="1600" dirty="0" err="1"/>
                <a:t>біогазу</a:t>
              </a:r>
              <a:r>
                <a:rPr lang="ru-RU" sz="1600" dirty="0"/>
                <a:t>, </a:t>
              </a:r>
              <a:r>
                <a:rPr lang="ru-RU" sz="1600" dirty="0" err="1"/>
                <a:t>призначеного</a:t>
              </a:r>
              <a:r>
                <a:rPr lang="ru-RU" sz="1600" dirty="0"/>
                <a:t> для </a:t>
              </a:r>
              <a:r>
                <a:rPr lang="ru-RU" sz="1600" dirty="0" err="1"/>
                <a:t>використання</a:t>
              </a:r>
              <a:r>
                <a:rPr lang="ru-RU" sz="1600" dirty="0"/>
                <a:t> в </a:t>
              </a:r>
              <a:r>
                <a:rPr lang="ru-RU" sz="1600" dirty="0" err="1"/>
                <a:t>галузі</a:t>
              </a:r>
              <a:r>
                <a:rPr lang="ru-RU" sz="1600" dirty="0"/>
                <a:t> </a:t>
              </a:r>
              <a:r>
                <a:rPr lang="ru-RU" sz="1600" dirty="0" smtClean="0"/>
                <a:t>транспорту». </a:t>
              </a:r>
              <a:endParaRPr lang="ru-RU" sz="1600" dirty="0"/>
            </a:p>
            <a:p>
              <a:pPr algn="just"/>
              <a:endParaRPr lang="ru-RU" dirty="0"/>
            </a:p>
            <a:p>
              <a:pPr algn="just"/>
              <a:endParaRPr lang="uk-UA" dirty="0" smtClean="0">
                <a:latin typeface="+mj-lt"/>
                <a:cs typeface="Arial" panose="020B0604020202020204" pitchFamily="34" charset="0"/>
              </a:endParaRPr>
            </a:p>
            <a:p>
              <a:pPr lvl="0" algn="just"/>
              <a:endParaRPr lang="uk-UA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just"/>
              <a:endParaRPr lang="uk-UA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6" y="3764474"/>
              <a:ext cx="603258" cy="60325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31834" t="28975" r="31024" b="29663"/>
            <a:stretch/>
          </p:blipFill>
          <p:spPr>
            <a:xfrm rot="10800000">
              <a:off x="313539" y="5894926"/>
              <a:ext cx="489733" cy="54537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938" y="1166267"/>
              <a:ext cx="717463" cy="63536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938" y="4704701"/>
              <a:ext cx="765070" cy="50946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871" y="2399094"/>
              <a:ext cx="696074" cy="1029432"/>
            </a:xfrm>
            <a:prstGeom prst="rect">
              <a:avLst/>
            </a:prstGeom>
          </p:spPr>
        </p:pic>
      </p:grpSp>
      <p:pic>
        <p:nvPicPr>
          <p:cNvPr id="14" name="Picture 8" descr="ukr-170x1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2320" y="6123705"/>
            <a:ext cx="16003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2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"/>
          <a:stretch/>
        </p:blipFill>
        <p:spPr>
          <a:xfrm>
            <a:off x="0" y="0"/>
            <a:ext cx="9132235" cy="63614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64" y="182765"/>
            <a:ext cx="8799871" cy="1070384"/>
          </a:xfrm>
        </p:spPr>
        <p:txBody>
          <a:bodyPr>
            <a:noAutofit/>
          </a:bodyPr>
          <a:lstStyle/>
          <a:p>
            <a:pPr algn="l"/>
            <a:r>
              <a:rPr lang="uk-UA" sz="2400" b="1" dirty="0" smtClean="0">
                <a:solidFill>
                  <a:srgbClr val="0000FF"/>
                </a:solidFill>
              </a:rPr>
              <a:t>Проект «Сприяння впровадженню</a:t>
            </a:r>
            <a:br>
              <a:rPr lang="uk-UA" sz="2400" b="1" dirty="0" smtClean="0">
                <a:solidFill>
                  <a:srgbClr val="0000FF"/>
                </a:solidFill>
              </a:rPr>
            </a:br>
            <a:r>
              <a:rPr lang="uk-UA" sz="2400" b="1" dirty="0">
                <a:solidFill>
                  <a:srgbClr val="0000FF"/>
                </a:solidFill>
              </a:rPr>
              <a:t>систем 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</a:rPr>
              <a:t>опалення на </a:t>
            </a:r>
            <a:r>
              <a:rPr lang="uk-UA" sz="2400" b="1" dirty="0" err="1" smtClean="0">
                <a:solidFill>
                  <a:srgbClr val="0000FF"/>
                </a:solidFill>
              </a:rPr>
              <a:t>агробіомасі</a:t>
            </a:r>
            <a:r>
              <a:rPr lang="uk-UA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uk-UA" sz="2400" b="1" dirty="0" smtClean="0">
                <a:solidFill>
                  <a:srgbClr val="0000FF"/>
                </a:solidFill>
              </a:rPr>
              <a:t>в сільських регіонах Європи»</a:t>
            </a:r>
            <a:endParaRPr lang="uk-UA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734" y="1342590"/>
            <a:ext cx="8482745" cy="615553"/>
          </a:xfrm>
          <a:prstGeom prst="rect">
            <a:avLst/>
          </a:prstGeom>
          <a:solidFill>
            <a:srgbClr val="ABC674"/>
          </a:solidFill>
          <a:ln>
            <a:solidFill>
              <a:srgbClr val="00B05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1700" i="1" dirty="0" smtClean="0"/>
              <a:t>Фінансування: програма Горизонт 2020 (ЄС)</a:t>
            </a:r>
          </a:p>
          <a:p>
            <a:pPr algn="ctr"/>
            <a:r>
              <a:rPr lang="uk-UA" sz="1700" i="1" dirty="0" smtClean="0"/>
              <a:t>Період виконання: січень 2019 – грудень 2021</a:t>
            </a:r>
            <a:endParaRPr lang="uk-UA" sz="17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98204" y="2128481"/>
            <a:ext cx="8494275" cy="4062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1700" b="1" i="1" dirty="0" smtClean="0"/>
              <a:t>Консорціум</a:t>
            </a:r>
            <a:r>
              <a:rPr lang="uk-UA" sz="1700" dirty="0" smtClean="0"/>
              <a:t>: </a:t>
            </a:r>
            <a:r>
              <a:rPr lang="uk-UA" sz="1700" dirty="0"/>
              <a:t>13 організацій з 9 країн </a:t>
            </a:r>
            <a:r>
              <a:rPr lang="uk-UA" sz="1700" dirty="0" smtClean="0"/>
              <a:t>Європи (Греція, Іспанія, Австрія, Данія, Бельгія, Хорватія, Румунія, </a:t>
            </a:r>
            <a:r>
              <a:rPr lang="uk-UA" sz="1700" b="1" u="sng" dirty="0" smtClean="0"/>
              <a:t>Україна</a:t>
            </a:r>
            <a:r>
              <a:rPr lang="uk-UA" sz="1700" dirty="0" smtClean="0"/>
              <a:t>, Франція).</a:t>
            </a:r>
          </a:p>
          <a:p>
            <a:endParaRPr lang="uk-UA" sz="1000" dirty="0" smtClean="0"/>
          </a:p>
          <a:p>
            <a:r>
              <a:rPr lang="uk-UA" sz="1700" b="1" i="1" dirty="0" smtClean="0"/>
              <a:t>Координатор</a:t>
            </a:r>
            <a:r>
              <a:rPr lang="uk-UA" sz="1700" dirty="0" smtClean="0"/>
              <a:t>: Центр досліджень та технологій </a:t>
            </a:r>
            <a:r>
              <a:rPr lang="en-US" sz="1700" dirty="0" smtClean="0"/>
              <a:t>Hellas</a:t>
            </a:r>
            <a:r>
              <a:rPr lang="uk-UA" sz="1700" dirty="0" smtClean="0"/>
              <a:t> (</a:t>
            </a:r>
            <a:r>
              <a:rPr lang="en-US" sz="1700" dirty="0" smtClean="0"/>
              <a:t>CERTH</a:t>
            </a:r>
            <a:r>
              <a:rPr lang="uk-UA" sz="1700" dirty="0" smtClean="0"/>
              <a:t>, Греція).</a:t>
            </a:r>
          </a:p>
          <a:p>
            <a:endParaRPr lang="uk-UA" sz="1000" dirty="0" smtClean="0"/>
          </a:p>
          <a:p>
            <a:r>
              <a:rPr lang="uk-UA" sz="1700" dirty="0" smtClean="0"/>
              <a:t>Від України членом консорціуму є </a:t>
            </a:r>
            <a:r>
              <a:rPr lang="uk-UA" sz="1700" b="1" u="sng" dirty="0" smtClean="0"/>
              <a:t>Біоенергетична асоціація України </a:t>
            </a:r>
            <a:r>
              <a:rPr lang="uk-UA" sz="1700" dirty="0" smtClean="0"/>
              <a:t>(БАУ).</a:t>
            </a:r>
          </a:p>
          <a:p>
            <a:endParaRPr lang="uk-UA" sz="1000" dirty="0" smtClean="0"/>
          </a:p>
          <a:p>
            <a:r>
              <a:rPr lang="uk-UA" sz="1700" dirty="0" smtClean="0"/>
              <a:t>В проекті </a:t>
            </a:r>
            <a:r>
              <a:rPr lang="en-US" sz="1700" dirty="0" err="1" smtClean="0"/>
              <a:t>AgroBioHeat</a:t>
            </a:r>
            <a:r>
              <a:rPr lang="en-US" sz="1700" dirty="0" smtClean="0"/>
              <a:t>, </a:t>
            </a:r>
            <a:r>
              <a:rPr lang="uk-UA" sz="1700" dirty="0" smtClean="0"/>
              <a:t>серед іншого, БАУ є відповідальним виконавцем Завдання 5.2 «Національний стратегічний план», Завдання 5.3 «Національні стратегічні семінари та лобіювання», а також безпосередньо відповідає за підготовку брошури </a:t>
            </a:r>
            <a:r>
              <a:rPr lang="uk-UA" sz="1700" b="1" dirty="0" smtClean="0"/>
              <a:t>«Енергія з відходів виробництва кукурудзи»</a:t>
            </a:r>
            <a:r>
              <a:rPr lang="uk-UA" sz="1700" dirty="0" smtClean="0"/>
              <a:t>.</a:t>
            </a:r>
          </a:p>
          <a:p>
            <a:endParaRPr lang="uk-UA" sz="1200" dirty="0" smtClean="0"/>
          </a:p>
          <a:p>
            <a:r>
              <a:rPr lang="uk-UA" sz="1600" dirty="0" smtClean="0"/>
              <a:t>Проект </a:t>
            </a:r>
            <a:r>
              <a:rPr lang="uk-UA" sz="1600" dirty="0" err="1" smtClean="0"/>
              <a:t>AgroBioHeat</a:t>
            </a:r>
            <a:r>
              <a:rPr lang="uk-UA" sz="1600" dirty="0" smtClean="0"/>
              <a:t> націлений на </a:t>
            </a:r>
            <a:r>
              <a:rPr lang="uk-UA" sz="1600" b="1" dirty="0" smtClean="0"/>
              <a:t>підвищення довіри до </a:t>
            </a:r>
            <a:r>
              <a:rPr lang="uk-UA" sz="1600" b="1" dirty="0" err="1" smtClean="0"/>
              <a:t>агробіомаси</a:t>
            </a:r>
            <a:r>
              <a:rPr lang="uk-UA" sz="1600" b="1" dirty="0" smtClean="0"/>
              <a:t> як палива</a:t>
            </a:r>
            <a:r>
              <a:rPr lang="uk-UA" sz="1600" dirty="0" smtClean="0"/>
              <a:t>, допомогу місцевим зацікавленим сторонам у розблокуванні ринку, вплив на європейське та національне середовище для сприяння розвитку виробництва </a:t>
            </a:r>
            <a:r>
              <a:rPr lang="uk-UA" sz="1600" b="1" dirty="0" smtClean="0"/>
              <a:t>теплової енергії з </a:t>
            </a:r>
            <a:r>
              <a:rPr lang="uk-UA" sz="1600" b="1" dirty="0" err="1" smtClean="0"/>
              <a:t>агробіомаси</a:t>
            </a:r>
            <a:r>
              <a:rPr lang="uk-UA" sz="1600" dirty="0" smtClean="0"/>
              <a:t>. Діяльність проекту відбуватиметься, головним чином, в </a:t>
            </a:r>
            <a:r>
              <a:rPr lang="uk-UA" sz="1600" b="1" dirty="0" smtClean="0"/>
              <a:t>6 європейських країнах:</a:t>
            </a:r>
            <a:r>
              <a:rPr lang="uk-UA" sz="1600" dirty="0" smtClean="0"/>
              <a:t> Греція, Іспанія, Франція, Румунія, Хорватія </a:t>
            </a:r>
            <a:r>
              <a:rPr lang="uk-UA" sz="1600" b="1" dirty="0" smtClean="0"/>
              <a:t>та Україна</a:t>
            </a:r>
            <a:r>
              <a:rPr lang="uk-UA" sz="1600" dirty="0" smtClean="0"/>
              <a:t>.</a:t>
            </a:r>
            <a:endParaRPr lang="uk-UA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8125"/>
            <a:ext cx="8986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u="sng" dirty="0"/>
              <a:t>Контактна особа в Україні</a:t>
            </a:r>
            <a:r>
              <a:rPr lang="uk-UA" sz="1400" dirty="0"/>
              <a:t>: Тетяна </a:t>
            </a:r>
            <a:r>
              <a:rPr lang="uk-UA" sz="1400" dirty="0" err="1" smtClean="0"/>
              <a:t>Желєзна</a:t>
            </a:r>
            <a:r>
              <a:rPr lang="en-US" sz="1400" dirty="0" smtClean="0"/>
              <a:t> (</a:t>
            </a:r>
            <a:r>
              <a:rPr lang="uk-UA" sz="1400" dirty="0" smtClean="0"/>
              <a:t>БАУ).  </a:t>
            </a:r>
            <a:r>
              <a:rPr lang="uk-UA" sz="1400" dirty="0" err="1" smtClean="0"/>
              <a:t>Тел</a:t>
            </a:r>
            <a:r>
              <a:rPr lang="uk-UA" sz="1400" dirty="0"/>
              <a:t>: +30 44 </a:t>
            </a:r>
            <a:r>
              <a:rPr lang="uk-UA" sz="1400" dirty="0" smtClean="0"/>
              <a:t>453-28-56, </a:t>
            </a:r>
            <a:r>
              <a:rPr lang="uk-UA" sz="1400" u="sng" dirty="0" smtClean="0">
                <a:hlinkClick r:id="rId4"/>
              </a:rPr>
              <a:t>zhelyezna@uabio.org</a:t>
            </a:r>
            <a:endParaRPr lang="uk-UA" sz="1400" dirty="0"/>
          </a:p>
        </p:txBody>
      </p:sp>
      <p:pic>
        <p:nvPicPr>
          <p:cNvPr id="8" name="Рисунок 7" descr="D:\SECBIOM\ZAPYT\Fp_7 and HORIZON 2020\1-7 - APPROVED_2018_Horizon 2020_AgroBioHeat_Manolis_CERTH\LOGO\AgroBioHeat LOGO colou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37570" r="26819" b="40243"/>
          <a:stretch/>
        </p:blipFill>
        <p:spPr bwMode="auto">
          <a:xfrm>
            <a:off x="5603463" y="201398"/>
            <a:ext cx="3289016" cy="984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9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36512" y="-27384"/>
            <a:ext cx="9180513" cy="6984776"/>
            <a:chOff x="-36512" y="-27384"/>
            <a:chExt cx="9180513" cy="6984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10"/>
            <a:stretch/>
          </p:blipFill>
          <p:spPr>
            <a:xfrm>
              <a:off x="-36512" y="0"/>
              <a:ext cx="9180512" cy="6885384"/>
            </a:xfrm>
            <a:prstGeom prst="rect">
              <a:avLst/>
            </a:prstGeom>
          </p:spPr>
        </p:pic>
        <p:pic>
          <p:nvPicPr>
            <p:cNvPr id="7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88" b="29100"/>
            <a:stretch/>
          </p:blipFill>
          <p:spPr bwMode="auto">
            <a:xfrm>
              <a:off x="6362701" y="-27384"/>
              <a:ext cx="2781300" cy="11184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21576" y="1148594"/>
              <a:ext cx="5934601" cy="323165"/>
            </a:xfrm>
            <a:prstGeom prst="rect">
              <a:avLst/>
            </a:prstGeom>
            <a:solidFill>
              <a:srgbClr val="BAE799"/>
            </a:solidFill>
            <a:ln>
              <a:solidFill>
                <a:srgbClr val="00B05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500" b="1" i="1" dirty="0" smtClean="0"/>
                <a:t>Період виконання: </a:t>
              </a:r>
              <a:r>
                <a:rPr lang="en-GB" sz="1500" i="1" dirty="0"/>
                <a:t>1 </a:t>
              </a:r>
              <a:r>
                <a:rPr lang="uk-UA" sz="1500" i="1" dirty="0" smtClean="0"/>
                <a:t>листопада</a:t>
              </a:r>
              <a:r>
                <a:rPr lang="en-GB" sz="1500" i="1" dirty="0" smtClean="0"/>
                <a:t> </a:t>
              </a:r>
              <a:r>
                <a:rPr lang="en-GB" sz="1500" i="1" dirty="0"/>
                <a:t>2018 – 31 </a:t>
              </a:r>
              <a:r>
                <a:rPr lang="uk-UA" sz="1500" i="1" dirty="0" smtClean="0"/>
                <a:t>жовтня </a:t>
              </a:r>
              <a:r>
                <a:rPr lang="en-GB" sz="1500" i="1" dirty="0" smtClean="0"/>
                <a:t>2021</a:t>
              </a:r>
              <a:endParaRPr lang="en-GB" sz="1500" i="1" dirty="0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154901" y="20524"/>
              <a:ext cx="6598323" cy="11236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2000" b="1" dirty="0" smtClean="0">
                  <a:solidFill>
                    <a:schemeClr val="bg1"/>
                  </a:solidFill>
                </a:rPr>
                <a:t>Проект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“</a:t>
              </a:r>
              <a:r>
                <a:rPr lang="ru-RU" sz="2000" b="1" dirty="0" err="1">
                  <a:solidFill>
                    <a:schemeClr val="bg1"/>
                  </a:solidFill>
                </a:rPr>
                <a:t>Сприяння</a:t>
              </a:r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err="1">
                  <a:solidFill>
                    <a:schemeClr val="bg1"/>
                  </a:solidFill>
                </a:rPr>
                <a:t>сталому</a:t>
              </a:r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err="1">
                  <a:solidFill>
                    <a:schemeClr val="bg1"/>
                  </a:solidFill>
                </a:rPr>
                <a:t>використанню</a:t>
              </a:r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err="1">
                  <a:solidFill>
                    <a:schemeClr val="bg1"/>
                  </a:solidFill>
                </a:rPr>
                <a:t>малопродуктивних</a:t>
              </a:r>
              <a:r>
                <a:rPr lang="ru-RU" sz="2000" b="1" dirty="0">
                  <a:solidFill>
                    <a:schemeClr val="bg1"/>
                  </a:solidFill>
                </a:rPr>
                <a:t> земель для </a:t>
              </a:r>
              <a:r>
                <a:rPr lang="ru-RU" sz="2000" b="1" dirty="0" err="1">
                  <a:solidFill>
                    <a:schemeClr val="bg1"/>
                  </a:solidFill>
                </a:rPr>
                <a:t>біоенергетики</a:t>
              </a:r>
              <a:r>
                <a:rPr lang="ru-RU" sz="2000" b="1" dirty="0">
                  <a:solidFill>
                    <a:schemeClr val="bg1"/>
                  </a:solidFill>
                </a:rPr>
                <a:t> через </a:t>
              </a:r>
              <a:r>
                <a:rPr lang="ru-RU" sz="2000" b="1" dirty="0" err="1">
                  <a:solidFill>
                    <a:schemeClr val="bg1"/>
                  </a:solidFill>
                </a:rPr>
                <a:t>європейську</a:t>
              </a:r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веб-платформу – </a:t>
              </a:r>
              <a:r>
                <a:rPr lang="en-GB" sz="2000" b="1" dirty="0" smtClean="0">
                  <a:solidFill>
                    <a:schemeClr val="bg1"/>
                  </a:solidFill>
                </a:rPr>
                <a:t>BIOPLAT-EU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”</a:t>
              </a:r>
              <a:endParaRPr lang="uk-UA" sz="2000" cap="all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62701" y="1052736"/>
              <a:ext cx="2781300" cy="5832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26" name="Picture 2" descr="ÐÐ°ÑÑÐ¸Ð½ÐºÐ¸ Ð¿Ð¾ Ð·Ð°Ð¿ÑÐ¾ÑÑ miscanthu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8" b="4378"/>
            <a:stretch/>
          </p:blipFill>
          <p:spPr bwMode="auto">
            <a:xfrm>
              <a:off x="6660232" y="1427917"/>
              <a:ext cx="2148493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6632718" y="5714672"/>
              <a:ext cx="223225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dirty="0" smtClean="0"/>
                <a:t>Контактна особа в Україні: </a:t>
              </a:r>
              <a:r>
                <a:rPr lang="en-US" sz="1400" dirty="0" smtClean="0"/>
                <a:t> </a:t>
              </a:r>
              <a:r>
                <a:rPr lang="uk-UA" sz="1400" b="1" dirty="0" smtClean="0"/>
                <a:t>Олександра </a:t>
              </a:r>
              <a:r>
                <a:rPr lang="uk-UA" sz="1400" b="1" dirty="0" err="1" smtClean="0"/>
                <a:t>Трибой</a:t>
              </a:r>
              <a:endParaRPr lang="uk-UA" sz="1400" b="1" dirty="0" smtClean="0"/>
            </a:p>
            <a:p>
              <a:pPr algn="ctr"/>
              <a:r>
                <a:rPr lang="en-US" sz="1400" dirty="0" smtClean="0">
                  <a:hlinkClick r:id="rId5"/>
                </a:rPr>
                <a:t>tryboi@biomass.kiev.ua</a:t>
              </a:r>
              <a:endParaRPr lang="uk-UA" sz="1400" dirty="0"/>
            </a:p>
          </p:txBody>
        </p:sp>
        <p:pic>
          <p:nvPicPr>
            <p:cNvPr id="1028" name="Picture 4" descr="ÐÐ°ÑÑÐ¸Ð½ÐºÐ¸ Ð¿Ð¾ Ð·Ð°Ð¿ÑÐ¾ÑÑ willow for energy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2"/>
            <a:stretch/>
          </p:blipFill>
          <p:spPr bwMode="auto">
            <a:xfrm>
              <a:off x="6676011" y="2830876"/>
              <a:ext cx="2116933" cy="1155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 descr="ÐÐ°ÑÑÐ¸Ð½ÐºÐ¸ Ð¿Ð¾ Ð·Ð°Ð¿ÑÐ¾ÑÑ short rotation coppice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12"/>
            <a:stretch/>
          </p:blipFill>
          <p:spPr bwMode="auto">
            <a:xfrm>
              <a:off x="6676011" y="4216620"/>
              <a:ext cx="2132713" cy="1123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221574" y="3118609"/>
              <a:ext cx="5934603" cy="12464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1500" dirty="0"/>
                <a:t>В проекті </a:t>
              </a:r>
              <a:r>
                <a:rPr lang="en-US" sz="1500" b="1" dirty="0"/>
                <a:t>BIOPLAT-EU</a:t>
              </a:r>
              <a:r>
                <a:rPr lang="en-US" sz="1500" dirty="0"/>
                <a:t> </a:t>
              </a:r>
              <a:r>
                <a:rPr lang="uk-UA" sz="1500" dirty="0"/>
                <a:t>буде створена </a:t>
              </a:r>
              <a:r>
                <a:rPr lang="uk-UA" sz="1500" dirty="0" smtClean="0"/>
                <a:t>онлайн </a:t>
              </a:r>
              <a:r>
                <a:rPr lang="uk-UA" sz="1500" dirty="0"/>
                <a:t>веб-платформа, як інструмент для підтримки прийняття рішень щодо реалізації нових біоенергетичних інвестиційних проектів із </a:t>
              </a:r>
              <a:r>
                <a:rPr lang="uk-UA" sz="1500" dirty="0" smtClean="0"/>
                <a:t>використанням малопродуктивних</a:t>
              </a:r>
              <a:r>
                <a:rPr lang="uk-UA" sz="1500" dirty="0"/>
                <a:t>, деградованих </a:t>
              </a:r>
              <a:r>
                <a:rPr lang="uk-UA" sz="1500" dirty="0" smtClean="0"/>
                <a:t>та забруднених </a:t>
              </a:r>
              <a:r>
                <a:rPr lang="uk-UA" sz="1500" dirty="0"/>
                <a:t>земель (МДЗ землі) для вирощування енергетичних культур.</a:t>
              </a:r>
              <a:endParaRPr lang="en-US" sz="15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21577" y="1569273"/>
              <a:ext cx="5934600" cy="14773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1500" b="1" dirty="0" smtClean="0"/>
                <a:t>Консорціум: </a:t>
              </a:r>
              <a:r>
                <a:rPr lang="uk-UA" sz="1500" dirty="0"/>
                <a:t>12 </a:t>
              </a:r>
              <a:r>
                <a:rPr lang="uk-UA" sz="1500" dirty="0" smtClean="0"/>
                <a:t>партнерів з 10 європейських країн (Німеччина, Італія, Угорщина, Австрія, </a:t>
              </a:r>
              <a:r>
                <a:rPr lang="uk-UA" sz="1500" b="1" dirty="0" smtClean="0"/>
                <a:t>Україна</a:t>
              </a:r>
              <a:r>
                <a:rPr lang="uk-UA" sz="1500" dirty="0" smtClean="0"/>
                <a:t>, Іспанія, Румунія, Бельгія, Нідерланди, Фінляндія).</a:t>
              </a:r>
              <a:endParaRPr lang="en-US" sz="1500" dirty="0" smtClean="0"/>
            </a:p>
            <a:p>
              <a:endParaRPr lang="en-US" sz="1500" b="1" dirty="0" smtClean="0"/>
            </a:p>
            <a:p>
              <a:r>
                <a:rPr lang="uk-UA" sz="1500" b="1" dirty="0" smtClean="0"/>
                <a:t>Координатор</a:t>
              </a:r>
              <a:r>
                <a:rPr lang="en-US" sz="1500" b="1" dirty="0" smtClean="0"/>
                <a:t>: </a:t>
              </a:r>
              <a:r>
                <a:rPr lang="de-DE" sz="1500" dirty="0"/>
                <a:t>WIP-</a:t>
              </a:r>
              <a:r>
                <a:rPr lang="de-DE" sz="1500" dirty="0" err="1"/>
                <a:t>Renewable</a:t>
              </a:r>
              <a:r>
                <a:rPr lang="de-DE" sz="1500" dirty="0"/>
                <a:t> </a:t>
              </a:r>
              <a:r>
                <a:rPr lang="de-DE" sz="1500" dirty="0" err="1"/>
                <a:t>Energies</a:t>
              </a:r>
              <a:r>
                <a:rPr lang="de-DE" sz="1500" dirty="0"/>
                <a:t> (WIP) Wirtschaft &amp; Infrastruktur GmbH &amp; Co </a:t>
              </a:r>
              <a:r>
                <a:rPr lang="de-DE" sz="1500" dirty="0" err="1"/>
                <a:t>Planungs</a:t>
              </a:r>
              <a:r>
                <a:rPr lang="de-DE" sz="1500" dirty="0"/>
                <a:t> KG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7" y="6447606"/>
              <a:ext cx="562543" cy="3769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9982" y="6357228"/>
              <a:ext cx="568372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err="1">
                  <a:solidFill>
                    <a:schemeClr val="bg1"/>
                  </a:solidFill>
                </a:rPr>
                <a:t>Цей</a:t>
              </a:r>
              <a:r>
                <a:rPr lang="ru-RU" sz="1100" dirty="0">
                  <a:solidFill>
                    <a:schemeClr val="bg1"/>
                  </a:solidFill>
                </a:rPr>
                <a:t> проект </a:t>
              </a:r>
              <a:r>
                <a:rPr lang="ru-RU" sz="1100" dirty="0" err="1">
                  <a:solidFill>
                    <a:schemeClr val="bg1"/>
                  </a:solidFill>
                </a:rPr>
                <a:t>фінансується</a:t>
              </a:r>
              <a:r>
                <a:rPr lang="ru-RU" sz="1100" dirty="0">
                  <a:solidFill>
                    <a:schemeClr val="bg1"/>
                  </a:solidFill>
                </a:rPr>
                <a:t> в рамках </a:t>
              </a:r>
              <a:r>
                <a:rPr lang="ru-RU" sz="1100" dirty="0" err="1">
                  <a:solidFill>
                    <a:schemeClr val="bg1"/>
                  </a:solidFill>
                </a:rPr>
                <a:t>програми</a:t>
              </a:r>
              <a:r>
                <a:rPr lang="ru-RU" sz="1100" dirty="0">
                  <a:solidFill>
                    <a:schemeClr val="bg1"/>
                  </a:solidFill>
                </a:rPr>
                <a:t> </a:t>
              </a:r>
              <a:r>
                <a:rPr lang="ru-RU" sz="1100" dirty="0" err="1" smtClean="0">
                  <a:solidFill>
                    <a:schemeClr val="bg1"/>
                  </a:solidFill>
                </a:rPr>
                <a:t>Європейського</a:t>
              </a:r>
              <a:r>
                <a:rPr lang="ru-RU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>
                  <a:solidFill>
                    <a:schemeClr val="bg1"/>
                  </a:solidFill>
                </a:rPr>
                <a:t>Союзу </a:t>
              </a:r>
              <a:r>
                <a:rPr lang="ru-RU" sz="1100" dirty="0" smtClean="0">
                  <a:solidFill>
                    <a:schemeClr val="bg1"/>
                  </a:solidFill>
                </a:rPr>
                <a:t>з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 err="1" smtClean="0">
                  <a:solidFill>
                    <a:schemeClr val="bg1"/>
                  </a:solidFill>
                </a:rPr>
                <a:t>досліджень</a:t>
              </a:r>
              <a:r>
                <a:rPr lang="ru-RU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>
                  <a:solidFill>
                    <a:schemeClr val="bg1"/>
                  </a:solidFill>
                </a:rPr>
                <a:t>та </a:t>
              </a:r>
              <a:r>
                <a:rPr lang="ru-RU" sz="1100" dirty="0" err="1">
                  <a:solidFill>
                    <a:schemeClr val="bg1"/>
                  </a:solidFill>
                </a:rPr>
                <a:t>інновацій</a:t>
              </a:r>
              <a:r>
                <a:rPr lang="ru-RU" sz="1100" dirty="0">
                  <a:solidFill>
                    <a:schemeClr val="bg1"/>
                  </a:solidFill>
                </a:rPr>
                <a:t> "</a:t>
              </a:r>
              <a:r>
                <a:rPr lang="ru-RU" sz="1100" dirty="0" smtClean="0">
                  <a:solidFill>
                    <a:schemeClr val="bg1"/>
                  </a:solidFill>
                </a:rPr>
                <a:t>Горизонт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 smtClean="0">
                  <a:solidFill>
                    <a:schemeClr val="bg1"/>
                  </a:solidFill>
                </a:rPr>
                <a:t>2020-Конкурентна </a:t>
              </a:r>
              <a:r>
                <a:rPr lang="ru-RU" sz="1100" dirty="0" err="1">
                  <a:solidFill>
                    <a:schemeClr val="bg1"/>
                  </a:solidFill>
                </a:rPr>
                <a:t>низьковуглецева</a:t>
              </a:r>
              <a:r>
                <a:rPr lang="ru-RU" sz="1100" dirty="0">
                  <a:solidFill>
                    <a:schemeClr val="bg1"/>
                  </a:solidFill>
                </a:rPr>
                <a:t> </a:t>
              </a:r>
              <a:r>
                <a:rPr lang="ru-RU" sz="1100" dirty="0" err="1">
                  <a:solidFill>
                    <a:schemeClr val="bg1"/>
                  </a:solidFill>
                </a:rPr>
                <a:t>енергетика</a:t>
              </a:r>
              <a:r>
                <a:rPr lang="ru-RU" sz="1100" dirty="0">
                  <a:solidFill>
                    <a:schemeClr val="bg1"/>
                  </a:solidFill>
                </a:rPr>
                <a:t>" </a:t>
              </a:r>
              <a:r>
                <a:rPr lang="ru-RU" sz="1100" dirty="0" smtClean="0">
                  <a:solidFill>
                    <a:schemeClr val="bg1"/>
                  </a:solidFill>
                </a:rPr>
                <a:t>за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 err="1" smtClean="0">
                  <a:solidFill>
                    <a:schemeClr val="bg1"/>
                  </a:solidFill>
                </a:rPr>
                <a:t>грантовою</a:t>
              </a:r>
              <a:r>
                <a:rPr lang="ru-RU" sz="1100" dirty="0" smtClean="0">
                  <a:solidFill>
                    <a:schemeClr val="bg1"/>
                  </a:solidFill>
                </a:rPr>
                <a:t> </a:t>
              </a:r>
              <a:r>
                <a:rPr lang="ru-RU" sz="1100" dirty="0" err="1">
                  <a:solidFill>
                    <a:schemeClr val="bg1"/>
                  </a:solidFill>
                </a:rPr>
                <a:t>угодою</a:t>
              </a:r>
              <a:r>
                <a:rPr lang="ru-RU" sz="1100" dirty="0">
                  <a:solidFill>
                    <a:schemeClr val="bg1"/>
                  </a:solidFill>
                </a:rPr>
                <a:t> №818083</a:t>
              </a:r>
              <a:endParaRPr lang="uk-UA" sz="1100" dirty="0">
                <a:solidFill>
                  <a:schemeClr val="bg1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908" y="4491354"/>
              <a:ext cx="5929269" cy="1931548"/>
            </a:xfrm>
            <a:prstGeom prst="rect">
              <a:avLst/>
            </a:prstGeom>
            <a:ln w="190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756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570" t="73306" r="1575" b="13198"/>
          <a:stretch/>
        </p:blipFill>
        <p:spPr>
          <a:xfrm>
            <a:off x="6580856" y="548680"/>
            <a:ext cx="2455640" cy="6480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1" y="5661248"/>
            <a:ext cx="8784977" cy="648072"/>
          </a:xfrm>
          <a:prstGeom prst="rect">
            <a:avLst/>
          </a:prstGeom>
          <a:solidFill>
            <a:srgbClr val="F2E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B9444"/>
                </a:solidFill>
                <a:latin typeface="Montserrat SemiBold" panose="00000700000000000000" pitchFamily="50" charset="-52"/>
              </a:rPr>
              <a:t>www.uabioconf.org</a:t>
            </a:r>
            <a:endParaRPr lang="uk-UA" sz="2800" dirty="0">
              <a:solidFill>
                <a:srgbClr val="0B9444"/>
              </a:solidFill>
              <a:latin typeface="Montserrat SemiBold" panose="00000700000000000000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1417" t="3447" b="78804"/>
          <a:stretch/>
        </p:blipFill>
        <p:spPr>
          <a:xfrm>
            <a:off x="1475656" y="548680"/>
            <a:ext cx="5019860" cy="595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4807" r="79710" b="78804"/>
          <a:stretch/>
        </p:blipFill>
        <p:spPr>
          <a:xfrm>
            <a:off x="107504" y="620688"/>
            <a:ext cx="1296144" cy="549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1287" r="11290"/>
          <a:stretch/>
        </p:blipFill>
        <p:spPr>
          <a:xfrm>
            <a:off x="179512" y="1577467"/>
            <a:ext cx="8784976" cy="35797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60648"/>
            <a:ext cx="7407282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609600" indent="-609600" algn="ctr"/>
            <a:r>
              <a:rPr lang="en-US" altLang="ru-RU" sz="2400" dirty="0">
                <a:latin typeface="Cambria" pitchFamily="18" charset="0"/>
              </a:rPr>
              <a:t> </a:t>
            </a:r>
            <a:endParaRPr lang="uk-UA" altLang="ru-RU" sz="2400" dirty="0">
              <a:latin typeface="Cambria" pitchFamily="18" charset="0"/>
            </a:endParaRPr>
          </a:p>
          <a:p>
            <a:pPr marL="609600" indent="-609600" algn="ctr"/>
            <a:endParaRPr lang="uk-UA" altLang="ru-RU" sz="2400" dirty="0">
              <a:latin typeface="Cambria" pitchFamily="18" charset="0"/>
            </a:endParaRPr>
          </a:p>
          <a:p>
            <a:pPr marL="609600" indent="-609600" algn="ctr"/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Гелетуха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Г.Г.</a:t>
            </a:r>
            <a:r>
              <a:rPr lang="ru-RU" altLang="ru-RU" dirty="0">
                <a:solidFill>
                  <a:srgbClr val="779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600" indent="-609600" algn="ctr"/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тел./факс: 044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332 9140</a:t>
            </a:r>
          </a:p>
          <a:p>
            <a:pPr marL="609600" indent="-609600"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geletukha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uabio.org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ctr"/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www.uabio.org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latin typeface="Cambria" pitchFamily="18" charset="0"/>
              </a:rPr>
              <a:t/>
            </a:r>
            <a:br>
              <a:rPr lang="ru-RU" altLang="ru-RU" sz="2000" dirty="0">
                <a:latin typeface="Cambria" pitchFamily="18" charset="0"/>
              </a:rPr>
            </a:br>
            <a:endParaRPr lang="ru-RU" altLang="ru-RU" sz="2000" dirty="0">
              <a:latin typeface="Cambria" pitchFamily="18" charset="0"/>
            </a:endParaRPr>
          </a:p>
        </p:txBody>
      </p:sp>
      <p:sp>
        <p:nvSpPr>
          <p:cNvPr id="7475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450975"/>
            <a:ext cx="8588375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altLang="ru-RU" sz="2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br>
              <a:rPr lang="uk-UA" altLang="ru-RU" sz="2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2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 до членства в БАУ! 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547813" y="6308725"/>
            <a:ext cx="627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 i="1" dirty="0">
                <a:solidFill>
                  <a:srgbClr val="006600"/>
                </a:solidFill>
                <a:latin typeface="Cambria" pitchFamily="18" charset="0"/>
              </a:rPr>
              <a:t>        </a:t>
            </a:r>
            <a:r>
              <a:rPr lang="ru-RU" altLang="ru-RU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</a:t>
            </a:r>
            <a:r>
              <a:rPr lang="uk-UA" altLang="ru-RU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робимо</a:t>
            </a:r>
            <a:r>
              <a:rPr lang="ru-RU" altLang="ru-RU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енергію</a:t>
            </a:r>
            <a:r>
              <a:rPr lang="ru-RU" altLang="ru-RU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зеленою!</a:t>
            </a:r>
          </a:p>
        </p:txBody>
      </p:sp>
      <p:pic>
        <p:nvPicPr>
          <p:cNvPr id="6" name="Picture 8" descr="ukr-170x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8344" y="6251575"/>
            <a:ext cx="13477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72DC7-14A2-4A9D-89DC-8331016A45F3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835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0" y="294554"/>
          <a:ext cx="9108504" cy="6549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175"/>
                <a:gridCol w="3026077"/>
                <a:gridCol w="1470767"/>
                <a:gridCol w="3083485"/>
              </a:tblGrid>
              <a:tr h="40690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ТОВ «НТЦ «Біомаса»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ТОВ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Котлозавод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Крігер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90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ТОВ «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Salix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Energy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ТОВ «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Kyiv Green Energy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7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ГO «Агентство з відновлюваної енергетики»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Всеукраїнська </a:t>
                      </a:r>
                      <a:r>
                        <a:rPr lang="uk-UA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теплогенеруюча</a:t>
                      </a:r>
                      <a:r>
                        <a:rPr lang="uk-UA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компанія </a:t>
                      </a: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uk-UA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Укртепло</a:t>
                      </a: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en-US" sz="1400" b="0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589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ТОВ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Смілаенергопромтранс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ТОВ «Волинь-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Кальвіс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3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ТОВ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Котлотурбопром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ДП «Сіменс Україна»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989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Інститут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технічної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теплофізики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НАН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України</a:t>
                      </a:r>
                      <a:endParaRPr lang="uk-U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ТОВ «Науково-технічна компанія «Метрополія»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634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ІП «Агро-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Вільд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Україна»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Аккорд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Лтд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42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Екопрод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 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"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Екодевелоп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32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 «Крамар»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«НКМ ГРУП»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395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СинЕнерджі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Консалтинг»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uk-UA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Енерго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-промислова група «ЮГЕНЕРГОПРОМТРАНС»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1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ПП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Брикетуючі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технології»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uk-UA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Атіс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Енерджі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67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ПрАТ МХП Еко 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Енерджи</a:t>
                      </a:r>
                      <a:endParaRPr kumimoji="0" lang="uk-UA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uk-UA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ТОВ «ГАЛС АГРО»</a:t>
                      </a:r>
                      <a:endParaRPr lang="uk-UA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358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ТОВ «</a:t>
                      </a:r>
                      <a:r>
                        <a:rPr kumimoji="0" lang="uk-UA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Енерстена</a:t>
                      </a:r>
                      <a:r>
                        <a:rPr kumimoji="0" lang="uk-UA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Україна»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uk-UA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493">
                <a:tc gridSpan="4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Фізичні особи: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Марайкін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Р., Петров Я.,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Березницька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М.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Епштейн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Ю., Гальчинська Ю.,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Теуш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Гресь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О.,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Ступак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С.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Романюк О.,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Коцар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О</a:t>
                      </a:r>
                      <a:r>
                        <a:rPr kumimoji="0" lang="uk-UA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., Мороз О., </a:t>
                      </a:r>
                      <a:r>
                        <a:rPr kumimoji="0" lang="uk-UA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Гріцишина</a:t>
                      </a:r>
                      <a:r>
                        <a:rPr kumimoji="0" lang="uk-UA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М., Сисоєв М., </a:t>
                      </a:r>
                      <a:r>
                        <a:rPr kumimoji="0" lang="uk-UA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Харчина</a:t>
                      </a:r>
                      <a:r>
                        <a:rPr kumimoji="0" lang="uk-UA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Е., </a:t>
                      </a:r>
                      <a:r>
                        <a:rPr kumimoji="0" lang="uk-UA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Сем’янчук</a:t>
                      </a:r>
                      <a:r>
                        <a:rPr kumimoji="0" lang="uk-UA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4000" marR="28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Рисунок 37" descr="http://uabio.org/img/files/partners-logo/re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811" y="1168552"/>
            <a:ext cx="70866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4" descr="ANd9GcR2Z2mlU_25m0Osnh-jc_tjp68mYgPJfzMnRVmvvyIf3qLfwmm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659" y="683424"/>
            <a:ext cx="1021080" cy="53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12" y="242548"/>
            <a:ext cx="1307404" cy="454463"/>
          </a:xfrm>
          <a:prstGeom prst="rect">
            <a:avLst/>
          </a:prstGeom>
        </p:spPr>
      </p:pic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1210408" y="-70366"/>
            <a:ext cx="656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Члени БАУ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33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200" y="250874"/>
            <a:ext cx="285999" cy="42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0" y="2019708"/>
            <a:ext cx="916569" cy="375758"/>
          </a:xfrm>
          <a:prstGeom prst="rect">
            <a:avLst/>
          </a:prstGeom>
        </p:spPr>
      </p:pic>
      <p:pic>
        <p:nvPicPr>
          <p:cNvPr id="26" name="Рисунок 1" descr="C:\Users\User\Desktop\logo_kge.jpg"/>
          <p:cNvPicPr>
            <a:picLocks noChangeAspect="1" noChangeArrowheads="1"/>
          </p:cNvPicPr>
          <p:nvPr/>
        </p:nvPicPr>
        <p:blipFill rotWithShape="1">
          <a:blip r:embed="rId8"/>
          <a:srcRect t="14891" b="12117"/>
          <a:stretch/>
        </p:blipFill>
        <p:spPr bwMode="auto">
          <a:xfrm>
            <a:off x="4674019" y="687810"/>
            <a:ext cx="1159626" cy="40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0" y="1616433"/>
            <a:ext cx="1064911" cy="3840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7029" y="2356454"/>
            <a:ext cx="727710" cy="5581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80" y="2062086"/>
            <a:ext cx="1379771" cy="183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6" y="2885818"/>
            <a:ext cx="949441" cy="40383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205" y="3691171"/>
            <a:ext cx="533333" cy="419048"/>
          </a:xfrm>
          <a:prstGeom prst="rect">
            <a:avLst/>
          </a:prstGeom>
        </p:spPr>
      </p:pic>
      <p:pic>
        <p:nvPicPr>
          <p:cNvPr id="32" name="Picture 2" descr="ООО ''Волынь-Кальвис''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77229" y="1537137"/>
            <a:ext cx="1156416" cy="4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43825"/>
            <a:ext cx="2057400" cy="365125"/>
          </a:xfrm>
        </p:spPr>
        <p:txBody>
          <a:bodyPr/>
          <a:lstStyle/>
          <a:p>
            <a:pPr>
              <a:defRPr/>
            </a:pPr>
            <a:fld id="{86536BBE-888F-40DF-9198-64AEEF2897D1}" type="slidenum">
              <a:rPr lang="uk-UA" smtClean="0"/>
              <a:pPr>
                <a:defRPr/>
              </a:pPr>
              <a:t>2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 b="29840"/>
          <a:stretch/>
        </p:blipFill>
        <p:spPr>
          <a:xfrm>
            <a:off x="314179" y="2409967"/>
            <a:ext cx="921973" cy="394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72" y="2978678"/>
            <a:ext cx="1416844" cy="238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7" y="3152176"/>
            <a:ext cx="1123519" cy="713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86" y="3754658"/>
            <a:ext cx="932872" cy="3475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3314992"/>
            <a:ext cx="1164614" cy="2870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45" y="1109087"/>
            <a:ext cx="1568571" cy="4457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" y="4177470"/>
            <a:ext cx="1454150" cy="3937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1" y="4612088"/>
            <a:ext cx="603533" cy="6035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9" y="4173424"/>
            <a:ext cx="964406" cy="4500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6" y="5253887"/>
            <a:ext cx="650263" cy="6502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76" y="5253889"/>
            <a:ext cx="452438" cy="631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38" y="4588839"/>
            <a:ext cx="1022515" cy="665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9" y="5896937"/>
            <a:ext cx="1089053" cy="4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53" y="6896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en-US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ВДЕ в </a:t>
            </a: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статистичних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2010-201</a:t>
            </a:r>
            <a:r>
              <a:rPr lang="en-US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507645" y="3212683"/>
            <a:ext cx="6102424" cy="3503876"/>
            <a:chOff x="1507645" y="3212683"/>
            <a:chExt cx="6102424" cy="3503876"/>
          </a:xfrm>
        </p:grpSpPr>
        <p:graphicFrame>
          <p:nvGraphicFramePr>
            <p:cNvPr id="18" name="Диаграмма 17"/>
            <p:cNvGraphicFramePr/>
            <p:nvPr>
              <p:extLst/>
            </p:nvPr>
          </p:nvGraphicFramePr>
          <p:xfrm>
            <a:off x="1568091" y="3212683"/>
            <a:ext cx="5981532" cy="3503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Прямоугольник 5"/>
            <p:cNvSpPr/>
            <p:nvPr/>
          </p:nvSpPr>
          <p:spPr>
            <a:xfrm>
              <a:off x="1507645" y="3230357"/>
              <a:ext cx="61024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sysClr val="window" lastClr="FFFFFF">
                      <a:lumMod val="25000"/>
                    </a:sysClr>
                  </a:solidFill>
                  <a:latin typeface="+mn-lt"/>
                  <a:ea typeface="+mn-ea"/>
                  <a:cs typeface="+mn-cs"/>
                </a:defRPr>
              </a:pPr>
              <a:r>
                <a:rPr lang="uk-UA" b="1" dirty="0"/>
                <a:t>Частка ВДЕ у кінцевому споживанні за</a:t>
              </a:r>
              <a:r>
                <a:rPr lang="en-US" b="1" dirty="0"/>
                <a:t> </a:t>
              </a:r>
              <a:r>
                <a:rPr lang="uk-UA" b="1" dirty="0"/>
                <a:t>секторами</a:t>
              </a:r>
              <a:endParaRPr lang="uk-UA" dirty="0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323665" y="3212683"/>
            <a:ext cx="6289991" cy="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507645" y="620688"/>
            <a:ext cx="5944675" cy="2572173"/>
            <a:chOff x="1458775" y="755412"/>
            <a:chExt cx="6019769" cy="2572173"/>
          </a:xfrm>
        </p:grpSpPr>
        <p:graphicFrame>
          <p:nvGraphicFramePr>
            <p:cNvPr id="17" name="Диаграмма 16"/>
            <p:cNvGraphicFramePr>
              <a:graphicFrameLocks/>
            </p:cNvGraphicFramePr>
            <p:nvPr>
              <p:extLst/>
            </p:nvPr>
          </p:nvGraphicFramePr>
          <p:xfrm>
            <a:off x="1458775" y="793532"/>
            <a:ext cx="6019769" cy="25340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Прямоугольник 2"/>
            <p:cNvSpPr/>
            <p:nvPr/>
          </p:nvSpPr>
          <p:spPr>
            <a:xfrm>
              <a:off x="1523264" y="755412"/>
              <a:ext cx="58326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sysClr val="window" lastClr="FFFFFF">
                      <a:lumMod val="25000"/>
                    </a:sysClr>
                  </a:solidFill>
                  <a:latin typeface="+mn-lt"/>
                  <a:ea typeface="+mn-ea"/>
                  <a:cs typeface="+mn-cs"/>
                </a:defRPr>
              </a:pPr>
              <a:r>
                <a:rPr lang="uk-UA" b="1" dirty="0"/>
                <a:t>Частка ВДЕ у загальному кінцевому енергоспоживанні</a:t>
              </a:r>
              <a:endParaRPr lang="uk-UA" dirty="0"/>
            </a:p>
          </p:txBody>
        </p:sp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194" y1="50370" x2="63799" y2="73704"/>
                        <a14:foregroundMark x1="29391" y1="26296" x2="74194" y2="26667"/>
                        <a14:foregroundMark x1="31183" y1="22963" x2="49462" y2="55556"/>
                        <a14:foregroundMark x1="35484" y1="76296" x2="75627" y2="47407"/>
                        <a14:foregroundMark x1="54480" y1="91111" x2="59140" y2="47778"/>
                        <a14:foregroundMark x1="70968" y1="81111" x2="27957" y2="83333"/>
                        <a14:foregroundMark x1="64158" y1="90000" x2="65233" y2="75185"/>
                        <a14:foregroundMark x1="71685" y1="67407" x2="71685" y2="67407"/>
                        <a14:foregroundMark x1="78136" y1="54815" x2="66308" y2="78889"/>
                        <a14:foregroundMark x1="62366" y1="57778" x2="77061" y2="58148"/>
                        <a14:foregroundMark x1="77419" y1="43333" x2="23656" y2="43333"/>
                        <a14:foregroundMark x1="77419" y1="31481" x2="30466" y2="30000"/>
                        <a14:foregroundMark x1="71685" y1="23704" x2="31900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2" y="3861048"/>
            <a:ext cx="611928" cy="5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8" y="4742198"/>
            <a:ext cx="591336" cy="59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4" y="5550487"/>
            <a:ext cx="611931" cy="6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-1"/>
          <a:stretch/>
        </p:blipFill>
        <p:spPr bwMode="auto">
          <a:xfrm>
            <a:off x="323528" y="1455490"/>
            <a:ext cx="1026656" cy="105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ukr-170x1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8344" y="6251575"/>
            <a:ext cx="13477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2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8615" y="333487"/>
            <a:ext cx="9032789" cy="6438016"/>
            <a:chOff x="58615" y="333487"/>
            <a:chExt cx="9032789" cy="6438016"/>
          </a:xfrm>
        </p:grpSpPr>
        <p:graphicFrame>
          <p:nvGraphicFramePr>
            <p:cNvPr id="19" name="Диаграмма 18"/>
            <p:cNvGraphicFramePr>
              <a:graphicFrameLocks/>
            </p:cNvGraphicFramePr>
            <p:nvPr>
              <p:extLst/>
            </p:nvPr>
          </p:nvGraphicFramePr>
          <p:xfrm>
            <a:off x="58615" y="333487"/>
            <a:ext cx="9032789" cy="64380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Надпись 2"/>
            <p:cNvSpPr txBox="1"/>
            <p:nvPr/>
          </p:nvSpPr>
          <p:spPr>
            <a:xfrm>
              <a:off x="2477597" y="868157"/>
              <a:ext cx="4114152" cy="1068221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sz="1600" b="1" i="1" dirty="0">
                  <a:solidFill>
                    <a:srgbClr val="C35855"/>
                  </a:solidFill>
                </a:rPr>
                <a:t>Цілі Національного плану дій з відновлюваної енергетики</a:t>
              </a:r>
              <a:r>
                <a:rPr lang="en-US" sz="1600" b="1" i="1" dirty="0">
                  <a:solidFill>
                    <a:srgbClr val="C35855"/>
                  </a:solidFill>
                </a:rPr>
                <a:t> </a:t>
              </a:r>
              <a:r>
                <a:rPr lang="uk-UA" sz="1600" b="1" i="1" dirty="0">
                  <a:solidFill>
                    <a:srgbClr val="C35855"/>
                  </a:solidFill>
                </a:rPr>
                <a:t>на період до 2020 року </a:t>
              </a:r>
              <a:endParaRPr lang="en-US" sz="1600" b="1" i="1" dirty="0">
                <a:solidFill>
                  <a:srgbClr val="C35855"/>
                </a:solidFill>
              </a:endParaRPr>
            </a:p>
            <a:p>
              <a:pPr algn="ctr"/>
              <a:r>
                <a:rPr lang="en-US" sz="1600" i="1" dirty="0">
                  <a:solidFill>
                    <a:srgbClr val="C35855"/>
                  </a:solidFill>
                </a:rPr>
                <a:t>(</a:t>
              </a:r>
              <a:r>
                <a:rPr lang="uk-UA" sz="1600" i="1" dirty="0">
                  <a:solidFill>
                    <a:srgbClr val="C35855"/>
                  </a:solidFill>
                </a:rPr>
                <a:t>кінцеве споживання біомаси у системах опалення та охолодження</a:t>
              </a:r>
              <a:r>
                <a:rPr lang="en-US" sz="1600" i="1" dirty="0">
                  <a:solidFill>
                    <a:srgbClr val="C35855"/>
                  </a:solidFill>
                </a:rPr>
                <a:t>)</a:t>
              </a:r>
              <a:endParaRPr lang="uk-UA" sz="1600" i="1" dirty="0">
                <a:solidFill>
                  <a:srgbClr val="C35855"/>
                </a:solidFill>
              </a:endParaRPr>
            </a:p>
            <a:p>
              <a:endParaRPr lang="uk-UA" sz="1600" dirty="0">
                <a:solidFill>
                  <a:srgbClr val="C35855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643745" y="1873311"/>
              <a:ext cx="3781857" cy="0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425603" y="1873311"/>
              <a:ext cx="374819" cy="801018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Надпись 5"/>
            <p:cNvSpPr txBox="1"/>
            <p:nvPr/>
          </p:nvSpPr>
          <p:spPr>
            <a:xfrm>
              <a:off x="6507804" y="3761417"/>
              <a:ext cx="2106361" cy="721359"/>
            </a:xfrm>
            <a:prstGeom prst="rect">
              <a:avLst/>
            </a:prstGeom>
          </p:spPr>
          <p:txBody>
            <a:bodyPr wrap="non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600" b="1" i="1" dirty="0" smtClean="0">
                  <a:solidFill>
                    <a:schemeClr val="accent6">
                      <a:lumMod val="75000"/>
                    </a:schemeClr>
                  </a:solidFill>
                </a:rPr>
                <a:t>Прогноз </a:t>
              </a:r>
              <a:br>
                <a:rPr lang="uk-UA" sz="1600" b="1" i="1" dirty="0" smtClean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uk-UA" sz="1600" i="1" dirty="0" smtClean="0">
                  <a:solidFill>
                    <a:schemeClr val="accent6">
                      <a:lumMod val="75000"/>
                    </a:schemeClr>
                  </a:solidFill>
                </a:rPr>
                <a:t>при існуючому </a:t>
              </a:r>
              <a:endParaRPr lang="en-US" sz="1600" i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600" i="1" dirty="0" smtClean="0">
                  <a:solidFill>
                    <a:schemeClr val="accent6">
                      <a:lumMod val="75000"/>
                    </a:schemeClr>
                  </a:solidFill>
                </a:rPr>
                <a:t>тренді зростання</a:t>
              </a:r>
              <a:endParaRPr lang="uk-UA" sz="1600" i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uk-UA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6507977" y="3756162"/>
              <a:ext cx="2106188" cy="2248"/>
            </a:xfrm>
            <a:prstGeom prst="line">
              <a:avLst/>
            </a:prstGeom>
            <a:ln w="9525">
              <a:solidFill>
                <a:srgbClr val="E8822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164268" y="2569702"/>
              <a:ext cx="1440807" cy="1191714"/>
            </a:xfrm>
            <a:prstGeom prst="line">
              <a:avLst/>
            </a:prstGeom>
            <a:ln w="9525">
              <a:solidFill>
                <a:srgbClr val="E8822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7404113" y="3157790"/>
              <a:ext cx="1210052" cy="600620"/>
            </a:xfrm>
            <a:prstGeom prst="line">
              <a:avLst/>
            </a:prstGeom>
            <a:ln w="9525">
              <a:solidFill>
                <a:srgbClr val="E8822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Надпись 6"/>
            <p:cNvSpPr txBox="1"/>
            <p:nvPr/>
          </p:nvSpPr>
          <p:spPr>
            <a:xfrm>
              <a:off x="4727532" y="5056502"/>
              <a:ext cx="1885480" cy="955999"/>
            </a:xfrm>
            <a:prstGeom prst="rect">
              <a:avLst/>
            </a:prstGeom>
          </p:spPr>
          <p:txBody>
            <a:bodyPr wrap="non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sz="1600" b="1" i="1" dirty="0">
                  <a:solidFill>
                    <a:srgbClr val="00519E"/>
                  </a:solidFill>
                </a:rPr>
                <a:t>Статистичні дані Енергетичних балансів</a:t>
              </a:r>
              <a:endParaRPr lang="en-US" sz="1600" b="1" i="1" dirty="0">
                <a:solidFill>
                  <a:srgbClr val="00519E"/>
                </a:solidFill>
              </a:endParaRPr>
            </a:p>
            <a:p>
              <a:pPr algn="ctr"/>
              <a:r>
                <a:rPr lang="uk-UA" sz="1600" i="1" dirty="0">
                  <a:solidFill>
                    <a:srgbClr val="00519E"/>
                  </a:solidFill>
                </a:rPr>
                <a:t>«загальне постачання первинної енергії з  </a:t>
              </a:r>
            </a:p>
            <a:p>
              <a:pPr algn="ctr"/>
              <a:r>
                <a:rPr lang="uk-UA" sz="1600" i="1" dirty="0">
                  <a:solidFill>
                    <a:srgbClr val="00519E"/>
                  </a:solidFill>
                </a:rPr>
                <a:t>біопалива та відходів»</a:t>
              </a:r>
              <a:endParaRPr lang="en-US" sz="1600" i="1" dirty="0">
                <a:solidFill>
                  <a:srgbClr val="00519E"/>
                </a:solidFill>
              </a:endParaRPr>
            </a:p>
            <a:p>
              <a:pPr algn="ctr"/>
              <a:r>
                <a:rPr lang="uk-UA" sz="1600" i="1" dirty="0">
                  <a:solidFill>
                    <a:srgbClr val="00519E"/>
                  </a:solidFill>
                </a:rPr>
                <a:t> (зростання </a:t>
              </a:r>
              <a:r>
                <a:rPr lang="uk-UA" sz="1600" i="1" dirty="0" smtClean="0">
                  <a:solidFill>
                    <a:srgbClr val="00519E"/>
                  </a:solidFill>
                </a:rPr>
                <a:t>33%/</a:t>
              </a:r>
              <a:r>
                <a:rPr lang="uk-UA" sz="1600" i="1" dirty="0">
                  <a:solidFill>
                    <a:srgbClr val="00519E"/>
                  </a:solidFill>
                </a:rPr>
                <a:t>рік)</a:t>
              </a:r>
              <a:endParaRPr lang="uk-UA" sz="1600" dirty="0">
                <a:solidFill>
                  <a:srgbClr val="00519E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90621" y="6087264"/>
              <a:ext cx="3273647" cy="0"/>
            </a:xfrm>
            <a:prstGeom prst="line">
              <a:avLst/>
            </a:prstGeom>
            <a:ln w="9525">
              <a:solidFill>
                <a:srgbClr val="02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256474" y="4622853"/>
              <a:ext cx="634148" cy="1464411"/>
            </a:xfrm>
            <a:prstGeom prst="line">
              <a:avLst/>
            </a:prstGeom>
            <a:ln w="9525">
              <a:solidFill>
                <a:srgbClr val="02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Надпись 6"/>
            <p:cNvSpPr txBox="1"/>
            <p:nvPr/>
          </p:nvSpPr>
          <p:spPr>
            <a:xfrm>
              <a:off x="2614294" y="2235564"/>
              <a:ext cx="1885480" cy="955999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sz="1600" b="1" i="1" dirty="0">
                  <a:solidFill>
                    <a:srgbClr val="237B48"/>
                  </a:solidFill>
                </a:rPr>
                <a:t>Статистичні дані Енергетичних балансів</a:t>
              </a:r>
              <a:endParaRPr lang="en-US" sz="1600" b="1" i="1" dirty="0">
                <a:solidFill>
                  <a:srgbClr val="237B48"/>
                </a:solidFill>
              </a:endParaRPr>
            </a:p>
            <a:p>
              <a:pPr algn="ctr"/>
              <a:r>
                <a:rPr lang="uk-UA" sz="1600" i="1" dirty="0">
                  <a:solidFill>
                    <a:srgbClr val="237B48"/>
                  </a:solidFill>
                </a:rPr>
                <a:t> «виробництво біопалива та відходів»</a:t>
              </a:r>
              <a:endParaRPr lang="en-US" sz="1600" i="1" dirty="0">
                <a:solidFill>
                  <a:srgbClr val="237B48"/>
                </a:solidFill>
              </a:endParaRPr>
            </a:p>
            <a:p>
              <a:pPr algn="ctr"/>
              <a:r>
                <a:rPr lang="uk-UA" sz="1600" i="1" dirty="0">
                  <a:solidFill>
                    <a:srgbClr val="237B48"/>
                  </a:solidFill>
                </a:rPr>
                <a:t>(зростання </a:t>
              </a:r>
              <a:r>
                <a:rPr lang="uk-UA" sz="1600" i="1" dirty="0" smtClean="0">
                  <a:solidFill>
                    <a:srgbClr val="237B48"/>
                  </a:solidFill>
                </a:rPr>
                <a:t>43%/рік)</a:t>
              </a:r>
              <a:endParaRPr lang="uk-UA" sz="1600" dirty="0">
                <a:solidFill>
                  <a:srgbClr val="237B48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630914" y="3032619"/>
              <a:ext cx="3629676" cy="0"/>
            </a:xfrm>
            <a:prstGeom prst="line">
              <a:avLst/>
            </a:prstGeom>
            <a:ln w="12700">
              <a:solidFill>
                <a:srgbClr val="237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641078" y="3032619"/>
              <a:ext cx="1330455" cy="1540645"/>
            </a:xfrm>
            <a:prstGeom prst="line">
              <a:avLst/>
            </a:prstGeom>
            <a:ln w="12700">
              <a:solidFill>
                <a:srgbClr val="237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1492786" y="2864168"/>
              <a:ext cx="5068202" cy="2506555"/>
            </a:xfrm>
            <a:prstGeom prst="line">
              <a:avLst/>
            </a:prstGeom>
            <a:ln w="19050">
              <a:solidFill>
                <a:srgbClr val="237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371" y="5594036"/>
              <a:ext cx="1276386" cy="541816"/>
            </a:xfrm>
            <a:prstGeom prst="rect">
              <a:avLst/>
            </a:prstGeom>
          </p:spPr>
        </p:pic>
      </p:grp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971600" y="-28110"/>
            <a:ext cx="7848872" cy="492454"/>
          </a:xfrm>
          <a:prstGeom prst="rect">
            <a:avLst/>
          </a:prstGeom>
          <a:extLst/>
        </p:spPr>
        <p:txBody>
          <a:bodyPr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Розвиток біоенергетики в Україні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(2010-2017)</a:t>
            </a:r>
            <a:endParaRPr lang="uk-UA" sz="20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3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16461" cy="817686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загального постачання первинної енергії </a:t>
            </a:r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Енергетичної стратегії України до 2035 року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51521" y="1879972"/>
          <a:ext cx="861646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775"/>
                <a:gridCol w="1077937"/>
                <a:gridCol w="1077937"/>
                <a:gridCol w="1077937"/>
                <a:gridCol w="1077937"/>
                <a:gridCol w="1077937"/>
              </a:tblGrid>
              <a:tr h="587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Найменування джерел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2015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(факт)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2020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(прогноз)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2025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(прогноз)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2030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(прогноз)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2035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>
                          <a:solidFill>
                            <a:srgbClr val="FFFF00"/>
                          </a:solidFill>
                        </a:rPr>
                        <a:t>(прогноз)</a:t>
                      </a:r>
                      <a:endParaRPr lang="uk-UA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Вугілля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27,3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18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14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13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12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Природний газ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26,1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24,3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27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28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29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Нафтопродукти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10,5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9,5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8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7,5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7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Атомна енергія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23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24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28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27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24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Біомаса, біопаливо та відходи</a:t>
                      </a:r>
                      <a:endParaRPr lang="uk-UA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2,1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Сонячна та вітрова енергія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0,1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10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ГЕС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0,5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Термальна енергія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0,5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0,5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1,5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dirty="0" smtClean="0"/>
                        <a:t>2</a:t>
                      </a:r>
                      <a:endParaRPr lang="uk-UA" sz="1800" dirty="0"/>
                    </a:p>
                  </a:txBody>
                  <a:tcPr marL="68580" marR="68580" marT="34290" marB="34290" anchor="ctr"/>
                </a:tc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ВСЬОГО, </a:t>
                      </a:r>
                      <a:r>
                        <a:rPr lang="uk-UA" sz="1800" b="1" u="sng" dirty="0" smtClean="0"/>
                        <a:t>млн. т н.е.</a:t>
                      </a:r>
                      <a:endParaRPr lang="uk-UA" sz="1800" b="1" u="sng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90,1</a:t>
                      </a:r>
                      <a:endParaRPr lang="uk-UA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82,3</a:t>
                      </a:r>
                      <a:endParaRPr lang="uk-UA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87</a:t>
                      </a:r>
                      <a:endParaRPr lang="uk-UA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91</a:t>
                      </a:r>
                      <a:endParaRPr lang="uk-UA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1" dirty="0" smtClean="0"/>
                        <a:t>96</a:t>
                      </a:r>
                      <a:endParaRPr lang="uk-UA" sz="1800" b="1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5733256"/>
            <a:ext cx="85072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>
                <a:hlinkClick r:id="rId3"/>
              </a:rPr>
              <a:t>http</a:t>
            </a:r>
            <a:r>
              <a:rPr lang="uk-UA" sz="1500" dirty="0">
                <a:hlinkClick r:id="rId3"/>
              </a:rPr>
              <a:t>://mpe.kmu.gov.ua/minugol/control/uk/publish/article?art_id=245234085&amp;cat_id=35109</a:t>
            </a:r>
            <a:r>
              <a:rPr lang="uk-UA" sz="1500" dirty="0"/>
              <a:t> </a:t>
            </a:r>
          </a:p>
        </p:txBody>
      </p:sp>
      <p:pic>
        <p:nvPicPr>
          <p:cNvPr id="6" name="Picture 8" descr="ukr-170x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8344" y="6251575"/>
            <a:ext cx="13477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25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>
          <a:xfrm>
            <a:off x="243813" y="188640"/>
            <a:ext cx="8784976" cy="504056"/>
          </a:xfrm>
        </p:spPr>
        <p:txBody>
          <a:bodyPr>
            <a:normAutofit/>
          </a:bodyPr>
          <a:lstStyle/>
          <a:p>
            <a:r>
              <a:rPr 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 потенціал біомаси в Україні (2016 р.)</a:t>
            </a:r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7504" y="781448"/>
          <a:ext cx="8568952" cy="5700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496"/>
                <a:gridCol w="1440160"/>
                <a:gridCol w="1687135"/>
                <a:gridCol w="977161"/>
              </a:tblGrid>
              <a:tr h="320402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Вид біомаси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Теоретичний потенціал, млн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uk-UA" sz="1400" dirty="0">
                          <a:effectLst/>
                        </a:rPr>
                        <a:t>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Потенціал, доступний для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енергетики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830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Частка теоретичного потенціалу</a:t>
                      </a:r>
                      <a:r>
                        <a:rPr lang="en-US" sz="1400">
                          <a:effectLst/>
                        </a:rPr>
                        <a:t>, </a:t>
                      </a:r>
                      <a:r>
                        <a:rPr lang="uk-UA" sz="1400">
                          <a:effectLst/>
                        </a:rPr>
                        <a:t>%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</a:rPr>
                        <a:t>млн. т н.е.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Солома зернових культур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36,1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30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3,75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Солома ріпаку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2,1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40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</a:t>
                      </a:r>
                      <a:r>
                        <a:rPr lang="uk-UA" sz="1500">
                          <a:effectLst/>
                        </a:rPr>
                        <a:t>,</a:t>
                      </a:r>
                      <a:r>
                        <a:rPr lang="en-US" sz="1500">
                          <a:effectLst/>
                        </a:rPr>
                        <a:t>29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3204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Побічні продукти виробництва кукурудзи на зерно (стебла, стрижні)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36,5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40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2,79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947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Побічні продукти </a:t>
                      </a:r>
                      <a:r>
                        <a:rPr lang="uk-UA" sz="1400" dirty="0" smtClean="0">
                          <a:effectLst/>
                        </a:rPr>
                        <a:t>вир-ва </a:t>
                      </a:r>
                      <a:r>
                        <a:rPr lang="uk-UA" sz="1400" dirty="0">
                          <a:effectLst/>
                        </a:rPr>
                        <a:t>соняшника (стебла, корзинки)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25,9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40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</a:t>
                      </a:r>
                      <a:r>
                        <a:rPr lang="uk-UA" sz="1500" dirty="0">
                          <a:effectLst/>
                        </a:rPr>
                        <a:t>,48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Вторинні відходи с/г (лушпиння соняшника)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2,0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86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0,71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3204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Деревна біомаса (дрова, порубкові залишки, відходи деревообробки)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</a:t>
                      </a:r>
                      <a:r>
                        <a:rPr lang="uk-UA" sz="1500" dirty="0">
                          <a:effectLst/>
                        </a:rPr>
                        <a:t>,6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9</a:t>
                      </a:r>
                      <a:r>
                        <a:rPr lang="uk-UA" sz="1500" dirty="0">
                          <a:effectLst/>
                        </a:rPr>
                        <a:t>4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1,55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3204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Деревна біомаса (сухостій, деревина із захисних лісосмуг, відходи ОВБСН)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8,8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44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1,03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Біодизель (з ріпаку)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-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-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</a:t>
                      </a:r>
                      <a:r>
                        <a:rPr lang="uk-UA" sz="1500" dirty="0">
                          <a:effectLst/>
                        </a:rPr>
                        <a:t>,16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Біоетанол (з кукурудзи і цукрового буряку)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-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-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</a:t>
                      </a:r>
                      <a:r>
                        <a:rPr lang="uk-UA" sz="1500" dirty="0">
                          <a:effectLst/>
                        </a:rPr>
                        <a:t>,66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3204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Біогаз з відходів та побічної продукції агропромислового комплексу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1,6 млрд. м</a:t>
                      </a:r>
                      <a:r>
                        <a:rPr lang="uk-UA" sz="1500" baseline="30000">
                          <a:effectLst/>
                        </a:rPr>
                        <a:t>3 </a:t>
                      </a:r>
                      <a:r>
                        <a:rPr lang="uk-UA" sz="1500">
                          <a:effectLst/>
                        </a:rPr>
                        <a:t>СН</a:t>
                      </a:r>
                      <a:r>
                        <a:rPr lang="uk-UA" sz="1500" baseline="-25000">
                          <a:effectLst/>
                        </a:rPr>
                        <a:t>4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50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0,68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Біогаз з полігонів твердих побутових відходів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0,6 млрд. м</a:t>
                      </a:r>
                      <a:r>
                        <a:rPr lang="uk-UA" sz="1500" baseline="30000">
                          <a:effectLst/>
                        </a:rPr>
                        <a:t>3 </a:t>
                      </a:r>
                      <a:r>
                        <a:rPr lang="uk-UA" sz="1500">
                          <a:effectLst/>
                        </a:rPr>
                        <a:t>CH</a:t>
                      </a:r>
                      <a:r>
                        <a:rPr lang="uk-UA" sz="1500" baseline="-25000">
                          <a:effectLst/>
                        </a:rPr>
                        <a:t>4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34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0,18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2315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Біогаз зі стічних вод (промислових та комунальних)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1,0 млрд. м</a:t>
                      </a:r>
                      <a:r>
                        <a:rPr lang="uk-UA" sz="1500" baseline="30000">
                          <a:effectLst/>
                        </a:rPr>
                        <a:t>3 </a:t>
                      </a:r>
                      <a:r>
                        <a:rPr lang="uk-UA" sz="1500">
                          <a:effectLst/>
                        </a:rPr>
                        <a:t>CH</a:t>
                      </a:r>
                      <a:r>
                        <a:rPr lang="uk-UA" sz="1500" baseline="-25000">
                          <a:effectLst/>
                        </a:rPr>
                        <a:t>4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23</a:t>
                      </a:r>
                      <a:endParaRPr lang="uk-U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0,19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effectLst/>
                        </a:rPr>
                        <a:t>Енергетичні культури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uk-UA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uk-UA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effectLst/>
                        </a:rPr>
                        <a:t>- верба, тополя, 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  <a:effectLst/>
                        </a:rPr>
                        <a:t>міскантус (1 млн. га*)</a:t>
                      </a:r>
                      <a:endParaRPr lang="uk-UA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tx1"/>
                          </a:solidFill>
                          <a:effectLst/>
                        </a:rPr>
                        <a:t>11,5</a:t>
                      </a:r>
                      <a:endParaRPr lang="uk-UA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uk-UA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chemeClr val="tx1"/>
                          </a:solidFill>
                          <a:effectLst/>
                        </a:rPr>
                        <a:t>4,88</a:t>
                      </a:r>
                      <a:endParaRPr lang="uk-UA" sz="15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effectLst/>
                        </a:rPr>
                        <a:t>- кукурудза 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  <a:effectLst/>
                        </a:rPr>
                        <a:t>на біогаз (1 млн. га*)</a:t>
                      </a:r>
                      <a:endParaRPr lang="uk-UA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solidFill>
                            <a:schemeClr val="tx1"/>
                          </a:solidFill>
                          <a:effectLst/>
                        </a:rPr>
                        <a:t>3,0 млрд. м</a:t>
                      </a:r>
                      <a:r>
                        <a:rPr lang="uk-UA" sz="1500" baseline="3000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uk-UA" sz="1500">
                          <a:solidFill>
                            <a:schemeClr val="tx1"/>
                          </a:solidFill>
                          <a:effectLst/>
                        </a:rPr>
                        <a:t>CH</a:t>
                      </a:r>
                      <a:r>
                        <a:rPr lang="uk-UA" sz="15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uk-UA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uk-UA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chemeClr val="tx1"/>
                          </a:solidFill>
                          <a:effectLst/>
                        </a:rPr>
                        <a:t>2,57</a:t>
                      </a:r>
                      <a:endParaRPr lang="uk-UA" sz="15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  <a:tr h="164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Всього</a:t>
                      </a:r>
                      <a:endParaRPr lang="uk-U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-</a:t>
                      </a:r>
                      <a:endParaRPr lang="uk-U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-</a:t>
                      </a:r>
                      <a:endParaRPr lang="uk-U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21,0</a:t>
                      </a:r>
                      <a:endParaRPr lang="uk-UA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86" marR="46786" marT="8067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6309320"/>
            <a:ext cx="70567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За умови вирощування на 1 млн. га незадіяних сільськогосподарських земель.</a:t>
            </a:r>
            <a:endParaRPr lang="uk-UA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8388424" y="1628800"/>
            <a:ext cx="144016" cy="1296144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8380918" y="5510719"/>
            <a:ext cx="159027" cy="504056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532440" y="2122983"/>
            <a:ext cx="611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43%</a:t>
            </a:r>
            <a:endParaRPr lang="uk-UA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39945" y="5608858"/>
            <a:ext cx="611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35%</a:t>
            </a:r>
            <a:endParaRPr lang="uk-UA" sz="1400" b="1" dirty="0"/>
          </a:p>
        </p:txBody>
      </p:sp>
    </p:spTree>
    <p:extLst>
      <p:ext uri="{BB962C8B-B14F-4D97-AF65-F5344CB8AC3E}">
        <p14:creationId xmlns:p14="http://schemas.microsoft.com/office/powerpoint/2010/main" val="30428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919" y="276174"/>
            <a:ext cx="891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структури </a:t>
            </a:r>
            <a:r>
              <a:rPr 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  твердих біопалив в Україні  </a:t>
            </a:r>
            <a:endParaRPr lang="uk-UA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2035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7049" y="5211198"/>
            <a:ext cx="59406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350" dirty="0"/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160919" y="1124744"/>
          <a:ext cx="8792275" cy="40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187624" y="5330868"/>
          <a:ext cx="7104179" cy="1415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8465"/>
                <a:gridCol w="485974"/>
                <a:gridCol w="485974"/>
                <a:gridCol w="485974"/>
                <a:gridCol w="485974"/>
                <a:gridCol w="485974"/>
                <a:gridCol w="485974"/>
                <a:gridCol w="485974"/>
                <a:gridCol w="485974"/>
                <a:gridCol w="485974"/>
                <a:gridCol w="485974"/>
                <a:gridCol w="485974"/>
              </a:tblGrid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1" u="none" strike="noStrike" dirty="0">
                          <a:effectLst/>
                        </a:rPr>
                        <a:t>Вид </a:t>
                      </a:r>
                      <a:r>
                        <a:rPr lang="uk-UA" sz="1400" b="1" u="none" strike="noStrike" dirty="0" smtClean="0">
                          <a:effectLst/>
                        </a:rPr>
                        <a:t>біомаси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2015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2016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2017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2018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2019</a:t>
                      </a:r>
                      <a:endParaRPr lang="uk-UA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2020</a:t>
                      </a:r>
                      <a:endParaRPr lang="uk-UA" sz="1400" b="1" i="0" u="none" strike="noStrike" dirty="0">
                        <a:solidFill>
                          <a:srgbClr val="0000F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>
                          <a:effectLst/>
                        </a:rPr>
                        <a:t>2021</a:t>
                      </a:r>
                      <a:endParaRPr lang="uk-UA" sz="140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>
                          <a:effectLst/>
                        </a:rPr>
                        <a:t>2022</a:t>
                      </a:r>
                      <a:endParaRPr lang="uk-UA" sz="140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>
                          <a:effectLst/>
                        </a:rPr>
                        <a:t>2025</a:t>
                      </a:r>
                      <a:endParaRPr lang="uk-UA" sz="1400" b="1" i="0" u="none" strike="noStrike">
                        <a:solidFill>
                          <a:srgbClr val="0000F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>
                          <a:effectLst/>
                        </a:rPr>
                        <a:t>2030</a:t>
                      </a:r>
                      <a:endParaRPr lang="uk-UA" sz="1400" b="1" i="0" u="none" strike="noStrike">
                        <a:solidFill>
                          <a:srgbClr val="0000F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effectLst/>
                        </a:rPr>
                        <a:t>2035</a:t>
                      </a:r>
                      <a:endParaRPr lang="uk-UA" sz="1400" b="1" i="0" u="none" strike="noStrike" dirty="0">
                        <a:solidFill>
                          <a:srgbClr val="0000F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u="none" strike="noStrike" dirty="0">
                          <a:effectLst/>
                        </a:rPr>
                        <a:t>Деревна біомаса</a:t>
                      </a:r>
                      <a:endParaRPr lang="uk-UA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2,12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2,35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2,45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2,60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2,85</a:t>
                      </a:r>
                    </a:p>
                  </a:txBody>
                  <a:tcPr marL="7144" marR="7144" marT="7144" marB="0" anchor="b"/>
                </a:tc>
              </a:tr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u="none" strike="noStrike" dirty="0">
                          <a:effectLst/>
                        </a:rPr>
                        <a:t>Солома, стебла</a:t>
                      </a:r>
                      <a:endParaRPr lang="uk-UA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0,70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5,26</a:t>
                      </a:r>
                    </a:p>
                  </a:txBody>
                  <a:tcPr marL="7144" marR="7144" marT="7144" marB="0" anchor="b"/>
                </a:tc>
              </a:tr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u="none" strike="noStrike" dirty="0">
                          <a:effectLst/>
                        </a:rPr>
                        <a:t>Лушпиння соняшника</a:t>
                      </a:r>
                      <a:endParaRPr lang="uk-UA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0,26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0,30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0,34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0,38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0,59</a:t>
                      </a:r>
                    </a:p>
                  </a:txBody>
                  <a:tcPr marL="7144" marR="7144" marT="7144" marB="0" anchor="b"/>
                </a:tc>
              </a:tr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Енергетичні культури</a:t>
                      </a:r>
                      <a:endParaRPr lang="uk-UA" sz="1400" b="0" i="0" u="none" strike="noStrike" dirty="0">
                        <a:solidFill>
                          <a:schemeClr val="tx1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0,27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0,70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1,20</a:t>
                      </a:r>
                    </a:p>
                  </a:txBody>
                  <a:tcPr marL="7144" marR="7144" marT="7144" marB="0" anchor="b"/>
                </a:tc>
              </a:tr>
              <a:tr h="23592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1" u="none" strike="noStrike" dirty="0" smtClean="0">
                          <a:effectLst/>
                        </a:rPr>
                        <a:t>Всього, </a:t>
                      </a:r>
                      <a:r>
                        <a:rPr lang="uk-UA" sz="1400" b="1" u="sng" strike="noStrike" dirty="0" smtClean="0">
                          <a:effectLst/>
                        </a:rPr>
                        <a:t>млн. т н.е.</a:t>
                      </a:r>
                      <a:endParaRPr lang="uk-UA" sz="1400" b="1" i="0" u="sng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3,22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3,60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4,18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4,67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7,20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9,90</a:t>
                      </a: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2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1" y="18864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Прогноз виробництва теплової енергії </a:t>
            </a:r>
            <a:r>
              <a:rPr lang="uk-UA" altLang="uk-UA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 ВДЕ в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Україні (2016 – 2035 рр.)</a:t>
            </a:r>
            <a:endParaRPr lang="ru-RU" altLang="uk-UA" sz="20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0" y="3573016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Прогноз </a:t>
            </a:r>
            <a:r>
              <a:rPr lang="uk-UA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частки ВДЕ у виробництві теплової енергії </a:t>
            </a:r>
            <a:r>
              <a:rPr lang="uk-UA" alt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 –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2035 рр.)</a:t>
            </a:r>
            <a:r>
              <a:rPr lang="uk-UA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uk-UA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%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1" y="3861048"/>
            <a:ext cx="8621347" cy="295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5" y="620688"/>
            <a:ext cx="8512929" cy="29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404664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uk-UA" alt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ВДЕ</a:t>
            </a:r>
            <a:r>
              <a:rPr lang="en-US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alt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 теплопостачання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altLang="uk-UA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(2016-2035 </a:t>
            </a:r>
            <a:r>
              <a:rPr lang="uk-UA" altLang="uk-UA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alt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uk-UA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91854" y="5605244"/>
            <a:ext cx="88205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НПДВЕ до </a:t>
            </a:r>
            <a:r>
              <a:rPr lang="en-US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Енергетичної стратегії України до </a:t>
            </a:r>
            <a:r>
              <a:rPr lang="en-US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2035</a:t>
            </a:r>
            <a:r>
              <a:rPr lang="en-US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588" y="2097088"/>
            <a:ext cx="7040562" cy="0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17670" name="Group 12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7462"/>
              </p:ext>
            </p:extLst>
          </p:nvPr>
        </p:nvGraphicFramePr>
        <p:xfrm>
          <a:off x="107505" y="1772816"/>
          <a:ext cx="8937915" cy="2304256"/>
        </p:xfrm>
        <a:graphic>
          <a:graphicData uri="http://schemas.openxmlformats.org/drawingml/2006/table">
            <a:tbl>
              <a:tblPr/>
              <a:tblGrid>
                <a:gridCol w="769487"/>
                <a:gridCol w="814688"/>
                <a:gridCol w="792088"/>
                <a:gridCol w="776758"/>
                <a:gridCol w="1335565"/>
                <a:gridCol w="912013"/>
                <a:gridCol w="1313929"/>
                <a:gridCol w="1187169"/>
                <a:gridCol w="1036218"/>
              </a:tblGrid>
              <a:tr h="747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Рік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МВт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тепла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МВт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елект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н.е.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Заміщення ПГ, млрд. м</a:t>
                      </a:r>
                      <a:r>
                        <a:rPr kumimoji="0" lang="en-US" altLang="uk-UA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Частка ВДЕ</a:t>
                      </a: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Скорочення СО</a:t>
                      </a:r>
                      <a:r>
                        <a:rPr kumimoji="0" lang="en-US" altLang="uk-UA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uk-UA" alt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kumimoji="0" lang="en-US" altLang="uk-UA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рік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Інвестиції, млн. Євро</a:t>
                      </a: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Робочі місця</a:t>
                      </a: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</a:tr>
              <a:tr h="311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kumimoji="0" lang="en-US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3,6</a:t>
                      </a:r>
                      <a:endParaRPr kumimoji="0" lang="uk-UA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uk-UA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en-US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2020*</a:t>
                      </a:r>
                      <a:endParaRPr kumimoji="0" lang="en-US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uk-UA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,3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2 000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2025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11 25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2 00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2030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16 2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126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000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2035</a:t>
                      </a:r>
                      <a:r>
                        <a:rPr kumimoji="0" lang="en-US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24 0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en-US" alt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7 000</a:t>
                      </a:r>
                      <a:endParaRPr kumimoji="0" lang="ru-RU" alt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8" descr="ukr-170x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8344" y="6251575"/>
            <a:ext cx="13477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</TotalTime>
  <Words>1731</Words>
  <Application>Microsoft Office PowerPoint</Application>
  <PresentationFormat>Экран (4:3)</PresentationFormat>
  <Paragraphs>476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Cyr</vt:lpstr>
      <vt:lpstr>Calibri</vt:lpstr>
      <vt:lpstr>Cambria</vt:lpstr>
      <vt:lpstr>Montserrat SemiBold</vt:lpstr>
      <vt:lpstr>Open Sans</vt:lpstr>
      <vt:lpstr>Times New Roman</vt:lpstr>
      <vt:lpstr>Тема Office</vt:lpstr>
      <vt:lpstr>Стан та перспективи розвитку біоенергетики в Україні </vt:lpstr>
      <vt:lpstr>Презентация PowerPoint</vt:lpstr>
      <vt:lpstr>Презентация PowerPoint</vt:lpstr>
      <vt:lpstr>Презентация PowerPoint</vt:lpstr>
      <vt:lpstr>Структура загального постачання первинної енергії згідно Енергетичної стратегії України до 2035 року</vt:lpstr>
      <vt:lpstr>Енергетичний потенціал біомаси в Україні (2016 р.)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«Сприяння впровадженню систем  опалення на агробіомасі  в сільських регіонах Європи»</vt:lpstr>
      <vt:lpstr>Презентация PowerPoint</vt:lpstr>
      <vt:lpstr>Презентация PowerPoint</vt:lpstr>
      <vt:lpstr>Дякую за увагу!  Запрошуємо до членства в БАУ! 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Georgiy</cp:lastModifiedBy>
  <cp:revision>677</cp:revision>
  <cp:lastPrinted>2016-02-15T10:01:11Z</cp:lastPrinted>
  <dcterms:created xsi:type="dcterms:W3CDTF">2015-04-09T09:58:36Z</dcterms:created>
  <dcterms:modified xsi:type="dcterms:W3CDTF">2019-06-06T07:38:14Z</dcterms:modified>
</cp:coreProperties>
</file>