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8" r:id="rId3"/>
    <p:sldId id="349" r:id="rId4"/>
    <p:sldId id="346" r:id="rId5"/>
    <p:sldId id="380" r:id="rId6"/>
    <p:sldId id="369" r:id="rId7"/>
    <p:sldId id="355" r:id="rId8"/>
    <p:sldId id="357" r:id="rId9"/>
    <p:sldId id="366" r:id="rId10"/>
    <p:sldId id="361" r:id="rId11"/>
    <p:sldId id="378" r:id="rId12"/>
    <p:sldId id="379" r:id="rId13"/>
    <p:sldId id="352" r:id="rId14"/>
    <p:sldId id="340" r:id="rId15"/>
    <p:sldId id="342" r:id="rId16"/>
    <p:sldId id="333" r:id="rId17"/>
    <p:sldId id="338" r:id="rId18"/>
    <p:sldId id="341" r:id="rId19"/>
    <p:sldId id="30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C0CA8"/>
    <a:srgbClr val="FA0E62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84" autoAdjust="0"/>
  </p:normalViewPr>
  <p:slideViewPr>
    <p:cSldViewPr>
      <p:cViewPr varScale="1">
        <p:scale>
          <a:sx n="108" d="100"/>
          <a:sy n="108" d="100"/>
        </p:scale>
        <p:origin x="16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J:\2015\&#1047;&#1077;&#1083;&#1077;&#1085;&#1099;&#1081;\&#1054;&#1090;%20&#1042;&#1072;&#1083;&#1080;&#1082;&#1072;\&#1054;&#1090;&#1095;&#1077;&#1090;%20&#1080;&#1089;&#1087;&#1099;&#1090;&#1072;&#1085;&#1080;&#1103;\&#1057;&#1086;&#1089;&#1090;&#1072;&#1074;&#1099;%20&#1075;&#1072;&#1079;&#1086;&#1074;%20_%20&#1072;&#1074;&#1075;&#1091;&#1089;&#1090;%20201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34447303077676"/>
          <c:y val="5.1400554097404488E-2"/>
          <c:w val="0.8430165484209351"/>
          <c:h val="0.78015186341643405"/>
        </c:manualLayout>
      </c:layout>
      <c:scatterChart>
        <c:scatterStyle val="smoothMarker"/>
        <c:varyColors val="0"/>
        <c:ser>
          <c:idx val="1"/>
          <c:order val="0"/>
          <c:spPr>
            <a:ln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Лист2!$S$102:$S$114</c:f>
              <c:numCache>
                <c:formatCode>General</c:formatCode>
                <c:ptCount val="13"/>
                <c:pt idx="0">
                  <c:v>12.2</c:v>
                </c:pt>
                <c:pt idx="1">
                  <c:v>15.7</c:v>
                </c:pt>
                <c:pt idx="2">
                  <c:v>13.2</c:v>
                </c:pt>
                <c:pt idx="3">
                  <c:v>13</c:v>
                </c:pt>
                <c:pt idx="4">
                  <c:v>19</c:v>
                </c:pt>
                <c:pt idx="5">
                  <c:v>18.8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5.8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</c:numCache>
            </c:numRef>
          </c:xVal>
          <c:yVal>
            <c:numRef>
              <c:f>Лист2!$U$102:$U$114</c:f>
              <c:numCache>
                <c:formatCode>General</c:formatCode>
                <c:ptCount val="13"/>
                <c:pt idx="0">
                  <c:v>17.899999999999999</c:v>
                </c:pt>
                <c:pt idx="1">
                  <c:v>21.1</c:v>
                </c:pt>
                <c:pt idx="2">
                  <c:v>18</c:v>
                </c:pt>
                <c:pt idx="3">
                  <c:v>20.100000000000001</c:v>
                </c:pt>
                <c:pt idx="4">
                  <c:v>18.899999999999999</c:v>
                </c:pt>
                <c:pt idx="5">
                  <c:v>18.899999999999999</c:v>
                </c:pt>
                <c:pt idx="6">
                  <c:v>1.8</c:v>
                </c:pt>
                <c:pt idx="7">
                  <c:v>3.6</c:v>
                </c:pt>
                <c:pt idx="8">
                  <c:v>6.4</c:v>
                </c:pt>
                <c:pt idx="9">
                  <c:v>8.4</c:v>
                </c:pt>
                <c:pt idx="10">
                  <c:v>19.899999999999999</c:v>
                </c:pt>
                <c:pt idx="11">
                  <c:v>22.5</c:v>
                </c:pt>
                <c:pt idx="12">
                  <c:v>23.2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582-43E3-B53E-0B1B61AAA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961408"/>
        <c:axId val="175491328"/>
      </c:scatterChart>
      <c:valAx>
        <c:axId val="1749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491328"/>
        <c:crosses val="autoZero"/>
        <c:crossBetween val="midCat"/>
      </c:valAx>
      <c:valAx>
        <c:axId val="17549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961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UA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0.59375</cdr:x>
      <cdr:y>0.89931</cdr:y>
    </cdr:from>
    <cdr:to>
      <cdr:x>0.9919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4626" y="2466976"/>
          <a:ext cx="1820333" cy="276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err="1">
              <a:latin typeface="Times New Roman" pitchFamily="18" charset="0"/>
              <a:cs typeface="Times New Roman" pitchFamily="18" charset="0"/>
            </a:rPr>
            <a:t>Потужність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комплексу, кВт</a:t>
          </a:r>
        </a:p>
      </cdr:txBody>
    </cdr:sp>
  </cdr:relSizeAnchor>
  <cdr:relSizeAnchor xmlns:cdr="http://schemas.openxmlformats.org/drawingml/2006/chartDrawing">
    <cdr:from>
      <cdr:x>1.8692E-7</cdr:x>
      <cdr:y>0.27081</cdr:y>
    </cdr:from>
    <cdr:to>
      <cdr:x>0.05958</cdr:x>
      <cdr:y>0.67366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478224" y="1335475"/>
          <a:ext cx="1275193" cy="318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ККД комплексу (ел.),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B18C33-F2C3-42B9-B51D-171C231C6700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8741DF-8109-4CFC-9406-EBCEC5DD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95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98B317-1726-4218-9A1E-0E40FD2927B7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E9C1D1-92D5-4A06-8C12-73FF7514B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49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A710B-BC14-4CC7-AD7F-8892247B1F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>
              <a:ea typeface="ＭＳ Ｐゴシック" pitchFamily="34" charset="-128"/>
            </a:endParaRPr>
          </a:p>
        </p:txBody>
      </p:sp>
      <p:sp>
        <p:nvSpPr>
          <p:cNvPr id="5734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CB1892-58DF-4560-9CE5-2E9BDA57E7A2}" type="slidenum">
              <a:rPr lang="ru-RU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ru-RU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latin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CD74C-E65E-400C-BA3A-DD4080516B46}" type="slidenum">
              <a:rPr lang="uk-UA" smtClean="0"/>
              <a:pPr eaLnBrk="1" hangingPunct="1"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F3ABBF-DADC-428B-83A2-AF483E4BC558}" type="slidenum">
              <a:rPr lang="uk-UA" smtClean="0"/>
              <a:pPr eaLnBrk="1" hangingPunct="1"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latin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CD74C-E65E-400C-BA3A-DD4080516B46}" type="slidenum">
              <a:rPr lang="uk-UA" smtClean="0"/>
              <a:pPr eaLnBrk="1" hangingPunct="1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latin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CD74C-E65E-400C-BA3A-DD4080516B46}" type="slidenum">
              <a:rPr lang="uk-UA" smtClean="0"/>
              <a:pPr eaLnBrk="1" hangingPunct="1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latin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CD74C-E65E-400C-BA3A-DD4080516B46}" type="slidenum">
              <a:rPr lang="uk-UA" smtClean="0"/>
              <a:pPr eaLnBrk="1" hangingPunct="1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latin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CD74C-E65E-400C-BA3A-DD4080516B46}" type="slidenum">
              <a:rPr lang="uk-UA" smtClean="0"/>
              <a:pPr eaLnBrk="1" hangingPunct="1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58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uk-UA">
              <a:ea typeface="ＭＳ Ｐゴシック" pitchFamily="34" charset="-128"/>
            </a:endParaRPr>
          </a:p>
        </p:txBody>
      </p:sp>
      <p:sp>
        <p:nvSpPr>
          <p:cNvPr id="5427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CF8F0-0DE3-4944-82F3-BE00AC606BFC}" type="slidenum">
              <a:rPr lang="ru-RU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ru-RU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6CD34-D6DD-42E0-8881-A40976417987}" type="slidenum">
              <a:rPr lang="uk-UA" smtClean="0"/>
              <a:pPr eaLnBrk="1" hangingPunct="1"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5B26-C5F4-427D-A6AE-44B926F71CB3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C7EE-A153-4B76-A176-DE924307D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2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D18E-41C5-46B2-AD2D-58DED002D023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C231-A349-4097-BB59-1C840A89D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3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2BD3-492C-4105-8CED-F86DB5432F5D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2D44-2E12-4749-A916-8158E8E5F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4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BA91E-6867-4686-A8C2-EDE496ABB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9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F0B9-EFC7-48EE-B9C3-32F0FB1A5802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662B-D67A-4682-B0A8-C0AD167FC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6E504-BFCC-4832-A97A-CE4FC8C346AE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BE90-DBA8-479B-9DF6-CE98045EB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4BA2-3528-470D-983E-D1EF86ED150D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4A55-32DE-48D2-8DDA-EB4F64054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5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4FC-B2D8-4FC1-9171-9C1B3E29A8ED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56CE-221F-4D82-B29A-B79095F32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1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2D59-6512-47C0-98DA-754D476CE409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3C34-02B8-42F0-AE4C-79E21C300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F0B2-79A7-432B-9496-89183EBAB414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9407-F398-46FE-9583-68599DDDE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5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5003-4F52-4E4C-98DA-C8D01E091D2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1B27-BBE6-49CE-886B-2347FA210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1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286D-AEC6-49E6-95A7-BBD80A1B3D6F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5BC0-5E4C-409C-A997-BF25C6717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30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4" name="Дата 9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0ED99-D06A-49AE-9682-85555D6662FC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3FBEE-5D11-4490-AF12-18E0F1A9E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3" descr="pellets_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929658"/>
            <a:ext cx="3590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2" y="1160624"/>
            <a:ext cx="2410114" cy="230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6666" y="1325719"/>
            <a:ext cx="62173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«Мул </a:t>
            </a:r>
            <a:r>
              <a:rPr lang="ru-RU" sz="44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міськіх</a:t>
            </a:r>
            <a:r>
              <a:rPr lang="ru-RU" sz="44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 </a:t>
            </a:r>
            <a:r>
              <a:rPr lang="ru-RU" sz="44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стоків</a:t>
            </a:r>
            <a:r>
              <a:rPr lang="ru-RU" sz="44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, проблема </a:t>
            </a:r>
            <a:r>
              <a:rPr lang="ru-RU" sz="44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чи</a:t>
            </a:r>
            <a:r>
              <a:rPr lang="ru-RU" sz="44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 ресурс?»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930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Національна</a:t>
            </a:r>
            <a:r>
              <a:rPr lang="ru-RU" sz="20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 </a:t>
            </a:r>
            <a:r>
              <a:rPr lang="ru-RU" sz="20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академія</a:t>
            </a:r>
            <a:r>
              <a:rPr lang="ru-RU" sz="20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 наук </a:t>
            </a:r>
            <a:r>
              <a:rPr lang="ru-RU" sz="20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України</a:t>
            </a:r>
            <a:endParaRPr lang="ru-RU" sz="2000" i="1" kern="10" dirty="0">
              <a:ln w="317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002060"/>
                </a:outerShdw>
              </a:effectLst>
              <a:latin typeface="Academy"/>
            </a:endParaRPr>
          </a:p>
          <a:p>
            <a:pPr algn="ctr"/>
            <a:r>
              <a:rPr lang="ru-RU" sz="20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Інститут</a:t>
            </a:r>
            <a:r>
              <a:rPr lang="ru-RU" sz="20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 газу НАН </a:t>
            </a:r>
            <a:r>
              <a:rPr lang="ru-RU" sz="20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України</a:t>
            </a:r>
            <a:endParaRPr lang="ru-RU" sz="2000" i="1" kern="10" dirty="0">
              <a:ln w="317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002060"/>
                </a:outerShdw>
              </a:effectLst>
              <a:latin typeface="Academy"/>
            </a:endParaRPr>
          </a:p>
          <a:p>
            <a:pPr algn="ctr"/>
            <a:r>
              <a:rPr lang="ru-RU" sz="20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П</a:t>
            </a:r>
            <a:r>
              <a:rPr lang="en-US" sz="20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’</a:t>
            </a:r>
            <a:r>
              <a:rPr lang="ru-RU" sz="2000" i="1" kern="10" dirty="0" err="1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яних</a:t>
            </a:r>
            <a:r>
              <a:rPr lang="ru-RU" sz="20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 К.</a:t>
            </a:r>
            <a:r>
              <a:rPr lang="uk-UA" sz="20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Є</a:t>
            </a:r>
            <a:r>
              <a:rPr lang="ru-RU" sz="20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5618" y="3337828"/>
            <a:ext cx="3509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2060"/>
                  </a:outerShdw>
                </a:effectLst>
                <a:latin typeface="Academy"/>
              </a:rPr>
              <a:t>Відходи в доходи</a:t>
            </a:r>
            <a:endParaRPr lang="ru-RU" sz="2800" i="1" kern="10" dirty="0">
              <a:ln w="317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002060"/>
                </a:outerShdw>
              </a:effectLst>
              <a:latin typeface="Academy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7" descr="Emblem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8FDA699-B098-4368-B7F4-F6AC72ACAA7F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4114800"/>
            <a:ext cx="91440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49365"/>
            <a:ext cx="8501090" cy="346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BCF5AF-3989-4E48-BC54-99400C8B46DB}"/>
              </a:ext>
            </a:extLst>
          </p:cNvPr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Emblema1">
            <a:extLst>
              <a:ext uri="{FF2B5EF4-FFF2-40B4-BE49-F238E27FC236}">
                <a16:creationId xmlns:a16="http://schemas.microsoft.com/office/drawing/2014/main" id="{A8FE0BD0-2AC2-4E18-BA60-19E2B546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FA5E5C-8326-4BDD-AA1E-69BC92E5CFF8}"/>
              </a:ext>
            </a:extLst>
          </p:cNvPr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1359CA-9B6A-421D-9FAE-F5D923B9B20D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79D00CA-0C64-49B7-8FA2-3A4BB7BCF01D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4A2D4C-A4D4-4D9F-A7E7-03F52EFF110E}"/>
              </a:ext>
            </a:extLst>
          </p:cNvPr>
          <p:cNvSpPr/>
          <p:nvPr/>
        </p:nvSpPr>
        <p:spPr>
          <a:xfrm>
            <a:off x="678815" y="1234618"/>
            <a:ext cx="8000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Пропозиц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ії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по створенню комплексу для міста Чернігів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7638"/>
            <a:ext cx="2514600" cy="288925"/>
          </a:xfrm>
        </p:spPr>
        <p:txBody>
          <a:bodyPr/>
          <a:lstStyle/>
          <a:p>
            <a:pPr>
              <a:defRPr/>
            </a:pPr>
            <a:fld id="{718BA491-9E1D-4B50-BBC0-171C52C4478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758825" cy="247650"/>
          </a:xfrm>
        </p:spPr>
        <p:txBody>
          <a:bodyPr/>
          <a:lstStyle/>
          <a:p>
            <a:pPr>
              <a:defRPr/>
            </a:pPr>
            <a:fld id="{9CB59C90-1312-406B-8C3B-A63784523739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3"/>
          <p:cNvSpPr txBox="1">
            <a:spLocks noChangeArrowheads="1"/>
          </p:cNvSpPr>
          <p:nvPr/>
        </p:nvSpPr>
        <p:spPr bwMode="auto">
          <a:xfrm>
            <a:off x="1043608" y="1052736"/>
            <a:ext cx="6573416" cy="4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>
              <a:defRPr sz="2800">
                <a:solidFill>
                  <a:schemeClr val="tx2"/>
                </a:solidFill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latin typeface="Arial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</a:defRPr>
            </a:lvl5pPr>
            <a:lvl6pPr>
              <a:defRPr sz="2000">
                <a:solidFill>
                  <a:schemeClr val="tx2"/>
                </a:solidFill>
                <a:latin typeface="Arial" charset="0"/>
              </a:defRPr>
            </a:lvl6pPr>
            <a:lvl7pPr>
              <a:defRPr sz="2000">
                <a:solidFill>
                  <a:schemeClr val="tx2"/>
                </a:solidFill>
                <a:latin typeface="Arial" charset="0"/>
              </a:defRPr>
            </a:lvl7pPr>
            <a:lvl8pPr>
              <a:defRPr sz="2000">
                <a:solidFill>
                  <a:schemeClr val="tx2"/>
                </a:solidFill>
                <a:latin typeface="Arial" charset="0"/>
              </a:defRPr>
            </a:lvl8pPr>
            <a:lvl9pPr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err="1"/>
              <a:t>Споживач</a:t>
            </a:r>
            <a:r>
              <a:rPr lang="uk-UA" altLang="ru-RU" sz="2400" dirty="0"/>
              <a:t>і – вугільні електростанції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8" y="1556792"/>
            <a:ext cx="6917203" cy="470276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0BE600-87BC-4637-8F3E-862014DA5751}"/>
              </a:ext>
            </a:extLst>
          </p:cNvPr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AC2B4D-5D20-4726-A5EA-928227B91F6D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1FA181A-1692-4EDF-B6B2-73910A172143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  <p:pic>
        <p:nvPicPr>
          <p:cNvPr id="16" name="Picture 7" descr="Emblema1">
            <a:extLst>
              <a:ext uri="{FF2B5EF4-FFF2-40B4-BE49-F238E27FC236}">
                <a16:creationId xmlns:a16="http://schemas.microsoft.com/office/drawing/2014/main" id="{97327F09-F522-4A92-8AA2-378CDE18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2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7638"/>
            <a:ext cx="2514600" cy="288925"/>
          </a:xfrm>
        </p:spPr>
        <p:txBody>
          <a:bodyPr/>
          <a:lstStyle/>
          <a:p>
            <a:pPr>
              <a:defRPr/>
            </a:pPr>
            <a:fld id="{718BA491-9E1D-4B50-BBC0-171C52C4478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758825" cy="247650"/>
          </a:xfrm>
        </p:spPr>
        <p:txBody>
          <a:bodyPr/>
          <a:lstStyle/>
          <a:p>
            <a:pPr>
              <a:defRPr/>
            </a:pPr>
            <a:fld id="{9CB59C90-1312-406B-8C3B-A63784523739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3"/>
          <p:cNvSpPr txBox="1">
            <a:spLocks noChangeArrowheads="1"/>
          </p:cNvSpPr>
          <p:nvPr/>
        </p:nvSpPr>
        <p:spPr bwMode="auto">
          <a:xfrm>
            <a:off x="1043608" y="1052736"/>
            <a:ext cx="6573416" cy="4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>
              <a:defRPr sz="2800">
                <a:solidFill>
                  <a:schemeClr val="tx2"/>
                </a:solidFill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latin typeface="Arial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</a:defRPr>
            </a:lvl5pPr>
            <a:lvl6pPr>
              <a:defRPr sz="2000">
                <a:solidFill>
                  <a:schemeClr val="tx2"/>
                </a:solidFill>
                <a:latin typeface="Arial" charset="0"/>
              </a:defRPr>
            </a:lvl6pPr>
            <a:lvl7pPr>
              <a:defRPr sz="2000">
                <a:solidFill>
                  <a:schemeClr val="tx2"/>
                </a:solidFill>
                <a:latin typeface="Arial" charset="0"/>
              </a:defRPr>
            </a:lvl7pPr>
            <a:lvl8pPr>
              <a:defRPr sz="2000">
                <a:solidFill>
                  <a:schemeClr val="tx2"/>
                </a:solidFill>
                <a:latin typeface="Arial" charset="0"/>
              </a:defRPr>
            </a:lvl8pPr>
            <a:lvl9pPr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err="1"/>
              <a:t>Споживач</a:t>
            </a:r>
            <a:r>
              <a:rPr lang="uk-UA" altLang="ru-RU" sz="2400" dirty="0"/>
              <a:t>і – цементні заводи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9" y="1492713"/>
            <a:ext cx="6924991" cy="47445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80334E-3B9A-4FE4-AD4F-EC774D4B0513}"/>
              </a:ext>
            </a:extLst>
          </p:cNvPr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85132F-8ABE-4B9F-964B-59E0AF00D6E3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A59C514-B302-4ADE-8073-80A93151F3CE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  <p:pic>
        <p:nvPicPr>
          <p:cNvPr id="16" name="Picture 7" descr="Emblema1">
            <a:extLst>
              <a:ext uri="{FF2B5EF4-FFF2-40B4-BE49-F238E27FC236}">
                <a16:creationId xmlns:a16="http://schemas.microsoft.com/office/drawing/2014/main" id="{0B13D9ED-B7E4-445C-AD2E-FA7FE0A07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3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686800" cy="838200"/>
          </a:xfrm>
        </p:spPr>
        <p:txBody>
          <a:bodyPr/>
          <a:lstStyle/>
          <a:p>
            <a:pPr algn="ctr"/>
            <a:r>
              <a:rPr lang="ru-RU" sz="2800" dirty="0"/>
              <a:t>Схема комплексу </a:t>
            </a:r>
            <a:r>
              <a:rPr lang="ru-RU" sz="2800" dirty="0" err="1"/>
              <a:t>переробки</a:t>
            </a:r>
            <a:r>
              <a:rPr lang="ru-RU" sz="2800" dirty="0"/>
              <a:t> ОСВ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" y="2132856"/>
            <a:ext cx="9144000" cy="366865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0649E6-66DB-49C2-8826-3908DAF05D2F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27D9669-D98C-44EE-8BBF-DA10AA6AD35A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33356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388365" y="1268760"/>
            <a:ext cx="8686800" cy="5052094"/>
          </a:xfrm>
        </p:spPr>
        <p:txBody>
          <a:bodyPr/>
          <a:lstStyle/>
          <a:p>
            <a:pPr marL="95250" indent="260350" algn="ctr" eaLnBrk="1" hangingPunct="1">
              <a:buFont typeface="Arial" charset="0"/>
              <a:buNone/>
            </a:pPr>
            <a:r>
              <a:rPr lang="ru-RU" sz="2400" dirty="0" err="1"/>
              <a:t>Газифікація</a:t>
            </a:r>
            <a:r>
              <a:rPr lang="ru-RU" sz="2400" dirty="0"/>
              <a:t> </a:t>
            </a:r>
            <a:r>
              <a:rPr lang="ru-RU" sz="2400" dirty="0" err="1"/>
              <a:t>висущених</a:t>
            </a:r>
            <a:r>
              <a:rPr lang="ru-RU" sz="2400" dirty="0"/>
              <a:t> ОСВ</a:t>
            </a:r>
          </a:p>
          <a:p>
            <a:pPr marL="95250" indent="260350" algn="ctr" eaLnBrk="1" hangingPunct="1">
              <a:buFont typeface="Arial" charset="0"/>
              <a:buNone/>
            </a:pPr>
            <a:endParaRPr lang="uk-UA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uk-UA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ru-RU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ru-RU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ru-RU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ru-RU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ru-RU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ru-RU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ru-RU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Arial" charset="0"/>
              <a:buNone/>
            </a:pPr>
            <a:endParaRPr lang="ru-RU" altLang="ru-RU" sz="2400" b="1" u="sng" dirty="0">
              <a:solidFill>
                <a:srgbClr val="0C0CA8"/>
              </a:solidFill>
            </a:endParaRPr>
          </a:p>
          <a:p>
            <a:pPr marL="95250" indent="260350" algn="ctr" eaLnBrk="1" hangingPunct="1"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0C0CA8"/>
                </a:solidFill>
              </a:rPr>
              <a:t>Комплекс </a:t>
            </a:r>
            <a:r>
              <a:rPr lang="ru-RU" altLang="ru-RU" sz="1800" b="1" dirty="0" err="1">
                <a:solidFill>
                  <a:srgbClr val="0C0CA8"/>
                </a:solidFill>
              </a:rPr>
              <a:t>перевірено</a:t>
            </a:r>
            <a:r>
              <a:rPr lang="ru-RU" altLang="ru-RU" sz="1800" b="1" dirty="0">
                <a:solidFill>
                  <a:srgbClr val="0C0CA8"/>
                </a:solidFill>
              </a:rPr>
              <a:t> </a:t>
            </a:r>
            <a:r>
              <a:rPr lang="ru-RU" altLang="ru-RU" sz="1800" b="1" dirty="0" err="1">
                <a:solidFill>
                  <a:srgbClr val="0C0CA8"/>
                </a:solidFill>
              </a:rPr>
              <a:t>роботою</a:t>
            </a:r>
            <a:r>
              <a:rPr lang="ru-RU" altLang="ru-RU" sz="1800" b="1" dirty="0">
                <a:solidFill>
                  <a:srgbClr val="0C0CA8"/>
                </a:solidFill>
              </a:rPr>
              <a:t> на </a:t>
            </a:r>
            <a:r>
              <a:rPr lang="ru-RU" altLang="ru-RU" sz="1800" b="1" dirty="0" err="1">
                <a:solidFill>
                  <a:srgbClr val="0C0CA8"/>
                </a:solidFill>
              </a:rPr>
              <a:t>біопаливі</a:t>
            </a:r>
            <a:r>
              <a:rPr lang="ru-RU" altLang="ru-RU" sz="1800" b="1" dirty="0">
                <a:solidFill>
                  <a:srgbClr val="0C0CA8"/>
                </a:solidFill>
              </a:rPr>
              <a:t> (</a:t>
            </a:r>
            <a:r>
              <a:rPr lang="ru-RU" altLang="ru-RU" sz="1800" b="1" dirty="0" err="1">
                <a:solidFill>
                  <a:srgbClr val="0C0CA8"/>
                </a:solidFill>
              </a:rPr>
              <a:t>потужність</a:t>
            </a:r>
            <a:r>
              <a:rPr lang="ru-RU" altLang="ru-RU" sz="1800" b="1" dirty="0">
                <a:solidFill>
                  <a:srgbClr val="0C0CA8"/>
                </a:solidFill>
              </a:rPr>
              <a:t> 2 МВ)</a:t>
            </a:r>
            <a:endParaRPr lang="ru-RU" altLang="ru-RU" sz="1800" b="1" u="sng" dirty="0">
              <a:solidFill>
                <a:srgbClr val="0C0CA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7638"/>
            <a:ext cx="2514600" cy="288925"/>
          </a:xfrm>
        </p:spPr>
        <p:txBody>
          <a:bodyPr/>
          <a:lstStyle/>
          <a:p>
            <a:pPr>
              <a:defRPr/>
            </a:pPr>
            <a:fld id="{718BA491-9E1D-4B50-BBC0-171C52C4478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758825" cy="247650"/>
          </a:xfrm>
        </p:spPr>
        <p:txBody>
          <a:bodyPr/>
          <a:lstStyle/>
          <a:p>
            <a:pPr>
              <a:defRPr/>
            </a:pPr>
            <a:fld id="{656834F8-5CE6-45F2-8CBE-F71F22FAC11D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151" name="Рисунок 4" descr="IMAG13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907952"/>
            <a:ext cx="6911975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 descr="Emblem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D8D78A-69DF-42B0-BE3D-A604A56B16C0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0F46C83-2762-41FD-8AD0-AFA8E89E7D73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15956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7638"/>
            <a:ext cx="2514600" cy="288925"/>
          </a:xfrm>
        </p:spPr>
        <p:txBody>
          <a:bodyPr/>
          <a:lstStyle/>
          <a:p>
            <a:pPr>
              <a:defRPr/>
            </a:pPr>
            <a:fld id="{718BA491-9E1D-4B50-BBC0-171C52C4478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758825" cy="247650"/>
          </a:xfrm>
        </p:spPr>
        <p:txBody>
          <a:bodyPr/>
          <a:lstStyle/>
          <a:p>
            <a:pPr>
              <a:defRPr/>
            </a:pPr>
            <a:fld id="{9CB59C90-1312-406B-8C3B-A63784523739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198" name="Rectangle 63"/>
          <p:cNvSpPr txBox="1">
            <a:spLocks noChangeArrowheads="1"/>
          </p:cNvSpPr>
          <p:nvPr/>
        </p:nvSpPr>
        <p:spPr bwMode="auto">
          <a:xfrm>
            <a:off x="467544" y="988691"/>
            <a:ext cx="8229600" cy="4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>
              <a:defRPr sz="2800">
                <a:solidFill>
                  <a:schemeClr val="tx2"/>
                </a:solidFill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latin typeface="Arial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</a:defRPr>
            </a:lvl5pPr>
            <a:lvl6pPr>
              <a:defRPr sz="2000">
                <a:solidFill>
                  <a:schemeClr val="tx2"/>
                </a:solidFill>
                <a:latin typeface="Arial" charset="0"/>
              </a:defRPr>
            </a:lvl6pPr>
            <a:lvl7pPr>
              <a:defRPr sz="2000">
                <a:solidFill>
                  <a:schemeClr val="tx2"/>
                </a:solidFill>
                <a:latin typeface="Arial" charset="0"/>
              </a:defRPr>
            </a:lvl7pPr>
            <a:lvl8pPr>
              <a:defRPr sz="2000">
                <a:solidFill>
                  <a:schemeClr val="tx2"/>
                </a:solidFill>
                <a:latin typeface="Arial" charset="0"/>
              </a:defRPr>
            </a:lvl8pPr>
            <a:lvl9pPr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 dirty="0"/>
              <a:t>Склад генераторного газу з ОСВ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49125"/>
              </p:ext>
            </p:extLst>
          </p:nvPr>
        </p:nvGraphicFramePr>
        <p:xfrm>
          <a:off x="1512266" y="1442880"/>
          <a:ext cx="6588126" cy="541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4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 п/</a:t>
                      </a:r>
                      <a:r>
                        <a:rPr lang="uk-UA" sz="1600" dirty="0" err="1">
                          <a:effectLst/>
                        </a:rPr>
                        <a:t>п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Компоненти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Склад генераторного газу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3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Дуття</a:t>
                      </a:r>
                      <a:r>
                        <a:rPr lang="uk-UA" sz="1600" baseline="0" dirty="0">
                          <a:effectLst/>
                        </a:rPr>
                        <a:t> збагачене киснем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Повітряне</a:t>
                      </a:r>
                      <a:r>
                        <a:rPr lang="uk-UA" sz="1600" baseline="0" dirty="0">
                          <a:effectLst/>
                        </a:rPr>
                        <a:t> дуття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j-lt"/>
                          <a:ea typeface="+mn-ea"/>
                        </a:rPr>
                        <a:t>28% О</a:t>
                      </a:r>
                      <a:r>
                        <a:rPr lang="uk-UA" sz="1600" baseline="-25000" dirty="0">
                          <a:effectLst/>
                          <a:latin typeface="+mj-lt"/>
                          <a:ea typeface="+mn-ea"/>
                        </a:rPr>
                        <a:t>2</a:t>
                      </a:r>
                      <a:endParaRPr lang="uk-UA" sz="1600" baseline="-25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j-lt"/>
                          <a:ea typeface="Times New Roman"/>
                        </a:rPr>
                        <a:t>38% О</a:t>
                      </a:r>
                      <a:r>
                        <a:rPr lang="uk-UA" sz="1600" baseline="-250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21% О</a:t>
                      </a:r>
                      <a:r>
                        <a:rPr lang="uk-UA" sz="16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34872" marR="3487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Характеристики генераторного газу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H</a:t>
                      </a:r>
                      <a:r>
                        <a:rPr lang="ru-RU" sz="1600" baseline="-25000" dirty="0">
                          <a:effectLst/>
                        </a:rPr>
                        <a:t>2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N</a:t>
                      </a:r>
                      <a:r>
                        <a:rPr lang="ru-RU" sz="1600" baseline="-25000" dirty="0">
                          <a:effectLst/>
                        </a:rPr>
                        <a:t>2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CO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CH</a:t>
                      </a:r>
                      <a:r>
                        <a:rPr lang="ru-RU" sz="1600" baseline="-250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CO</a:t>
                      </a:r>
                      <a:r>
                        <a:rPr lang="ru-RU" sz="1600" baseline="-250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C</a:t>
                      </a:r>
                      <a:r>
                        <a:rPr lang="ru-RU" sz="1600" baseline="-250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H</a:t>
                      </a:r>
                      <a:r>
                        <a:rPr lang="ru-RU" sz="1600" baseline="-250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C</a:t>
                      </a:r>
                      <a:r>
                        <a:rPr lang="ru-RU" sz="1600" baseline="-250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H</a:t>
                      </a:r>
                      <a:r>
                        <a:rPr lang="ru-RU" sz="1600" baseline="-250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C</a:t>
                      </a:r>
                      <a:r>
                        <a:rPr lang="ru-RU" sz="1600" baseline="-250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H</a:t>
                      </a:r>
                      <a:r>
                        <a:rPr lang="ru-RU" sz="1600" baseline="-25000">
                          <a:effectLst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C</a:t>
                      </a:r>
                      <a:r>
                        <a:rPr lang="ru-RU" sz="1600" baseline="-25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H</a:t>
                      </a:r>
                      <a:r>
                        <a:rPr lang="ru-RU" sz="1600" baseline="-25000" dirty="0">
                          <a:effectLst/>
                        </a:rPr>
                        <a:t>8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r>
                        <a:rPr lang="ru-RU" sz="1600">
                          <a:effectLst/>
                        </a:rPr>
                        <a:t>C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r>
                        <a:rPr lang="ru-RU" sz="1600">
                          <a:effectLst/>
                        </a:rPr>
                        <a:t>H</a:t>
                      </a:r>
                      <a:r>
                        <a:rPr lang="en-US" sz="1600" baseline="-25000">
                          <a:effectLst/>
                        </a:rPr>
                        <a:t>10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ru-RU" sz="1600">
                          <a:effectLst/>
                        </a:rPr>
                        <a:t>C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r>
                        <a:rPr lang="ru-RU" sz="1600">
                          <a:effectLst/>
                        </a:rPr>
                        <a:t>H</a:t>
                      </a:r>
                      <a:r>
                        <a:rPr lang="en-US" sz="1600" baseline="-25000">
                          <a:effectLst/>
                        </a:rPr>
                        <a:t>10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H</a:t>
                      </a:r>
                      <a:r>
                        <a:rPr lang="ru-RU" sz="1600" baseline="-250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O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Теплота згоряння, ккал/м</a:t>
                      </a:r>
                      <a:r>
                        <a:rPr lang="uk-UA" sz="1600" baseline="30000" dirty="0">
                          <a:effectLst/>
                          <a:latin typeface="+mn-lt"/>
                        </a:rPr>
                        <a:t>3</a:t>
                      </a:r>
                      <a:endParaRPr lang="uk-UA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вища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нижча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72" marR="3487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6E4E52-AE4A-405C-8DD4-1ED45B1DF486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A649A18-1ABC-4C6A-90B8-2AD4ECA00354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615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095375" y="5674022"/>
            <a:ext cx="66167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dirty="0" err="1">
                <a:cs typeface="Times New Roman" pitchFamily="18" charset="0"/>
              </a:rPr>
              <a:t>Залежність</a:t>
            </a:r>
            <a:r>
              <a:rPr lang="ru-RU" dirty="0">
                <a:cs typeface="Times New Roman" pitchFamily="18" charset="0"/>
              </a:rPr>
              <a:t> ККД комплексу «газогенератор-</a:t>
            </a:r>
            <a:r>
              <a:rPr lang="ru-RU" dirty="0" err="1">
                <a:cs typeface="Times New Roman" pitchFamily="18" charset="0"/>
              </a:rPr>
              <a:t>двигун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внутрішнього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згоряння-електрогенератор</a:t>
            </a:r>
            <a:r>
              <a:rPr lang="ru-RU" dirty="0">
                <a:cs typeface="Times New Roman" pitchFamily="18" charset="0"/>
              </a:rPr>
              <a:t>» </a:t>
            </a:r>
            <a:r>
              <a:rPr lang="ru-RU" dirty="0" err="1">
                <a:cs typeface="Times New Roman" pitchFamily="18" charset="0"/>
              </a:rPr>
              <a:t>від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потужності</a:t>
            </a:r>
            <a:r>
              <a:rPr lang="uk-UA" dirty="0">
                <a:cs typeface="Times New Roman" pitchFamily="18" charset="0"/>
              </a:rPr>
              <a:t>.</a:t>
            </a:r>
          </a:p>
          <a:p>
            <a:pPr eaLnBrk="0" hangingPunct="0"/>
            <a:endParaRPr lang="uk-UA" dirty="0"/>
          </a:p>
        </p:txBody>
      </p:sp>
      <p:sp>
        <p:nvSpPr>
          <p:cNvPr id="13317" name="Rectangle 8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8" name="Rectangle 8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117"/>
          <p:cNvSpPr>
            <a:spLocks noChangeArrowheads="1"/>
          </p:cNvSpPr>
          <p:nvPr/>
        </p:nvSpPr>
        <p:spPr bwMode="auto">
          <a:xfrm>
            <a:off x="0" y="335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95376" y="980728"/>
          <a:ext cx="7293048" cy="464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8"/>
            <a:ext cx="6099292" cy="94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Emblem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3"/>
          <p:cNvSpPr>
            <a:spLocks noGrp="1" noChangeArrowheads="1"/>
          </p:cNvSpPr>
          <p:nvPr>
            <p:ph type="title"/>
          </p:nvPr>
        </p:nvSpPr>
        <p:spPr>
          <a:xfrm>
            <a:off x="349250" y="908720"/>
            <a:ext cx="8229600" cy="531813"/>
          </a:xfrm>
        </p:spPr>
        <p:txBody>
          <a:bodyPr/>
          <a:lstStyle/>
          <a:p>
            <a:pPr algn="ctr" eaLnBrk="1" hangingPunct="1"/>
            <a:r>
              <a:rPr lang="uk-UA" sz="2400" dirty="0"/>
              <a:t>Обробка мулових залишків міських стоків</a:t>
            </a: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3818"/>
            <a:ext cx="42481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370806"/>
            <a:ext cx="427513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5733256"/>
            <a:ext cx="57165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Emblem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DC00E7-5368-46D3-A3A2-0DA80EC043D4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DB352E3-3405-4669-B55D-40FF643645CF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6173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7638"/>
            <a:ext cx="2514600" cy="288925"/>
          </a:xfrm>
        </p:spPr>
        <p:txBody>
          <a:bodyPr/>
          <a:lstStyle/>
          <a:p>
            <a:pPr>
              <a:defRPr/>
            </a:pPr>
            <a:fld id="{718BA491-9E1D-4B50-BBC0-171C52C4478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758825" cy="247650"/>
          </a:xfrm>
        </p:spPr>
        <p:txBody>
          <a:bodyPr/>
          <a:lstStyle/>
          <a:p>
            <a:pPr>
              <a:defRPr/>
            </a:pPr>
            <a:fld id="{E295D87D-E4B1-43FF-A1D5-354479BFEA58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060848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Сушка </a:t>
            </a:r>
          </a:p>
          <a:p>
            <a:r>
              <a:rPr lang="uk-UA" sz="2000" dirty="0"/>
              <a:t>Забезпечує зниження маси мулового залишку, що надходить для переробки з 135 т / добу з вологістю 80% до 27 т/добу з вологістю 10%, випаровуючи близько 105 т/добу води.</a:t>
            </a:r>
          </a:p>
          <a:p>
            <a:r>
              <a:rPr lang="uk-UA" sz="2400" dirty="0"/>
              <a:t>Виробництво</a:t>
            </a:r>
          </a:p>
          <a:p>
            <a:r>
              <a:rPr lang="uk-UA" sz="2000" dirty="0"/>
              <a:t>Електроенергії 			-	4605 </a:t>
            </a:r>
            <a:r>
              <a:rPr lang="uk-UA" sz="2000" dirty="0" err="1"/>
              <a:t>МВт</a:t>
            </a:r>
            <a:r>
              <a:rPr lang="uk-UA" sz="2000" dirty="0" err="1">
                <a:sym typeface="Symbol"/>
              </a:rPr>
              <a:t></a:t>
            </a:r>
            <a:r>
              <a:rPr lang="uk-UA" sz="2000" dirty="0" err="1"/>
              <a:t>год</a:t>
            </a:r>
            <a:r>
              <a:rPr lang="uk-UA" sz="2000" dirty="0"/>
              <a:t>/рік</a:t>
            </a:r>
          </a:p>
          <a:p>
            <a:r>
              <a:rPr lang="uk-UA" sz="2000" dirty="0"/>
              <a:t>Теплової енергії		-	3960 </a:t>
            </a:r>
            <a:r>
              <a:rPr lang="uk-UA" sz="2000" dirty="0" err="1"/>
              <a:t>Гкал</a:t>
            </a:r>
            <a:endParaRPr lang="uk-UA" sz="2000" dirty="0"/>
          </a:p>
          <a:p>
            <a:endParaRPr lang="uk-UA" sz="2000" dirty="0"/>
          </a:p>
          <a:p>
            <a:r>
              <a:rPr lang="ru-RU" sz="2000" dirty="0" err="1"/>
              <a:t>Капитальні</a:t>
            </a:r>
            <a:r>
              <a:rPr lang="ru-RU" sz="2000" dirty="0"/>
              <a:t> </a:t>
            </a:r>
            <a:r>
              <a:rPr lang="ru-RU" sz="2000" dirty="0" err="1"/>
              <a:t>витрати</a:t>
            </a:r>
            <a:r>
              <a:rPr lang="ru-RU" sz="2000" dirty="0"/>
              <a:t> - 				</a:t>
            </a:r>
            <a:r>
              <a:rPr lang="en-US" sz="2000" dirty="0"/>
              <a:t>53</a:t>
            </a:r>
            <a:r>
              <a:rPr lang="uk-UA" sz="2000" dirty="0"/>
              <a:t>,</a:t>
            </a:r>
            <a:r>
              <a:rPr lang="en-US" sz="2000" dirty="0"/>
              <a:t>760</a:t>
            </a:r>
            <a:r>
              <a:rPr lang="ru-RU" sz="2000" dirty="0"/>
              <a:t> </a:t>
            </a:r>
            <a:r>
              <a:rPr lang="ru-RU" sz="2000" dirty="0" err="1"/>
              <a:t>млн.грн</a:t>
            </a:r>
            <a:r>
              <a:rPr lang="ru-RU" sz="2000" dirty="0"/>
              <a:t>.</a:t>
            </a:r>
          </a:p>
          <a:p>
            <a:r>
              <a:rPr lang="uk-UA" sz="2000" dirty="0"/>
              <a:t>Строк окупності</a:t>
            </a:r>
          </a:p>
          <a:p>
            <a:r>
              <a:rPr lang="uk-UA" sz="2000" dirty="0"/>
              <a:t>Електроенергія за зеленим тарифом		3,2 роки</a:t>
            </a:r>
          </a:p>
          <a:p>
            <a:r>
              <a:rPr lang="uk-UA" sz="2000" dirty="0"/>
              <a:t>Електроенергія на власні </a:t>
            </a:r>
            <a:r>
              <a:rPr lang="uk-UA" sz="2000" dirty="0" err="1"/>
              <a:t>потребіи</a:t>
            </a:r>
            <a:r>
              <a:rPr lang="uk-UA" sz="2000" dirty="0"/>
              <a:t>		6,3 роки</a:t>
            </a:r>
          </a:p>
          <a:p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12474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ТЕО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uk-UA" sz="2800" dirty="0"/>
              <a:t> комплексу для міста Чернігів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100665-2E27-4273-9428-270B63C51F87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31CF5E9-C53C-4C76-B250-D4F998D5EB96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22490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7638"/>
            <a:ext cx="2514600" cy="288925"/>
          </a:xfrm>
        </p:spPr>
        <p:txBody>
          <a:bodyPr/>
          <a:lstStyle/>
          <a:p>
            <a:pPr>
              <a:defRPr/>
            </a:pPr>
            <a:fld id="{718BA491-9E1D-4B50-BBC0-171C52C4478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758825" cy="247650"/>
          </a:xfrm>
        </p:spPr>
        <p:txBody>
          <a:bodyPr/>
          <a:lstStyle/>
          <a:p>
            <a:pPr>
              <a:defRPr/>
            </a:pPr>
            <a:fld id="{21380018-13E9-4736-96FC-028A7A16C23B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0251" name="Rectangle 2"/>
          <p:cNvSpPr txBox="1">
            <a:spLocks noChangeArrowheads="1"/>
          </p:cNvSpPr>
          <p:nvPr/>
        </p:nvSpPr>
        <p:spPr bwMode="auto">
          <a:xfrm>
            <a:off x="192478" y="2060848"/>
            <a:ext cx="8229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>
              <a:defRPr sz="2800">
                <a:solidFill>
                  <a:schemeClr val="tx2"/>
                </a:solidFill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latin typeface="Arial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</a:defRPr>
            </a:lvl5pPr>
            <a:lvl6pPr>
              <a:defRPr sz="2000">
                <a:solidFill>
                  <a:schemeClr val="tx2"/>
                </a:solidFill>
                <a:latin typeface="Arial" charset="0"/>
              </a:defRPr>
            </a:lvl6pPr>
            <a:lvl7pPr>
              <a:defRPr sz="2000">
                <a:solidFill>
                  <a:schemeClr val="tx2"/>
                </a:solidFill>
                <a:latin typeface="Arial" charset="0"/>
              </a:defRPr>
            </a:lvl7pPr>
            <a:lvl8pPr>
              <a:defRPr sz="2000">
                <a:solidFill>
                  <a:schemeClr val="tx2"/>
                </a:solidFill>
                <a:latin typeface="Arial" charset="0"/>
              </a:defRPr>
            </a:lvl8pPr>
            <a:lvl9pPr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dirty="0" err="1"/>
              <a:t>Дякую</a:t>
            </a:r>
            <a:r>
              <a:rPr lang="ru-RU" altLang="ru-RU" sz="2800" dirty="0"/>
              <a:t> за </a:t>
            </a:r>
            <a:r>
              <a:rPr lang="ru-RU" altLang="ru-RU" sz="2800" dirty="0" err="1"/>
              <a:t>увагу</a:t>
            </a:r>
            <a:endParaRPr lang="ru-RU" altLang="ru-RU" sz="2800" dirty="0"/>
          </a:p>
          <a:p>
            <a:pPr algn="ctr"/>
            <a:endParaRPr lang="uk-UA" altLang="ru-RU" sz="2800" dirty="0"/>
          </a:p>
          <a:p>
            <a:pPr algn="ctr"/>
            <a:endParaRPr lang="uk-UA" altLang="ru-RU" sz="2800" dirty="0"/>
          </a:p>
          <a:p>
            <a:pPr algn="ctr"/>
            <a:r>
              <a:rPr lang="uk-UA" altLang="ru-RU" sz="2000" dirty="0"/>
              <a:t>Координати для зв'язку</a:t>
            </a:r>
          </a:p>
          <a:p>
            <a:pPr algn="ctr"/>
            <a:r>
              <a:rPr lang="uk-UA" altLang="ru-RU" sz="2000" dirty="0"/>
              <a:t>Інститут газу НАН України</a:t>
            </a:r>
          </a:p>
          <a:p>
            <a:pPr algn="ctr"/>
            <a:r>
              <a:rPr lang="uk-UA" altLang="ru-RU" sz="2000" dirty="0"/>
              <a:t>Відділ технологій альтернативних палив</a:t>
            </a:r>
          </a:p>
          <a:p>
            <a:pPr algn="ctr"/>
            <a:r>
              <a:rPr lang="uk-UA" altLang="ru-RU" sz="2000" dirty="0"/>
              <a:t>П</a:t>
            </a:r>
            <a:r>
              <a:rPr lang="en-US" altLang="ru-RU" sz="2000" dirty="0"/>
              <a:t>’</a:t>
            </a:r>
            <a:r>
              <a:rPr lang="uk-UA" altLang="ru-RU" sz="2000" dirty="0" err="1"/>
              <a:t>яних</a:t>
            </a:r>
            <a:r>
              <a:rPr lang="uk-UA" altLang="ru-RU" sz="2000" dirty="0"/>
              <a:t> К.Є.</a:t>
            </a:r>
          </a:p>
          <a:p>
            <a:pPr algn="ctr"/>
            <a:r>
              <a:rPr lang="en-US" altLang="ru-RU" sz="2000" dirty="0"/>
              <a:t>pyanykh@nas.gov.ua</a:t>
            </a:r>
          </a:p>
          <a:p>
            <a:pPr algn="ctr"/>
            <a:r>
              <a:rPr lang="ru-RU" altLang="ru-RU" sz="2000" dirty="0"/>
              <a:t>Тел. </a:t>
            </a:r>
            <a:r>
              <a:rPr lang="en-US" altLang="ru-RU" sz="2000" dirty="0"/>
              <a:t>(044) 4533134</a:t>
            </a:r>
            <a:endParaRPr lang="uk-UA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2152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1052736"/>
            <a:ext cx="8640960" cy="812683"/>
          </a:xfrm>
        </p:spPr>
        <p:txBody>
          <a:bodyPr/>
          <a:lstStyle/>
          <a:p>
            <a:pPr algn="ctr"/>
            <a:r>
              <a:rPr lang="uk-UA" sz="2800" b="1" dirty="0"/>
              <a:t>Осади стічних вод (ОСВ)</a:t>
            </a:r>
            <a:br>
              <a:rPr lang="uk-UA" sz="2800" b="1" dirty="0"/>
            </a:br>
            <a:r>
              <a:rPr lang="uk-UA" sz="2800" b="1" dirty="0"/>
              <a:t>як проблема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048" y="1831656"/>
            <a:ext cx="8927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Утворення 40 </a:t>
            </a:r>
            <a:r>
              <a:rPr lang="uk-UA" sz="2000" dirty="0" err="1"/>
              <a:t>млн.тон</a:t>
            </a:r>
            <a:r>
              <a:rPr lang="uk-UA" sz="2000" dirty="0"/>
              <a:t>/рік (вологість 60…70%) – 12…16 </a:t>
            </a:r>
            <a:r>
              <a:rPr lang="uk-UA" sz="2000" dirty="0" err="1"/>
              <a:t>млн.т</a:t>
            </a:r>
            <a:r>
              <a:rPr lang="uk-UA" sz="2000" dirty="0"/>
              <a:t> </a:t>
            </a:r>
          </a:p>
          <a:p>
            <a:r>
              <a:rPr lang="uk-UA" sz="2000" dirty="0"/>
              <a:t>сухої речовини. Площа мулових карт 400 кв. км, для зберігання ОСВ з використання виключено 100 </a:t>
            </a:r>
            <a:r>
              <a:rPr lang="uk-UA" sz="2000" dirty="0" err="1"/>
              <a:t>кв.км</a:t>
            </a:r>
            <a:r>
              <a:rPr lang="uk-UA" sz="2000" dirty="0"/>
              <a:t> </a:t>
            </a:r>
            <a:r>
              <a:rPr lang="ru-RU" sz="2000" dirty="0"/>
              <a:t>з</a:t>
            </a:r>
            <a:r>
              <a:rPr lang="uk-UA" sz="2000" dirty="0" err="1"/>
              <a:t>емель</a:t>
            </a:r>
            <a:r>
              <a:rPr lang="uk-UA" sz="2000" dirty="0"/>
              <a:t>.</a:t>
            </a:r>
          </a:p>
          <a:p>
            <a:r>
              <a:rPr lang="uk-UA" sz="2000" dirty="0"/>
              <a:t> </a:t>
            </a:r>
          </a:p>
          <a:p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0D615B-178D-43F3-84F5-609743EDFCF3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F553F98-4E30-49A7-9CAE-EFFB2A80FC3D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9DA5AA-4AA2-48E2-B14E-3D2D3790B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7" y="2924943"/>
            <a:ext cx="4394628" cy="38370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4B5D52-F5F6-4890-B227-0C46B6CFF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0267"/>
            <a:ext cx="3939904" cy="39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263279" y="1054431"/>
            <a:ext cx="8229600" cy="668667"/>
          </a:xfrm>
        </p:spPr>
        <p:txBody>
          <a:bodyPr/>
          <a:lstStyle/>
          <a:p>
            <a:pPr algn="ctr"/>
            <a:r>
              <a:rPr lang="uk-UA" sz="2400" dirty="0"/>
              <a:t>Вміст важких металів в ОСВ (сухий стан)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8023"/>
            <a:ext cx="8756372" cy="512334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4DF0EC-ACE9-4D5C-B2F2-FF009177B63C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E2FE332-EF6E-4C6E-8B5D-7FE65F24EA3F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26096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6146" r="6644"/>
          <a:stretch>
            <a:fillRect/>
          </a:stretch>
        </p:blipFill>
        <p:spPr bwMode="auto">
          <a:xfrm>
            <a:off x="35496" y="1484784"/>
            <a:ext cx="533717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кутник 7"/>
          <p:cNvSpPr>
            <a:spLocks noChangeArrowheads="1"/>
          </p:cNvSpPr>
          <p:nvPr/>
        </p:nvSpPr>
        <p:spPr bwMode="auto">
          <a:xfrm>
            <a:off x="5435600" y="883047"/>
            <a:ext cx="374491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1600" b="1" dirty="0"/>
              <a:t>Підсистеми</a:t>
            </a:r>
          </a:p>
          <a:p>
            <a:r>
              <a:rPr lang="uk-UA" sz="1600" dirty="0"/>
              <a:t>ЦТ – центральне теплопостачання</a:t>
            </a:r>
          </a:p>
          <a:p>
            <a:r>
              <a:rPr lang="uk-UA" sz="1600" dirty="0"/>
              <a:t>СУТПВ – система управління ТПВ</a:t>
            </a:r>
          </a:p>
          <a:p>
            <a:r>
              <a:rPr lang="uk-UA" sz="1600" dirty="0"/>
              <a:t>ГП – газопостачання</a:t>
            </a:r>
          </a:p>
          <a:p>
            <a:r>
              <a:rPr lang="uk-UA" sz="1600" dirty="0"/>
              <a:t>ЕП – електропостачання</a:t>
            </a:r>
          </a:p>
          <a:p>
            <a:r>
              <a:rPr lang="uk-UA" sz="1600" dirty="0"/>
              <a:t>ВО – вуличне освітлення</a:t>
            </a:r>
          </a:p>
          <a:p>
            <a:r>
              <a:rPr lang="uk-UA" sz="1600" dirty="0"/>
              <a:t>МТ – міський транспорт</a:t>
            </a:r>
          </a:p>
          <a:p>
            <a:r>
              <a:rPr lang="uk-UA" sz="1600" dirty="0"/>
              <a:t>ВП – водопостачання</a:t>
            </a:r>
          </a:p>
          <a:p>
            <a:r>
              <a:rPr lang="uk-UA" sz="1600" dirty="0"/>
              <a:t>К – каналізація</a:t>
            </a:r>
          </a:p>
          <a:p>
            <a:r>
              <a:rPr lang="uk-UA" sz="1600" b="1" dirty="0"/>
              <a:t>Матеріальні  та енергетичні потоки</a:t>
            </a:r>
          </a:p>
          <a:p>
            <a:r>
              <a:rPr lang="uk-UA" sz="1600" dirty="0"/>
              <a:t>1 – електроенергія</a:t>
            </a:r>
          </a:p>
          <a:p>
            <a:r>
              <a:rPr lang="uk-UA" sz="1600" dirty="0"/>
              <a:t>2 – теплова енергія</a:t>
            </a:r>
          </a:p>
          <a:p>
            <a:r>
              <a:rPr lang="uk-UA" sz="1600" dirty="0"/>
              <a:t>3 – природний газ</a:t>
            </a:r>
          </a:p>
          <a:p>
            <a:r>
              <a:rPr lang="uk-UA" sz="1600" dirty="0"/>
              <a:t>4 – ТПВ</a:t>
            </a:r>
          </a:p>
          <a:p>
            <a:r>
              <a:rPr lang="uk-UA" sz="1600" dirty="0"/>
              <a:t>5 – теплота каналізаційних стоків</a:t>
            </a:r>
          </a:p>
          <a:p>
            <a:r>
              <a:rPr lang="uk-UA" sz="1600" dirty="0"/>
              <a:t>6 – газоподібне паливо</a:t>
            </a:r>
          </a:p>
          <a:p>
            <a:r>
              <a:rPr lang="uk-UA" sz="1600" dirty="0"/>
              <a:t>7 – мулові осади</a:t>
            </a:r>
          </a:p>
          <a:p>
            <a:r>
              <a:rPr lang="uk-UA" sz="1600" dirty="0"/>
              <a:t>8 – </a:t>
            </a:r>
            <a:r>
              <a:rPr lang="en-US" sz="1600" dirty="0"/>
              <a:t>RDF-</a:t>
            </a:r>
            <a:r>
              <a:rPr lang="uk-UA" sz="1600" dirty="0"/>
              <a:t>паливо</a:t>
            </a:r>
          </a:p>
          <a:p>
            <a:r>
              <a:rPr lang="uk-UA" sz="1600" dirty="0"/>
              <a:t>9 – сонячна енергія</a:t>
            </a:r>
          </a:p>
          <a:p>
            <a:r>
              <a:rPr lang="uk-UA" sz="1600" dirty="0"/>
              <a:t>10 – теплота ґрунту</a:t>
            </a:r>
          </a:p>
          <a:p>
            <a:r>
              <a:rPr lang="uk-UA" sz="1600" dirty="0"/>
              <a:t>11 – вода</a:t>
            </a:r>
          </a:p>
          <a:p>
            <a:r>
              <a:rPr lang="uk-UA" sz="1600" dirty="0"/>
              <a:t>12 – втрати теплоти в Н.С.</a:t>
            </a:r>
          </a:p>
          <a:p>
            <a:r>
              <a:rPr lang="uk-UA" sz="1600" dirty="0"/>
              <a:t>13 – рідке паливо</a:t>
            </a:r>
          </a:p>
          <a:p>
            <a:r>
              <a:rPr lang="uk-UA" sz="1600" dirty="0"/>
              <a:t>14 - біопаливо</a:t>
            </a:r>
          </a:p>
        </p:txBody>
      </p:sp>
      <p:sp>
        <p:nvSpPr>
          <p:cNvPr id="14" name="Прямокутник 6"/>
          <p:cNvSpPr>
            <a:spLocks noChangeArrowheads="1"/>
          </p:cNvSpPr>
          <p:nvPr/>
        </p:nvSpPr>
        <p:spPr bwMode="auto">
          <a:xfrm>
            <a:off x="-28575" y="796925"/>
            <a:ext cx="558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система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0DAD64-03C2-412C-815E-AB0C54982C51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9E3E860-7112-4C00-A1EB-F533B6CA28E0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6102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1052736"/>
            <a:ext cx="8640960" cy="812683"/>
          </a:xfrm>
        </p:spPr>
        <p:txBody>
          <a:bodyPr/>
          <a:lstStyle/>
          <a:p>
            <a:pPr algn="ctr"/>
            <a:r>
              <a:rPr lang="uk-UA" sz="2800" b="1" dirty="0"/>
              <a:t>Осади стічних вод (ОСВ)</a:t>
            </a:r>
            <a:br>
              <a:rPr lang="uk-UA" sz="2800" b="1" dirty="0"/>
            </a:br>
            <a:r>
              <a:rPr lang="uk-UA" sz="2800" b="1" dirty="0"/>
              <a:t>як ресурс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0D615B-178D-43F3-84F5-609743EDFCF3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F553F98-4E30-49A7-9CAE-EFFB2A80FC3D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  <p:pic>
        <p:nvPicPr>
          <p:cNvPr id="16" name="Picture 4" descr="Картинки по запросу &quot;вирощування верби для опалення фото&quot;">
            <a:extLst>
              <a:ext uri="{FF2B5EF4-FFF2-40B4-BE49-F238E27FC236}">
                <a16:creationId xmlns:a16="http://schemas.microsoft.com/office/drawing/2014/main" id="{0E46ED33-7A65-4032-BA9A-279C4B8D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5" y="1916832"/>
            <a:ext cx="5048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&quot;вирощування верби для опалення фото&quot;">
            <a:extLst>
              <a:ext uri="{FF2B5EF4-FFF2-40B4-BE49-F238E27FC236}">
                <a16:creationId xmlns:a16="http://schemas.microsoft.com/office/drawing/2014/main" id="{EB4B5FFC-8E43-4206-AA02-F7F3942C1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70048"/>
            <a:ext cx="3115246" cy="23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BE0E36-ED77-40E7-98A1-36B9C8AB8BA3}"/>
              </a:ext>
            </a:extLst>
          </p:cNvPr>
          <p:cNvSpPr/>
          <p:nvPr/>
        </p:nvSpPr>
        <p:spPr>
          <a:xfrm>
            <a:off x="3419872" y="4953942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Врожайність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до 30 тонн з гектара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сухої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Теплотворна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сухої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верби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як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іншої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сухої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деревини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—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17-18 МДж / кг. </a:t>
            </a:r>
          </a:p>
        </p:txBody>
      </p:sp>
    </p:spTree>
    <p:extLst>
      <p:ext uri="{BB962C8B-B14F-4D97-AF65-F5344CB8AC3E}">
        <p14:creationId xmlns:p14="http://schemas.microsoft.com/office/powerpoint/2010/main" val="30513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50" descr="Опис : Solar drying pl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00213"/>
            <a:ext cx="1857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51" descr="Опис : Solar drying pl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1538" y="1700213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eaLnBrk="0" hangingPunct="0"/>
            <a:endParaRPr lang="uk-UA"/>
          </a:p>
        </p:txBody>
      </p:sp>
      <p:sp>
        <p:nvSpPr>
          <p:cNvPr id="28678" name="Прямокутник 7"/>
          <p:cNvSpPr>
            <a:spLocks noChangeArrowheads="1"/>
          </p:cNvSpPr>
          <p:nvPr/>
        </p:nvSpPr>
        <p:spPr bwMode="auto">
          <a:xfrm>
            <a:off x="1476375" y="3100388"/>
            <a:ext cx="80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/>
              <a:t>Іспанія</a:t>
            </a: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4464050" y="313213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0" hangingPunct="0"/>
            <a:r>
              <a:rPr lang="uk-UA" sz="1400" b="1">
                <a:latin typeface="Times New Roman" pitchFamily="18" charset="0"/>
                <a:cs typeface="Times New Roman" pitchFamily="18" charset="0"/>
              </a:rPr>
              <a:t>Люксембург</a:t>
            </a:r>
            <a:endParaRPr lang="uk-UA" sz="900"/>
          </a:p>
        </p:txBody>
      </p:sp>
      <p:pic>
        <p:nvPicPr>
          <p:cNvPr id="28680" name="Рисунок 16" descr="Опис : [Translate to English:] Solare Klärschlammtrocknungsanl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0700" y="152876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eaLnBrk="0" hangingPunct="0"/>
            <a:endParaRPr lang="uk-UA"/>
          </a:p>
        </p:txBody>
      </p:sp>
      <p:pic>
        <p:nvPicPr>
          <p:cNvPr id="28682" name="Рисунок 18" descr="Опис : Solar drying pla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263" y="358298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7" descr="Опис : Electric Mo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3600450"/>
            <a:ext cx="1181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2097088" y="5178425"/>
            <a:ext cx="161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0" hangingPunct="0"/>
            <a:r>
              <a:rPr lang="uk-UA" sz="1400" b="1">
                <a:latin typeface="Times New Roman" pitchFamily="18" charset="0"/>
                <a:cs typeface="Times New Roman" pitchFamily="18" charset="0"/>
              </a:rPr>
              <a:t>Німеччина</a:t>
            </a:r>
            <a:endParaRPr lang="uk-UA"/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eaLnBrk="0" hangingPunct="0"/>
            <a:endParaRPr lang="uk-UA"/>
          </a:p>
        </p:txBody>
      </p:sp>
      <p:pic>
        <p:nvPicPr>
          <p:cNvPr id="28686" name="Рисунок 22" descr="Drying pla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71950" y="3617913"/>
            <a:ext cx="20955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23" descr="[Translate to English:] Klärschlammtrocknungsanlage mit Abwärmenutzu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67450" y="3598863"/>
            <a:ext cx="20939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Рисунок 24" descr="Solar drying pla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85013" y="2009775"/>
            <a:ext cx="20955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Рисунок 25" descr="Solar drying pla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37388" y="5154613"/>
            <a:ext cx="20939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D282AF-53EB-4EFA-8288-41B68E550B2A}"/>
              </a:ext>
            </a:extLst>
          </p:cNvPr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Emblema1">
            <a:extLst>
              <a:ext uri="{FF2B5EF4-FFF2-40B4-BE49-F238E27FC236}">
                <a16:creationId xmlns:a16="http://schemas.microsoft.com/office/drawing/2014/main" id="{9D6A5B6C-9A8D-48E4-863D-162A5807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5F6DA2C-279E-4269-9395-05EE28841929}"/>
              </a:ext>
            </a:extLst>
          </p:cNvPr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E3CDA14-DE98-4879-82BA-ACAAD8075245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CE910361-5371-4D5D-B798-5A12454E324C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FDAE9D89-7468-4A3A-8775-2C2C8719F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877945"/>
            <a:ext cx="8640960" cy="812683"/>
          </a:xfrm>
        </p:spPr>
        <p:txBody>
          <a:bodyPr/>
          <a:lstStyle/>
          <a:p>
            <a:pPr algn="ctr"/>
            <a:r>
              <a:rPr lang="uk-UA" sz="2800" b="1" dirty="0"/>
              <a:t>Осади стічних вод (ОСВ) як ресурс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3"/>
          <p:cNvSpPr>
            <a:spLocks noGrp="1" noChangeArrowheads="1"/>
          </p:cNvSpPr>
          <p:nvPr>
            <p:ph type="title"/>
          </p:nvPr>
        </p:nvSpPr>
        <p:spPr>
          <a:xfrm>
            <a:off x="457200" y="1071587"/>
            <a:ext cx="8229600" cy="557213"/>
          </a:xfrm>
        </p:spPr>
        <p:txBody>
          <a:bodyPr/>
          <a:lstStyle/>
          <a:p>
            <a:pPr algn="ctr" eaLnBrk="1" hangingPunct="1"/>
            <a:r>
              <a:rPr lang="uk-UA" sz="2400" dirty="0"/>
              <a:t>Обробка мулу міських стоків</a:t>
            </a:r>
          </a:p>
        </p:txBody>
      </p:sp>
      <p:pic>
        <p:nvPicPr>
          <p:cNvPr id="1946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3040"/>
            <a:ext cx="64420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468313" y="5733256"/>
            <a:ext cx="8496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 err="1"/>
              <a:t>Комбінована</a:t>
            </a:r>
            <a:r>
              <a:rPr lang="ru-RU" dirty="0"/>
              <a:t> сушка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з 80% до 10%.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гранули</a:t>
            </a:r>
            <a:r>
              <a:rPr lang="ru-RU" dirty="0"/>
              <a:t>, </a:t>
            </a:r>
            <a:r>
              <a:rPr lang="ru-RU" dirty="0" err="1"/>
              <a:t>середнія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становить 5…20 мм.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Emblem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EB18F9-F7FC-45B1-9053-53014F078DAB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39703A3-11CA-431B-8B3F-8F8710579C67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1111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7638"/>
            <a:ext cx="2514600" cy="288925"/>
          </a:xfrm>
        </p:spPr>
        <p:txBody>
          <a:bodyPr/>
          <a:lstStyle/>
          <a:p>
            <a:pPr>
              <a:defRPr/>
            </a:pPr>
            <a:fld id="{718BA491-9E1D-4B50-BBC0-171C52C4478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758825" cy="247650"/>
          </a:xfrm>
        </p:spPr>
        <p:txBody>
          <a:bodyPr/>
          <a:lstStyle/>
          <a:p>
            <a:pPr>
              <a:defRPr/>
            </a:pPr>
            <a:fld id="{8970E67F-1CDE-487E-8E5D-E6CA38C344E3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14" y="1585388"/>
            <a:ext cx="4805672" cy="49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3"/>
          <p:cNvSpPr txBox="1">
            <a:spLocks noChangeArrowheads="1"/>
          </p:cNvSpPr>
          <p:nvPr/>
        </p:nvSpPr>
        <p:spPr>
          <a:xfrm>
            <a:off x="349250" y="1053575"/>
            <a:ext cx="8229600" cy="5318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sz="2400" dirty="0"/>
              <a:t>Обробка мулових залишків міських стоків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96338E-0860-4CBF-A352-C4586ED7F63C}"/>
              </a:ext>
            </a:extLst>
          </p:cNvPr>
          <p:cNvSpPr/>
          <p:nvPr/>
        </p:nvSpPr>
        <p:spPr bwMode="auto">
          <a:xfrm>
            <a:off x="11014" y="0"/>
            <a:ext cx="792330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554E337-68C9-48AC-AD02-E52BC4EF27C3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22310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7638"/>
            <a:ext cx="2514600" cy="288925"/>
          </a:xfrm>
        </p:spPr>
        <p:txBody>
          <a:bodyPr/>
          <a:lstStyle/>
          <a:p>
            <a:pPr>
              <a:defRPr/>
            </a:pPr>
            <a:fld id="{718BA491-9E1D-4B50-BBC0-171C52C44786}" type="datetime1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538913"/>
            <a:ext cx="758825" cy="247650"/>
          </a:xfrm>
        </p:spPr>
        <p:txBody>
          <a:bodyPr/>
          <a:lstStyle/>
          <a:p>
            <a:pPr>
              <a:defRPr/>
            </a:pPr>
            <a:fld id="{9CB59C90-1312-406B-8C3B-A6378452373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3093" y="1779853"/>
          <a:ext cx="8686800" cy="4689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16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5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Experience with waste co-incineration in LCPs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Main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fuel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type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Waste streams co-incinerated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Boiler type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rated thermal input (MW)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Gross electric power output (MW)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Co-firing degree (thermal)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Remarks / handling of waste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Austria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Sewage sludge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WBB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543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0.1 %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France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Biomass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Paper sludge and residues, waste wood, sewage sludge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CFBC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Varying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Degree of co-incineration over 25 %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Lignite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Sewage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sludge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DBB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× 2465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× 920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1.5 %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Mixing with lignite before pulverisation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Sewage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sludge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ru-RU" sz="900" dirty="0" err="1">
                          <a:effectLst/>
                        </a:rPr>
                        <a:t>meat</a:t>
                      </a:r>
                      <a:r>
                        <a:rPr lang="ru-RU" sz="900" dirty="0">
                          <a:effectLst/>
                        </a:rPr>
                        <a:t>/</a:t>
                      </a:r>
                      <a:r>
                        <a:rPr lang="ru-RU" sz="900" dirty="0" err="1">
                          <a:effectLst/>
                        </a:rPr>
                        <a:t>bonemeal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WBB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1.0 %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Mixing of waste with the main fuel before feeding together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Sewage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sludge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DBB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1370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0.1 %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Lignite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paper sludge, waste-derived fuel, premixed waste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DBB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× 2100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× 800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1.9 % / 1.6 %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Mixing with lignite before pulverisation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Sewage sludge, petroleum coke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DBB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1870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824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&lt; 5 %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Lignite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Sewage sludge, meat/bonemeal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DBB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1524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&lt; 2 %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Mixing with lignite before pulverisation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Sewage sludge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DBB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474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&lt; 5 %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Sewage sludge, waste-derived fuel, meat/bonemeal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WBB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Coal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Waste-derived fuel, paper sludge, sewage sludge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CFBC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&lt; 20 %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Lignite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Sewage sludge, waste-derived fuel, waste wood &amp; biomass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CFBC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&lt; 25 %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CFBC boilers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Germany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Lignite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Sewage sludge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CFBC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&lt; 25 %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Sweden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Biomass, peat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Solid waste fuel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CFBC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8.0 %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Sweden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Biomass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Waste wood, solid waste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Other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Varying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Degree of co-incineration over 25 %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88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NB: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DBB: dry-bottom boiler; WBB: wet-bottom boiler; CFBC: circulating fluidized bed combustion.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1999" marR="619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31640" y="890717"/>
            <a:ext cx="6220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1" hangingPunct="1"/>
            <a:r>
              <a:rPr lang="ru-RU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Приклади</a:t>
            </a:r>
            <a:r>
              <a:rPr lang="ru-R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спалювання</a:t>
            </a:r>
            <a:r>
              <a:rPr lang="ru-R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відходів</a:t>
            </a:r>
            <a:r>
              <a:rPr lang="ru-R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endParaRPr lang="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1" hangingPunct="1"/>
            <a:r>
              <a:rPr lang="ru-RU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енергетичних</a:t>
            </a:r>
            <a:r>
              <a:rPr lang="ru-R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котлах</a:t>
            </a:r>
            <a:r>
              <a:rPr lang="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країн-членів</a:t>
            </a:r>
            <a:r>
              <a:rPr lang="ru-R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ЄС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DAB6D0-FA88-440F-BF8A-6A52C046A06F}"/>
              </a:ext>
            </a:extLst>
          </p:cNvPr>
          <p:cNvSpPr/>
          <p:nvPr/>
        </p:nvSpPr>
        <p:spPr bwMode="auto">
          <a:xfrm>
            <a:off x="4280715" y="0"/>
            <a:ext cx="3819677" cy="942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7" descr="Emblema1">
            <a:extLst>
              <a:ext uri="{FF2B5EF4-FFF2-40B4-BE49-F238E27FC236}">
                <a16:creationId xmlns:a16="http://schemas.microsoft.com/office/drawing/2014/main" id="{075F921D-A8D2-4F34-9253-A5734A865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3518"/>
            <a:ext cx="1320626" cy="939922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C215E8-4814-4A28-9324-FD7865E67DEF}"/>
              </a:ext>
            </a:extLst>
          </p:cNvPr>
          <p:cNvSpPr/>
          <p:nvPr/>
        </p:nvSpPr>
        <p:spPr bwMode="auto">
          <a:xfrm>
            <a:off x="0" y="908720"/>
            <a:ext cx="9132986" cy="14401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9044B1-6029-4248-AB71-8392A62E4D7A}"/>
              </a:ext>
            </a:extLst>
          </p:cNvPr>
          <p:cNvSpPr/>
          <p:nvPr/>
        </p:nvSpPr>
        <p:spPr bwMode="auto">
          <a:xfrm>
            <a:off x="11014" y="1"/>
            <a:ext cx="7945362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4B6163B-A101-48BB-9414-5C241F8D6FAD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96037"/>
            <a:ext cx="8229600" cy="812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kern="0" dirty="0"/>
              <a:t>«</a:t>
            </a:r>
            <a:r>
              <a:rPr lang="ru-RU" sz="2000" kern="0" dirty="0" err="1"/>
              <a:t>Очищення</a:t>
            </a:r>
            <a:r>
              <a:rPr lang="ru-RU" sz="2000" kern="0" dirty="0"/>
              <a:t> </a:t>
            </a:r>
            <a:r>
              <a:rPr lang="ru-RU" sz="2000" kern="0" dirty="0" err="1"/>
              <a:t>господарсько-побутових</a:t>
            </a:r>
            <a:r>
              <a:rPr lang="ru-RU" sz="2000" kern="0" dirty="0"/>
              <a:t> </a:t>
            </a:r>
            <a:r>
              <a:rPr lang="ru-RU" sz="2000" kern="0" dirty="0" err="1"/>
              <a:t>стічних</a:t>
            </a:r>
            <a:r>
              <a:rPr lang="ru-RU" sz="2000" kern="0" dirty="0"/>
              <a:t> вод </a:t>
            </a:r>
            <a:r>
              <a:rPr lang="ru-RU" sz="2000" kern="0" dirty="0" err="1"/>
              <a:t>малих</a:t>
            </a:r>
            <a:r>
              <a:rPr lang="ru-RU" sz="2000" kern="0" dirty="0"/>
              <a:t> </a:t>
            </a:r>
            <a:r>
              <a:rPr lang="ru-RU" sz="2000" kern="0" dirty="0" err="1"/>
              <a:t>населених</a:t>
            </a:r>
            <a:r>
              <a:rPr lang="ru-RU" sz="2000" kern="0" dirty="0"/>
              <a:t> </a:t>
            </a:r>
            <a:r>
              <a:rPr lang="ru-RU" sz="2000" kern="0" dirty="0" err="1"/>
              <a:t>пунктів</a:t>
            </a:r>
            <a:r>
              <a:rPr lang="ru-RU" sz="2000" kern="0" dirty="0"/>
              <a:t>. </a:t>
            </a:r>
            <a:r>
              <a:rPr lang="ru-RU" sz="2000" kern="0" dirty="0" err="1"/>
              <a:t>Впровадження</a:t>
            </a:r>
            <a:r>
              <a:rPr lang="ru-RU" sz="2000" kern="0" dirty="0"/>
              <a:t> </a:t>
            </a:r>
            <a:r>
              <a:rPr lang="ru-RU" sz="2000" kern="0" dirty="0" err="1"/>
              <a:t>сучасних</a:t>
            </a:r>
            <a:r>
              <a:rPr lang="ru-RU" sz="2000" kern="0" dirty="0"/>
              <a:t> </a:t>
            </a:r>
            <a:r>
              <a:rPr lang="ru-RU" sz="2000" kern="0" dirty="0" err="1"/>
              <a:t>технологічних</a:t>
            </a:r>
            <a:r>
              <a:rPr lang="ru-RU" sz="2000" kern="0" dirty="0"/>
              <a:t> </a:t>
            </a:r>
            <a:r>
              <a:rPr lang="ru-RU" sz="2000" kern="0" dirty="0" err="1"/>
              <a:t>рішень</a:t>
            </a:r>
            <a:r>
              <a:rPr lang="ru-RU" sz="2000" kern="0" dirty="0"/>
              <a:t>»</a:t>
            </a:r>
            <a:endParaRPr lang="uk-UA" sz="2000" b="1" kern="0" dirty="0"/>
          </a:p>
        </p:txBody>
      </p:sp>
    </p:spTree>
    <p:extLst>
      <p:ext uri="{BB962C8B-B14F-4D97-AF65-F5344CB8AC3E}">
        <p14:creationId xmlns:p14="http://schemas.microsoft.com/office/powerpoint/2010/main" val="39663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Трек">
  <a:themeElements>
    <a:clrScheme name="4_Трек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4_Тре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4_Трек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6127</TotalTime>
  <Words>1147</Words>
  <Application>Microsoft Office PowerPoint</Application>
  <PresentationFormat>Экран (4:3)</PresentationFormat>
  <Paragraphs>342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Academy</vt:lpstr>
      <vt:lpstr>Arial</vt:lpstr>
      <vt:lpstr>Calibri</vt:lpstr>
      <vt:lpstr>Times New Roman</vt:lpstr>
      <vt:lpstr>Verdana</vt:lpstr>
      <vt:lpstr>Wingdings 2</vt:lpstr>
      <vt:lpstr>4_Трек</vt:lpstr>
      <vt:lpstr>Презентация PowerPoint</vt:lpstr>
      <vt:lpstr>Осади стічних вод (ОСВ) як проблема</vt:lpstr>
      <vt:lpstr>Вміст важких металів в ОСВ (сухий стан)</vt:lpstr>
      <vt:lpstr>Презентация PowerPoint</vt:lpstr>
      <vt:lpstr>Осади стічних вод (ОСВ) як ресурс</vt:lpstr>
      <vt:lpstr>Осади стічних вод (ОСВ) як ресурс</vt:lpstr>
      <vt:lpstr>Обробка мулу міських стоків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комплексу переробки ОСВ</vt:lpstr>
      <vt:lpstr>Презентация PowerPoint</vt:lpstr>
      <vt:lpstr>Презентация PowerPoint</vt:lpstr>
      <vt:lpstr>Презентация PowerPoint</vt:lpstr>
      <vt:lpstr>Обробка мулових залишків міських стоків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DEMIDOV</dc:creator>
  <cp:lastModifiedBy>Константин</cp:lastModifiedBy>
  <cp:revision>430</cp:revision>
  <cp:lastPrinted>2014-03-12T08:53:37Z</cp:lastPrinted>
  <dcterms:created xsi:type="dcterms:W3CDTF">2009-11-19T12:00:52Z</dcterms:created>
  <dcterms:modified xsi:type="dcterms:W3CDTF">2021-02-18T10:15:45Z</dcterms:modified>
</cp:coreProperties>
</file>