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57" r:id="rId3"/>
    <p:sldId id="283" r:id="rId4"/>
    <p:sldId id="284" r:id="rId5"/>
    <p:sldId id="320" r:id="rId6"/>
    <p:sldId id="324" r:id="rId7"/>
    <p:sldId id="326" r:id="rId8"/>
    <p:sldId id="328" r:id="rId9"/>
    <p:sldId id="341" r:id="rId10"/>
    <p:sldId id="342" r:id="rId11"/>
    <p:sldId id="343" r:id="rId12"/>
    <p:sldId id="340" r:id="rId13"/>
    <p:sldId id="258" r:id="rId14"/>
    <p:sldId id="334" r:id="rId15"/>
    <p:sldId id="333" r:id="rId16"/>
    <p:sldId id="298" r:id="rId17"/>
    <p:sldId id="335" r:id="rId18"/>
    <p:sldId id="336" r:id="rId19"/>
    <p:sldId id="337" r:id="rId20"/>
    <p:sldId id="302" r:id="rId21"/>
    <p:sldId id="339" r:id="rId22"/>
    <p:sldId id="303" r:id="rId23"/>
    <p:sldId id="338" r:id="rId24"/>
    <p:sldId id="271" r:id="rId25"/>
    <p:sldId id="272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5590"/>
    <a:srgbClr val="265A9A"/>
    <a:srgbClr val="B87676"/>
    <a:srgbClr val="000000"/>
    <a:srgbClr val="28055B"/>
    <a:srgbClr val="3708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402" autoAdjust="0"/>
  </p:normalViewPr>
  <p:slideViewPr>
    <p:cSldViewPr>
      <p:cViewPr>
        <p:scale>
          <a:sx n="100" d="100"/>
          <a:sy n="100" d="100"/>
        </p:scale>
        <p:origin x="-1944" y="-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29.2</c:v>
                </c:pt>
                <c:pt idx="1">
                  <c:v>33.9</c:v>
                </c:pt>
                <c:pt idx="2">
                  <c:v>33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3-4062-8E4E-0D04E626CC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34.300000000000004</c:v>
                </c:pt>
                <c:pt idx="1">
                  <c:v>38.4</c:v>
                </c:pt>
                <c:pt idx="2">
                  <c:v>39.5</c:v>
                </c:pt>
                <c:pt idx="3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C3-4062-8E4E-0D04E626CC2C}"/>
            </c:ext>
          </c:extLst>
        </c:ser>
        <c:axId val="58230272"/>
        <c:axId val="58231808"/>
      </c:barChart>
      <c:catAx>
        <c:axId val="58230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31808"/>
        <c:crosses val="autoZero"/>
        <c:auto val="1"/>
        <c:lblAlgn val="ctr"/>
        <c:lblOffset val="100"/>
      </c:catAx>
      <c:valAx>
        <c:axId val="58231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30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3.8</c:v>
                </c:pt>
                <c:pt idx="2">
                  <c:v>3.9</c:v>
                </c:pt>
                <c:pt idx="3">
                  <c:v>3</c:v>
                </c:pt>
              </c:numCache>
            </c:numRef>
          </c:val>
        </c:ser>
        <c:axId val="100596352"/>
        <c:axId val="100626816"/>
      </c:barChart>
      <c:catAx>
        <c:axId val="10059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26816"/>
        <c:crosses val="autoZero"/>
        <c:auto val="1"/>
        <c:lblAlgn val="ctr"/>
        <c:lblOffset val="100"/>
      </c:catAx>
      <c:valAx>
        <c:axId val="100626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96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1.4</c:v>
                </c:pt>
                <c:pt idx="2">
                  <c:v>1.7</c:v>
                </c:pt>
                <c:pt idx="3">
                  <c:v>1.4</c:v>
                </c:pt>
              </c:numCache>
            </c:numRef>
          </c:val>
        </c:ser>
        <c:axId val="100030336"/>
        <c:axId val="100031872"/>
      </c:barChart>
      <c:catAx>
        <c:axId val="100030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31872"/>
        <c:crosses val="autoZero"/>
        <c:auto val="1"/>
        <c:lblAlgn val="ctr"/>
        <c:lblOffset val="100"/>
      </c:catAx>
      <c:valAx>
        <c:axId val="100031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265A9A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30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"/>
            <c:spPr>
              <a:solidFill>
                <a:schemeClr val="bg2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F9C-4F24-94FD-718D6C85A1A2}"/>
              </c:ext>
            </c:extLst>
          </c:dPt>
          <c:dPt>
            <c:idx val="1"/>
            <c:explosion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9C-4F24-94FD-718D6C85A1A2}"/>
              </c:ext>
            </c:extLst>
          </c:dPt>
          <c:dPt>
            <c:idx val="2"/>
            <c:explosion val="5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9C-4F24-94FD-718D6C85A1A2}"/>
              </c:ext>
            </c:extLst>
          </c:dPt>
          <c:dPt>
            <c:idx val="3"/>
            <c:explosion val="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9C-4F24-94FD-718D6C85A1A2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9C-4F24-94FD-718D6C85A1A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"/>
            <c:spPr>
              <a:solidFill>
                <a:schemeClr val="bg2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F9C-4F24-94FD-718D6C85A1A2}"/>
              </c:ext>
            </c:extLst>
          </c:dPt>
          <c:dPt>
            <c:idx val="1"/>
            <c:explosion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9C-4F24-94FD-718D6C85A1A2}"/>
              </c:ext>
            </c:extLst>
          </c:dPt>
          <c:dPt>
            <c:idx val="2"/>
            <c:explosion val="5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9C-4F24-94FD-718D6C85A1A2}"/>
              </c:ext>
            </c:extLst>
          </c:dPt>
          <c:dPt>
            <c:idx val="3"/>
            <c:explosion val="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9C-4F24-94FD-718D6C85A1A2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9C-4F24-94FD-718D6C85A1A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>
                <a:alpha val="19000"/>
              </a:srgbClr>
            </a:solidFill>
          </c:spPr>
          <c:dPt>
            <c:idx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8F9C-4F24-94FD-718D6C85A1A2}"/>
              </c:ext>
            </c:extLst>
          </c:dPt>
          <c:dPt>
            <c:idx val="1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9C-4F24-94FD-718D6C85A1A2}"/>
              </c:ext>
            </c:extLst>
          </c:dPt>
          <c:dPt>
            <c:idx val="2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9C-4F24-94FD-718D6C85A1A2}"/>
              </c:ext>
            </c:extLst>
          </c:dPt>
          <c:dPt>
            <c:idx val="3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8F9C-4F24-94FD-718D6C85A1A2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1</c:v>
                </c:pt>
                <c:pt idx="2">
                  <c:v>Кв.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9C-4F24-94FD-718D6C85A1A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DD3F-70C5-417E-B6B5-34D82A724EB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3AC2-800B-495E-A5B1-3549FBA69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35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45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14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86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99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3AC2-800B-495E-A5B1-3549FBA690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10" Type="http://schemas.openxmlformats.org/officeDocument/2006/relationships/image" Target="../media/image82.jpeg"/><Relationship Id="rId4" Type="http://schemas.openxmlformats.org/officeDocument/2006/relationships/image" Target="../media/image78.jpe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8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chart" Target="../charts/chart4.xml"/><Relationship Id="rId10" Type="http://schemas.openxmlformats.org/officeDocument/2006/relationships/image" Target="../media/image5.jpeg"/><Relationship Id="rId4" Type="http://schemas.openxmlformats.org/officeDocument/2006/relationships/image" Target="../media/image6.png"/><Relationship Id="rId9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.png"/><Relationship Id="rId7" Type="http://schemas.openxmlformats.org/officeDocument/2006/relationships/image" Target="../media/image10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10" Type="http://schemas.openxmlformats.org/officeDocument/2006/relationships/image" Target="../media/image107.jpeg"/><Relationship Id="rId4" Type="http://schemas.openxmlformats.org/officeDocument/2006/relationships/image" Target="../media/image101.png"/><Relationship Id="rId9" Type="http://schemas.openxmlformats.org/officeDocument/2006/relationships/image" Target="../media/image10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jpeg"/><Relationship Id="rId7" Type="http://schemas.openxmlformats.org/officeDocument/2006/relationships/image" Target="../media/image1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6.png"/><Relationship Id="rId9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image" Target="../media/image116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6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jpeg"/><Relationship Id="rId10" Type="http://schemas.openxmlformats.org/officeDocument/2006/relationships/image" Target="../media/image124.png"/><Relationship Id="rId4" Type="http://schemas.openxmlformats.org/officeDocument/2006/relationships/image" Target="../media/image5.jpeg"/><Relationship Id="rId9" Type="http://schemas.openxmlformats.org/officeDocument/2006/relationships/image" Target="../media/image1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18" Type="http://schemas.microsoft.com/office/2007/relationships/hdphoto" Target="../media/hdphoto5.wdp"/><Relationship Id="rId26" Type="http://schemas.openxmlformats.org/officeDocument/2006/relationships/image" Target="../media/image44.pn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24" Type="http://schemas.openxmlformats.org/officeDocument/2006/relationships/image" Target="../media/image42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31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.jpe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microsoft.com/office/2007/relationships/hdphoto" Target="../media/hdphoto7.wdp"/><Relationship Id="rId30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0.jpeg"/><Relationship Id="rId3" Type="http://schemas.openxmlformats.org/officeDocument/2006/relationships/image" Target="../media/image5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gif"/><Relationship Id="rId15" Type="http://schemas.microsoft.com/office/2007/relationships/hdphoto" Target="../media/hdphoto8.wdp"/><Relationship Id="rId10" Type="http://schemas.openxmlformats.org/officeDocument/2006/relationships/image" Target="../media/image54.jpe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53.jpe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Fralousky\Desktop\msqdt_cityvi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4149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&quot;белорусская символика png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49612" b="26877"/>
          <a:stretch>
            <a:fillRect/>
          </a:stretch>
        </p:blipFill>
        <p:spPr bwMode="auto">
          <a:xfrm>
            <a:off x="0" y="0"/>
            <a:ext cx="6012160" cy="70258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99542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\maxm\Common\_Общая папка_\~Отдел международного сотрудничества~\Logo\logo_PNG_en.png"/>
          <p:cNvPicPr>
            <a:picLocks noChangeAspect="1" noChangeArrowheads="1"/>
          </p:cNvPicPr>
          <p:nvPr/>
        </p:nvPicPr>
        <p:blipFill>
          <a:blip r:embed="rId4" cstate="print"/>
          <a:srcRect r="54054"/>
          <a:stretch>
            <a:fillRect/>
          </a:stretch>
        </p:blipFill>
        <p:spPr bwMode="auto">
          <a:xfrm>
            <a:off x="251520" y="123478"/>
            <a:ext cx="1224136" cy="1165911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&quot;белорусская символика png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49612" r="32945" b="26877"/>
          <a:stretch>
            <a:fillRect/>
          </a:stretch>
        </p:blipFill>
        <p:spPr bwMode="auto">
          <a:xfrm>
            <a:off x="5112568" y="0"/>
            <a:ext cx="4031432" cy="7025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39702"/>
            <a:ext cx="9144000" cy="177966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2715766"/>
            <a:ext cx="8856984" cy="1102519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B396B"/>
                </a:solidFill>
              </a:rPr>
              <a:t>ВЫХОД УКРАИНСКИХ КОМПАНИЙ НА РЫНОК БЕЛАРУСИ:</a:t>
            </a:r>
            <a:r>
              <a:rPr lang="en-US" sz="3200" b="1" dirty="0" smtClean="0">
                <a:solidFill>
                  <a:srgbClr val="0B396B"/>
                </a:solidFill>
              </a:rPr>
              <a:t/>
            </a:r>
            <a:br>
              <a:rPr lang="en-US" sz="3200" b="1" dirty="0" smtClean="0">
                <a:solidFill>
                  <a:srgbClr val="0B396B"/>
                </a:solidFill>
              </a:rPr>
            </a:br>
            <a:r>
              <a:rPr lang="ru-RU" sz="3200" b="1" dirty="0" smtClean="0">
                <a:solidFill>
                  <a:srgbClr val="0B396B"/>
                </a:solidFill>
              </a:rPr>
              <a:t>СТРАТЕГИИ, ИНСТРУМЕНТЫ, БИЗНЕС-РЕШЕНИЯ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Регистрация совместных предприятий (СП)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1520" y="1276187"/>
            <a:ext cx="47021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65A9A"/>
                </a:solidFill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</a:rPr>
              <a:t>Государственная регистрация юридического лица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428315"/>
            <a:ext cx="31631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65A9A"/>
                </a:solidFill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</a:rPr>
              <a:t>Формирование уставного фонда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2860363"/>
            <a:ext cx="2187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</a:rPr>
              <a:t>1 год      не менее</a:t>
            </a:r>
            <a:r>
              <a:rPr lang="en-US" sz="1600" b="1" dirty="0" smtClean="0">
                <a:solidFill>
                  <a:srgbClr val="265A9A"/>
                </a:solidFill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50%</a:t>
            </a:r>
          </a:p>
          <a:p>
            <a:endParaRPr lang="ru-RU" sz="2000" b="1" dirty="0" smtClean="0">
              <a:solidFill>
                <a:srgbClr val="265A9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996267"/>
            <a:ext cx="2385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УП, ООО, ОДО, ЗАО, ОАО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698943"/>
            <a:ext cx="4322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</a:rPr>
              <a:t>Основные организационно-правовые формы: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148395"/>
            <a:ext cx="1325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</a:rPr>
              <a:t>2 год     </a:t>
            </a:r>
            <a:r>
              <a:rPr lang="ru-RU" sz="1600" b="1" dirty="0" smtClean="0">
                <a:solidFill>
                  <a:srgbClr val="C00000"/>
                </a:solidFill>
              </a:rPr>
              <a:t>100%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4048" y="1275606"/>
            <a:ext cx="396044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Основные мотивы для создания СП :</a:t>
            </a:r>
            <a:endParaRPr lang="ru-RU" sz="1400" b="1" dirty="0" smtClean="0">
              <a:solidFill>
                <a:srgbClr val="265A9A"/>
              </a:solidFill>
            </a:endParaRPr>
          </a:p>
          <a:p>
            <a:pPr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265A9A"/>
                </a:solidFill>
              </a:rPr>
              <a:t> ограничения или запрет на импорт в стране базирования совместного предприятия;</a:t>
            </a:r>
          </a:p>
          <a:p>
            <a:pPr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265A9A"/>
                </a:solidFill>
              </a:rPr>
              <a:t> стремление к минимизации риска по сравнению с созданием полностью иностранного предприятия;</a:t>
            </a:r>
          </a:p>
          <a:p>
            <a:pPr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265A9A"/>
                </a:solidFill>
              </a:rPr>
              <a:t> стремление иностранного инвестора заявить о себе на местном рынке товаров;</a:t>
            </a:r>
          </a:p>
          <a:p>
            <a:pPr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265A9A"/>
                </a:solidFill>
              </a:rPr>
              <a:t> получение конкурентных преимуществ благодаря соединению представленных иностранным инвестором технических, маркетинговых, управленческих ноу-хау со знанием отечественным партнером местного рынка и его дешевой высококвалифицированной рабочей силой.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3580443"/>
            <a:ext cx="378033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</a:rPr>
              <a:t>Минимальный размер уставного фонда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4003199"/>
            <a:ext cx="3567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ЗАО</a:t>
            </a:r>
            <a:r>
              <a:rPr lang="ru-RU" sz="1600" b="1" dirty="0" smtClean="0">
                <a:solidFill>
                  <a:srgbClr val="265A9A"/>
                </a:solidFill>
              </a:rPr>
              <a:t>      </a:t>
            </a:r>
            <a:r>
              <a:rPr lang="en-US" sz="1600" b="1" dirty="0" smtClean="0">
                <a:solidFill>
                  <a:srgbClr val="265A9A"/>
                </a:solidFill>
              </a:rPr>
              <a:t>100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</a:rPr>
              <a:t>базовых величин </a:t>
            </a:r>
            <a:r>
              <a:rPr lang="ru-RU" sz="1600" b="1" dirty="0" smtClean="0">
                <a:solidFill>
                  <a:srgbClr val="C00000"/>
                </a:solidFill>
              </a:rPr>
              <a:t>(1 140 </a:t>
            </a:r>
            <a:r>
              <a:rPr lang="en-US" sz="1600" b="1" dirty="0" smtClean="0">
                <a:solidFill>
                  <a:srgbClr val="C00000"/>
                </a:solidFill>
              </a:rPr>
              <a:t>$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ОАО</a:t>
            </a:r>
            <a:r>
              <a:rPr lang="ru-RU" sz="1600" b="1" dirty="0" smtClean="0">
                <a:solidFill>
                  <a:srgbClr val="265A9A"/>
                </a:solidFill>
              </a:rPr>
              <a:t>     400 базовых величин </a:t>
            </a:r>
            <a:r>
              <a:rPr lang="ru-RU" sz="1600" b="1" dirty="0" smtClean="0">
                <a:solidFill>
                  <a:srgbClr val="C00000"/>
                </a:solidFill>
              </a:rPr>
              <a:t>(4 570 </a:t>
            </a:r>
            <a:r>
              <a:rPr lang="en-US" sz="1600" b="1" dirty="0" smtClean="0">
                <a:solidFill>
                  <a:srgbClr val="C00000"/>
                </a:solidFill>
              </a:rPr>
              <a:t>$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Регистрация совместных предприятий (СП)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1592" y="4506674"/>
            <a:ext cx="831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65A9A"/>
                </a:solidFill>
              </a:rPr>
              <a:t>Используйте камеру на своем мобильном телефоне для сканирования </a:t>
            </a:r>
            <a:r>
              <a:rPr lang="en-US" b="1" dirty="0" smtClean="0">
                <a:solidFill>
                  <a:srgbClr val="265A9A"/>
                </a:solidFill>
              </a:rPr>
              <a:t>QR</a:t>
            </a:r>
            <a:r>
              <a:rPr lang="ru-RU" b="1" dirty="0" smtClean="0">
                <a:solidFill>
                  <a:srgbClr val="265A9A"/>
                </a:solidFill>
              </a:rPr>
              <a:t> </a:t>
            </a:r>
            <a:r>
              <a:rPr lang="en-US" b="1" dirty="0" smtClean="0">
                <a:solidFill>
                  <a:srgbClr val="265A9A"/>
                </a:solidFill>
              </a:rPr>
              <a:t>-</a:t>
            </a:r>
            <a:r>
              <a:rPr lang="ru-RU" b="1" dirty="0" smtClean="0">
                <a:solidFill>
                  <a:srgbClr val="265A9A"/>
                </a:solidFill>
              </a:rPr>
              <a:t> кода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139702"/>
            <a:ext cx="1816174" cy="18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7" y="2155304"/>
            <a:ext cx="1856606" cy="18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43608" y="1133331"/>
            <a:ext cx="3018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265A9A"/>
                </a:solidFill>
              </a:rPr>
              <a:t>Закон Республики Беларусь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«Об инвестициях»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57255" y="1131590"/>
            <a:ext cx="3368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Особенности налогообложения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иностранных организаций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149DB621-DFD4-44D8-9174-82D75601C143}"/>
              </a:ext>
            </a:extLst>
          </p:cNvPr>
          <p:cNvSpPr/>
          <p:nvPr/>
        </p:nvSpPr>
        <p:spPr>
          <a:xfrm>
            <a:off x="7308304" y="1203598"/>
            <a:ext cx="1728192" cy="16895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149DB621-DFD4-44D8-9174-82D75601C143}"/>
              </a:ext>
            </a:extLst>
          </p:cNvPr>
          <p:cNvSpPr/>
          <p:nvPr/>
        </p:nvSpPr>
        <p:spPr>
          <a:xfrm>
            <a:off x="3707904" y="1242260"/>
            <a:ext cx="1728192" cy="16895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149DB621-DFD4-44D8-9174-82D75601C143}"/>
              </a:ext>
            </a:extLst>
          </p:cNvPr>
          <p:cNvSpPr/>
          <p:nvPr/>
        </p:nvSpPr>
        <p:spPr>
          <a:xfrm>
            <a:off x="107505" y="1203598"/>
            <a:ext cx="1728192" cy="16895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A5881F-40B0-4A01-9789-5EF69F25D700}"/>
              </a:ext>
            </a:extLst>
          </p:cNvPr>
          <p:cNvSpPr/>
          <p:nvPr/>
        </p:nvSpPr>
        <p:spPr>
          <a:xfrm>
            <a:off x="5508104" y="1457327"/>
            <a:ext cx="1728192" cy="826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2064900"/>
            <a:ext cx="9144000" cy="1082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Возможности для инвестирования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038" name="AutoShape 6" descr="Bremino - Ведущий логистический опер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Bremino - Ведущий логистический опер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995B90C-0C5B-4C4A-9995-4FB3DEEAAB90}"/>
              </a:ext>
            </a:extLst>
          </p:cNvPr>
          <p:cNvSpPr/>
          <p:nvPr/>
        </p:nvSpPr>
        <p:spPr>
          <a:xfrm>
            <a:off x="0" y="3129230"/>
            <a:ext cx="9144000" cy="2014270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5B29121-849D-4279-B48A-F0336FF08704}"/>
              </a:ext>
            </a:extLst>
          </p:cNvPr>
          <p:cNvSpPr/>
          <p:nvPr/>
        </p:nvSpPr>
        <p:spPr>
          <a:xfrm>
            <a:off x="-4801" y="2986475"/>
            <a:ext cx="9144000" cy="28677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D3F7D47-7DAA-4343-86B6-37EB6F245094}"/>
              </a:ext>
            </a:extLst>
          </p:cNvPr>
          <p:cNvSpPr/>
          <p:nvPr/>
        </p:nvSpPr>
        <p:spPr>
          <a:xfrm>
            <a:off x="0" y="2861043"/>
            <a:ext cx="9144000" cy="28677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D9BB390-B688-43B6-80BA-923D080FC6F2}"/>
              </a:ext>
            </a:extLst>
          </p:cNvPr>
          <p:cNvSpPr/>
          <p:nvPr/>
        </p:nvSpPr>
        <p:spPr>
          <a:xfrm>
            <a:off x="107504" y="2062661"/>
            <a:ext cx="1728192" cy="3080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08C6E05A-35BE-4944-A6D8-CB3C0D119FF4}"/>
              </a:ext>
            </a:extLst>
          </p:cNvPr>
          <p:cNvSpPr/>
          <p:nvPr/>
        </p:nvSpPr>
        <p:spPr>
          <a:xfrm flipH="1">
            <a:off x="2024270" y="1099642"/>
            <a:ext cx="1395602" cy="96805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2859782"/>
            <a:ext cx="1728192" cy="35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6</a:t>
            </a:r>
            <a:r>
              <a:rPr lang="ru-RU" sz="1100" b="1" dirty="0" smtClean="0"/>
              <a:t> свободных</a:t>
            </a:r>
          </a:p>
          <a:p>
            <a:pPr algn="ctr"/>
            <a:r>
              <a:rPr lang="ru-RU" sz="1100" b="1" dirty="0" smtClean="0"/>
              <a:t> экономических зон</a:t>
            </a:r>
            <a:r>
              <a:rPr lang="en-US" sz="1100" b="1" dirty="0" smtClean="0"/>
              <a:t> </a:t>
            </a:r>
            <a:endParaRPr lang="ru-RU" sz="11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D9BB390-B688-43B6-80BA-923D080FC6F2}"/>
              </a:ext>
            </a:extLst>
          </p:cNvPr>
          <p:cNvSpPr/>
          <p:nvPr/>
        </p:nvSpPr>
        <p:spPr>
          <a:xfrm>
            <a:off x="1907704" y="2067694"/>
            <a:ext cx="1728192" cy="3080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0D9BB390-B688-43B6-80BA-923D080FC6F2}"/>
              </a:ext>
            </a:extLst>
          </p:cNvPr>
          <p:cNvSpPr/>
          <p:nvPr/>
        </p:nvSpPr>
        <p:spPr>
          <a:xfrm>
            <a:off x="3707904" y="2067694"/>
            <a:ext cx="1728192" cy="3080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0D9BB390-B688-43B6-80BA-923D080FC6F2}"/>
              </a:ext>
            </a:extLst>
          </p:cNvPr>
          <p:cNvSpPr/>
          <p:nvPr/>
        </p:nvSpPr>
        <p:spPr>
          <a:xfrm>
            <a:off x="5508104" y="2067694"/>
            <a:ext cx="1728192" cy="3080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D9BB390-B688-43B6-80BA-923D080FC6F2}"/>
              </a:ext>
            </a:extLst>
          </p:cNvPr>
          <p:cNvSpPr/>
          <p:nvPr/>
        </p:nvSpPr>
        <p:spPr>
          <a:xfrm>
            <a:off x="7308304" y="2067694"/>
            <a:ext cx="1728192" cy="308083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308304" y="2864815"/>
            <a:ext cx="1728192" cy="35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Парк высоких технологий</a:t>
            </a:r>
            <a:endParaRPr lang="ru-RU" sz="1100" b="1" dirty="0"/>
          </a:p>
        </p:txBody>
      </p:sp>
      <p:pic>
        <p:nvPicPr>
          <p:cNvPr id="44034" name="Picture 2" descr="Китайско-Белорусский индустриальный парк &quot;Великий камень&quot; – новые  возможности ведения бизнеса | BelCC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35"/>
          <a:stretch>
            <a:fillRect/>
          </a:stretch>
        </p:blipFill>
        <p:spPr bwMode="auto">
          <a:xfrm>
            <a:off x="2262808" y="1347615"/>
            <a:ext cx="1157064" cy="1366342"/>
          </a:xfrm>
          <a:prstGeom prst="rect">
            <a:avLst/>
          </a:prstGeom>
          <a:noFill/>
        </p:spPr>
      </p:pic>
      <p:pic>
        <p:nvPicPr>
          <p:cNvPr id="24" name="Рисунок 23" descr="2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5037" y="1419623"/>
            <a:ext cx="1353238" cy="1258408"/>
          </a:xfrm>
          <a:prstGeom prst="ellipse">
            <a:avLst/>
          </a:prstGeom>
        </p:spPr>
      </p:pic>
      <p:pic>
        <p:nvPicPr>
          <p:cNvPr id="14" name="Рисунок 13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7" y="1347613"/>
            <a:ext cx="1374531" cy="1252711"/>
          </a:xfrm>
          <a:prstGeom prst="rect">
            <a:avLst/>
          </a:prstGeom>
        </p:spPr>
      </p:pic>
      <p:pic>
        <p:nvPicPr>
          <p:cNvPr id="44042" name="Picture 10" descr="Bremino - Ведущий логистический операто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695449"/>
            <a:ext cx="1438469" cy="808029"/>
          </a:xfrm>
          <a:prstGeom prst="rect">
            <a:avLst/>
          </a:prstGeom>
          <a:noFill/>
        </p:spPr>
      </p:pic>
      <p:pic>
        <p:nvPicPr>
          <p:cNvPr id="60" name="Рисунок 59" descr="15e2b4ee0aa037ff6814c08ba311f85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6" t="5116" r="12200" b="5425"/>
          <a:stretch>
            <a:fillRect/>
          </a:stretch>
        </p:blipFill>
        <p:spPr>
          <a:xfrm>
            <a:off x="7452320" y="1707654"/>
            <a:ext cx="1459381" cy="71479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907704" y="2859782"/>
            <a:ext cx="1728192" cy="35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Индустриальный парк «Великий камень»</a:t>
            </a:r>
            <a:endParaRPr lang="ru-RU" sz="11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2859782"/>
            <a:ext cx="1728192" cy="35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Малые и средние </a:t>
            </a:r>
          </a:p>
          <a:p>
            <a:pPr algn="ctr"/>
            <a:r>
              <a:rPr lang="ru-RU" sz="1100" b="1" dirty="0" smtClean="0"/>
              <a:t>города</a:t>
            </a:r>
            <a:endParaRPr lang="ru-RU" sz="11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8104" y="2859782"/>
            <a:ext cx="1728192" cy="354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ОЭЗ</a:t>
            </a:r>
          </a:p>
          <a:p>
            <a:pPr algn="ctr"/>
            <a:r>
              <a:rPr lang="ru-RU" sz="1100" b="1" dirty="0" smtClean="0"/>
              <a:t>«</a:t>
            </a:r>
            <a:r>
              <a:rPr lang="ru-RU" sz="1100" b="1" dirty="0" err="1" smtClean="0"/>
              <a:t>Бремино-Орша</a:t>
            </a:r>
            <a:r>
              <a:rPr lang="ru-RU" sz="1100" b="1" dirty="0" smtClean="0"/>
              <a:t>»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-180528" y="3363545"/>
            <a:ext cx="23042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Налог на прибыль 10 лет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0%</a:t>
            </a:r>
          </a:p>
          <a:p>
            <a:pPr algn="ctr"/>
            <a:endParaRPr lang="ru-RU" sz="1200" b="1" dirty="0" smtClean="0">
              <a:solidFill>
                <a:srgbClr val="265A9A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Через 10 лет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½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 ставки налога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НДС</a:t>
            </a: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10%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ru-RU" sz="1500" b="1" dirty="0">
              <a:solidFill>
                <a:srgbClr val="265A9A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19672" y="3363838"/>
            <a:ext cx="23042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Налог на прибыль 10 лет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0%</a:t>
            </a:r>
          </a:p>
          <a:p>
            <a:pPr algn="ctr"/>
            <a:endParaRPr lang="ru-RU" sz="1200" b="1" dirty="0" smtClean="0">
              <a:solidFill>
                <a:srgbClr val="265A9A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Через 10 лет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½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 ставки налога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265A9A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19872" y="3363838"/>
            <a:ext cx="23042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Налог на прибыль 7 лет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0%</a:t>
            </a:r>
          </a:p>
          <a:p>
            <a:pPr algn="ctr"/>
            <a:endParaRPr lang="ru-RU" sz="1200" b="1" dirty="0" smtClean="0">
              <a:solidFill>
                <a:srgbClr val="265A9A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НДС 7 лет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0%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sz="1500" b="1" dirty="0">
              <a:solidFill>
                <a:srgbClr val="265A9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20072" y="3363838"/>
            <a:ext cx="230425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Налог на прибыль 9 лет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0%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НДС при вывозе произведенных товаров </a:t>
            </a: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за пределы ЕАЭС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0%</a:t>
            </a:r>
            <a:r>
              <a:rPr lang="ru-RU" sz="1200" b="1" dirty="0" smtClean="0">
                <a:solidFill>
                  <a:srgbClr val="265A9A"/>
                </a:solidFill>
              </a:rPr>
              <a:t> 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265A9A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sz="1500" b="1" dirty="0">
              <a:solidFill>
                <a:srgbClr val="265A9A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20272" y="3363838"/>
            <a:ext cx="230425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1021 резидент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*производят 4% ВВП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265A9A"/>
                </a:solidFill>
              </a:rPr>
              <a:t>Экспорт 2,7 </a:t>
            </a:r>
            <a:r>
              <a:rPr lang="ru-RU" sz="1200" b="1" dirty="0" err="1" smtClean="0">
                <a:solidFill>
                  <a:srgbClr val="265A9A"/>
                </a:solidFill>
              </a:rPr>
              <a:t>млрд</a:t>
            </a:r>
            <a:r>
              <a:rPr lang="ru-RU" sz="1200" b="1" dirty="0" smtClean="0">
                <a:solidFill>
                  <a:srgbClr val="265A9A"/>
                </a:solidFill>
              </a:rPr>
              <a:t> </a:t>
            </a:r>
            <a:r>
              <a:rPr lang="en-US" sz="1200" b="1" dirty="0" smtClean="0">
                <a:solidFill>
                  <a:srgbClr val="265A9A"/>
                </a:solidFill>
              </a:rPr>
              <a:t>$</a:t>
            </a:r>
            <a:endParaRPr lang="ru-RU" sz="1200" b="1" dirty="0" smtClean="0">
              <a:solidFill>
                <a:srgbClr val="265A9A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*темп роста 125%</a:t>
            </a:r>
            <a:endParaRPr lang="ru-RU" sz="1200" b="1" dirty="0" smtClean="0">
              <a:solidFill>
                <a:srgbClr val="265A9A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265A9A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sz="1500" b="1" dirty="0">
              <a:solidFill>
                <a:srgbClr val="265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5076056" y="1491630"/>
            <a:ext cx="406794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Внешняя торговля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496" y="176322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0" y="1482338"/>
            <a:ext cx="47160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5A9A"/>
                </a:solidFill>
                <a:cs typeface="Arial" pitchFamily="34" charset="0"/>
              </a:rPr>
              <a:t>поддерживает торгово-экономические </a:t>
            </a:r>
            <a:r>
              <a:rPr lang="ru-RU" b="1" dirty="0" smtClean="0">
                <a:solidFill>
                  <a:srgbClr val="265A9A"/>
                </a:solidFill>
                <a:cs typeface="Arial" pitchFamily="34" charset="0"/>
              </a:rPr>
              <a:t>отношения</a:t>
            </a:r>
            <a:r>
              <a:rPr lang="en-US" b="1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5A9A"/>
                </a:solidFill>
                <a:cs typeface="Arial" pitchFamily="34" charset="0"/>
              </a:rPr>
              <a:t>с более чем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200</a:t>
            </a:r>
            <a:r>
              <a:rPr lang="ru-RU" b="1" dirty="0" smtClean="0">
                <a:solidFill>
                  <a:srgbClr val="265A9A"/>
                </a:solidFill>
                <a:cs typeface="Arial" pitchFamily="34" charset="0"/>
              </a:rPr>
              <a:t> странами</a:t>
            </a:r>
            <a:r>
              <a:rPr lang="ru-RU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endParaRPr lang="ru-RU" dirty="0" smtClean="0">
              <a:solidFill>
                <a:srgbClr val="265A9A"/>
              </a:solidFill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  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3831777090"/>
              </p:ext>
            </p:extLst>
          </p:nvPr>
        </p:nvGraphicFramePr>
        <p:xfrm>
          <a:off x="5385483" y="2649996"/>
          <a:ext cx="3218965" cy="244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6374832" y="3170600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33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.9</a:t>
            </a:r>
          </a:p>
        </p:txBody>
      </p:sp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5734711" y="3313527"/>
            <a:ext cx="640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29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30"/>
          <p:cNvSpPr txBox="1">
            <a:spLocks noChangeArrowheads="1"/>
          </p:cNvSpPr>
          <p:nvPr/>
        </p:nvSpPr>
        <p:spPr bwMode="auto">
          <a:xfrm>
            <a:off x="7022904" y="3207223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33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4716016" y="1131590"/>
            <a:ext cx="45365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Внешнеторговый оборот товарами</a:t>
            </a:r>
            <a:r>
              <a:rPr lang="en-US" sz="1500" b="1" dirty="0">
                <a:solidFill>
                  <a:srgbClr val="265A9A"/>
                </a:solidFill>
                <a:cs typeface="Arial" pitchFamily="34" charset="0"/>
              </a:rPr>
              <a:t>, </a:t>
            </a:r>
            <a:r>
              <a:rPr lang="ru-RU" sz="1500" b="1" dirty="0" err="1">
                <a:solidFill>
                  <a:srgbClr val="265A9A"/>
                </a:solidFill>
                <a:cs typeface="Arial" pitchFamily="34" charset="0"/>
              </a:rPr>
              <a:t>млрд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rgbClr val="265A9A"/>
                </a:solidFill>
                <a:cs typeface="Arial" pitchFamily="34" charset="0"/>
              </a:rPr>
              <a:t>USD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0" y="1275606"/>
            <a:ext cx="3347864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8112" y="987574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5A9A"/>
                </a:solidFill>
              </a:rPr>
              <a:t>БЕЛАРУСЬ</a:t>
            </a:r>
          </a:p>
        </p:txBody>
      </p:sp>
      <p:sp>
        <p:nvSpPr>
          <p:cNvPr id="155" name="TextBox 30"/>
          <p:cNvSpPr txBox="1">
            <a:spLocks noChangeArrowheads="1"/>
          </p:cNvSpPr>
          <p:nvPr/>
        </p:nvSpPr>
        <p:spPr bwMode="auto">
          <a:xfrm>
            <a:off x="6014792" y="3138160"/>
            <a:ext cx="640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34</a:t>
            </a:r>
            <a:r>
              <a:rPr lang="en-US" sz="1200" b="1" dirty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3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6" name="TextBox 30"/>
          <p:cNvSpPr txBox="1">
            <a:spLocks noChangeArrowheads="1"/>
          </p:cNvSpPr>
          <p:nvPr/>
        </p:nvSpPr>
        <p:spPr bwMode="auto">
          <a:xfrm>
            <a:off x="6662864" y="2981227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38</a:t>
            </a:r>
            <a:r>
              <a:rPr lang="en-US" sz="1200" b="1" dirty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4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7" name="TextBox 30"/>
          <p:cNvSpPr txBox="1">
            <a:spLocks noChangeArrowheads="1"/>
          </p:cNvSpPr>
          <p:nvPr/>
        </p:nvSpPr>
        <p:spPr bwMode="auto">
          <a:xfrm>
            <a:off x="7310936" y="293802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39</a:t>
            </a:r>
            <a:r>
              <a:rPr lang="en-US" sz="1200" b="1" dirty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5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939631" y="2479997"/>
            <a:ext cx="219293" cy="219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7454952" y="2479997"/>
            <a:ext cx="219919" cy="219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6163926" y="2407989"/>
            <a:ext cx="877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- экспорт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7674871" y="2407989"/>
            <a:ext cx="865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- импорт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2267826"/>
            <a:ext cx="4644008" cy="2752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77559" y="2283718"/>
            <a:ext cx="44944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Украина</a:t>
            </a:r>
            <a:endParaRPr lang="ru-RU" sz="1400" b="1" dirty="0">
              <a:solidFill>
                <a:srgbClr val="265A9A"/>
              </a:solidFill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2-й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внешнеэкономический партнер </a:t>
            </a:r>
          </a:p>
          <a:p>
            <a:pPr algn="just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Беларуси по объему торговли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59832" y="2342366"/>
            <a:ext cx="1512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Россия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Китай</a:t>
            </a:r>
            <a:b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Германия Польша</a:t>
            </a:r>
            <a:b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Литва Нидерланды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Великобритания</a:t>
            </a:r>
            <a:b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Казахстан Италия</a:t>
            </a:r>
            <a:b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Турция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США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Бразилия</a:t>
            </a:r>
            <a:endParaRPr lang="ru-RU" sz="1400" dirty="0"/>
          </a:p>
        </p:txBody>
      </p:sp>
      <p:sp>
        <p:nvSpPr>
          <p:cNvPr id="39" name="TextBox 30">
            <a:extLst>
              <a:ext uri="{FF2B5EF4-FFF2-40B4-BE49-F238E27FC236}">
                <a16:creationId xmlns="" xmlns:a16="http://schemas.microsoft.com/office/drawing/2014/main" id="{9A475516-A7BC-48A8-B630-CDE9443E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3478237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Товарооборот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  4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млрд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USD </a:t>
            </a:r>
            <a:endParaRPr lang="ru-RU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7670976" y="329806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29.0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7959008" y="31540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32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6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5602" name="Picture 2" descr="Флаг Украины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03798"/>
            <a:ext cx="2987824" cy="504056"/>
          </a:xfrm>
          <a:prstGeom prst="rect">
            <a:avLst/>
          </a:prstGeom>
          <a:noFill/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84EC93-F245-4B18-9497-478F4E7E4104}"/>
              </a:ext>
            </a:extLst>
          </p:cNvPr>
          <p:cNvSpPr/>
          <p:nvPr/>
        </p:nvSpPr>
        <p:spPr>
          <a:xfrm>
            <a:off x="53752" y="3219822"/>
            <a:ext cx="2286000" cy="33855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lvl="0" algn="just"/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20 год</a:t>
            </a:r>
            <a:endParaRPr lang="ru-RU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" name="Picture 2" descr="Флаг Украины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11910"/>
            <a:ext cx="2987824" cy="504056"/>
          </a:xfrm>
          <a:prstGeom prst="rect">
            <a:avLst/>
          </a:prstGeom>
          <a:noFill/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284EC93-F245-4B18-9497-478F4E7E4104}"/>
              </a:ext>
            </a:extLst>
          </p:cNvPr>
          <p:cNvSpPr/>
          <p:nvPr/>
        </p:nvSpPr>
        <p:spPr>
          <a:xfrm>
            <a:off x="107504" y="4227934"/>
            <a:ext cx="280831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январь – март 2021 года</a:t>
            </a:r>
            <a:endParaRPr lang="ru-RU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="" xmlns:a16="http://schemas.microsoft.com/office/drawing/2014/main" id="{9A475516-A7BC-48A8-B630-CDE9443E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4486349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Товарооборот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  1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млрд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USD </a:t>
            </a:r>
            <a:endParaRPr lang="ru-RU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2987824" y="2211710"/>
            <a:ext cx="0" cy="29317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6084168" y="1440160"/>
            <a:ext cx="0" cy="915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644008" y="161648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2020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7092280" y="1419622"/>
            <a:ext cx="0" cy="915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>
            <a:off x="8172400" y="1419622"/>
            <a:ext cx="0" cy="915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732240" y="1563638"/>
            <a:ext cx="18722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январь 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-</a:t>
            </a:r>
          </a:p>
          <a:p>
            <a:pPr algn="ctr">
              <a:lnSpc>
                <a:spcPct val="600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март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2021</a:t>
            </a:r>
            <a:endParaRPr lang="ru-RU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98727" y="170765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45590"/>
                </a:solidFill>
                <a:cs typeface="Arial" pitchFamily="34" charset="0"/>
              </a:rPr>
              <a:t>61</a:t>
            </a:r>
            <a:r>
              <a:rPr lang="en-US" b="1" dirty="0" smtClean="0">
                <a:solidFill>
                  <a:srgbClr val="245590"/>
                </a:solidFill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245590"/>
                </a:solidFill>
                <a:cs typeface="Arial" pitchFamily="34" charset="0"/>
              </a:rPr>
              <a:t>6</a:t>
            </a:r>
            <a:r>
              <a:rPr lang="en-US" b="1" dirty="0" smtClean="0">
                <a:solidFill>
                  <a:srgbClr val="245590"/>
                </a:solidFill>
                <a:cs typeface="Arial" pitchFamily="34" charset="0"/>
              </a:rPr>
              <a:t> </a:t>
            </a:r>
            <a:endParaRPr lang="ru-RU" dirty="0">
              <a:solidFill>
                <a:srgbClr val="24559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386959" y="170765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45590"/>
                </a:solidFill>
                <a:cs typeface="Arial" pitchFamily="34" charset="0"/>
              </a:rPr>
              <a:t>16</a:t>
            </a:r>
            <a:r>
              <a:rPr lang="en-US" b="1" dirty="0" smtClean="0">
                <a:solidFill>
                  <a:srgbClr val="245590"/>
                </a:solidFill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245590"/>
                </a:solidFill>
                <a:cs typeface="Arial" pitchFamily="34" charset="0"/>
              </a:rPr>
              <a:t>9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Рисунок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42415" t="43399"/>
          <a:stretch>
            <a:fillRect/>
          </a:stretch>
        </p:blipFill>
        <p:spPr>
          <a:xfrm flipV="1">
            <a:off x="-20420" y="2211710"/>
            <a:ext cx="3080252" cy="2911252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796136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33467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Экспорт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товаров в Украину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2020 году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323528" y="1707654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Нефтепродукты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691680" y="2047949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Минеральные удобрения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699792" y="2571750"/>
            <a:ext cx="2376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Тракторы и седельные тягачи, автомобили грузовые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3275856" y="3579862"/>
            <a:ext cx="2300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Плиты ДВП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3275856" y="4371950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Шины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23528" y="2067694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1800" y="4299942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627784" y="3507854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051720" y="2787774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259632" y="2283718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5293096" y="2355726"/>
          <a:ext cx="33123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5" name="Прямая соединительная линия 64"/>
          <p:cNvCxnSpPr>
            <a:stCxn id="68" idx="6"/>
            <a:endCxn id="69" idx="2"/>
          </p:cNvCxnSpPr>
          <p:nvPr/>
        </p:nvCxnSpPr>
        <p:spPr>
          <a:xfrm flipV="1">
            <a:off x="5976664" y="2679762"/>
            <a:ext cx="648072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69" idx="6"/>
            <a:endCxn id="70" idx="2"/>
          </p:cNvCxnSpPr>
          <p:nvPr/>
        </p:nvCxnSpPr>
        <p:spPr>
          <a:xfrm>
            <a:off x="6696744" y="2679762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71" idx="2"/>
            <a:endCxn id="70" idx="7"/>
          </p:cNvCxnSpPr>
          <p:nvPr/>
        </p:nvCxnSpPr>
        <p:spPr>
          <a:xfrm flipH="1" flipV="1">
            <a:off x="7406279" y="2654303"/>
            <a:ext cx="695129" cy="3134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5904656" y="285978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624736" y="264375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44816" y="264375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101408" y="293179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30"/>
          <p:cNvSpPr txBox="1">
            <a:spLocks noChangeArrowheads="1"/>
          </p:cNvSpPr>
          <p:nvPr/>
        </p:nvSpPr>
        <p:spPr bwMode="auto">
          <a:xfrm>
            <a:off x="5688632" y="228371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3.3</a:t>
            </a: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128792" y="2078727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3.8</a:t>
            </a:r>
          </a:p>
        </p:txBody>
      </p:sp>
      <p:sp>
        <p:nvSpPr>
          <p:cNvPr id="74" name="TextBox 30"/>
          <p:cNvSpPr txBox="1">
            <a:spLocks noChangeArrowheads="1"/>
          </p:cNvSpPr>
          <p:nvPr/>
        </p:nvSpPr>
        <p:spPr bwMode="auto">
          <a:xfrm>
            <a:off x="6336704" y="2067694"/>
            <a:ext cx="640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3.9</a:t>
            </a:r>
          </a:p>
        </p:txBody>
      </p:sp>
      <p:sp>
        <p:nvSpPr>
          <p:cNvPr id="75" name="TextBox 30"/>
          <p:cNvSpPr txBox="1">
            <a:spLocks noChangeArrowheads="1"/>
          </p:cNvSpPr>
          <p:nvPr/>
        </p:nvSpPr>
        <p:spPr bwMode="auto">
          <a:xfrm>
            <a:off x="7849001" y="2294751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3.0</a:t>
            </a:r>
          </a:p>
        </p:txBody>
      </p:sp>
      <p:sp>
        <p:nvSpPr>
          <p:cNvPr id="76" name="TextBox 30"/>
          <p:cNvSpPr txBox="1">
            <a:spLocks noChangeArrowheads="1"/>
          </p:cNvSpPr>
          <p:nvPr/>
        </p:nvSpPr>
        <p:spPr bwMode="auto">
          <a:xfrm>
            <a:off x="5616624" y="2582783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116%</a:t>
            </a: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6408712" y="228371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118%</a:t>
            </a:r>
          </a:p>
        </p:txBody>
      </p: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7848872" y="2571750"/>
            <a:ext cx="648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77%</a:t>
            </a:r>
          </a:p>
        </p:txBody>
      </p:sp>
      <p:sp>
        <p:nvSpPr>
          <p:cNvPr id="79" name="TextBox 30"/>
          <p:cNvSpPr txBox="1">
            <a:spLocks noChangeArrowheads="1"/>
          </p:cNvSpPr>
          <p:nvPr/>
        </p:nvSpPr>
        <p:spPr bwMode="auto">
          <a:xfrm>
            <a:off x="7056784" y="2283718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99%</a:t>
            </a:r>
          </a:p>
        </p:txBody>
      </p:sp>
      <p:sp>
        <p:nvSpPr>
          <p:cNvPr id="81" name="TextBox 30"/>
          <p:cNvSpPr txBox="1">
            <a:spLocks noChangeArrowheads="1"/>
          </p:cNvSpPr>
          <p:nvPr/>
        </p:nvSpPr>
        <p:spPr bwMode="auto">
          <a:xfrm>
            <a:off x="5184576" y="1707654"/>
            <a:ext cx="356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Экспорт товаров</a:t>
            </a:r>
            <a:r>
              <a:rPr lang="en-US" sz="1600" b="1" dirty="0" smtClean="0">
                <a:solidFill>
                  <a:srgbClr val="265A9A"/>
                </a:solidFill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265A9A"/>
                </a:solidFill>
                <a:cs typeface="Arial" pitchFamily="34" charset="0"/>
              </a:rPr>
              <a:t>млрд</a:t>
            </a:r>
            <a:r>
              <a:rPr lang="en-US" sz="1600" b="1" dirty="0" smtClean="0">
                <a:solidFill>
                  <a:srgbClr val="265A9A"/>
                </a:solidFill>
                <a:cs typeface="Arial" pitchFamily="34" charset="0"/>
              </a:rPr>
              <a:t> USD</a:t>
            </a:r>
          </a:p>
        </p:txBody>
      </p:sp>
      <p:sp>
        <p:nvSpPr>
          <p:cNvPr id="53" name="Овал 52"/>
          <p:cNvSpPr/>
          <p:nvPr/>
        </p:nvSpPr>
        <p:spPr>
          <a:xfrm>
            <a:off x="1043608" y="3494534"/>
            <a:ext cx="1538876" cy="15049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0" y="24997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5A9A"/>
                </a:solidFill>
              </a:rPr>
              <a:t>Экспорт</a:t>
            </a:r>
            <a:endParaRPr lang="en-US" sz="2000" b="1" dirty="0" smtClean="0">
              <a:solidFill>
                <a:srgbClr val="265A9A"/>
              </a:solidFill>
            </a:endParaRPr>
          </a:p>
        </p:txBody>
      </p:sp>
      <p:pic>
        <p:nvPicPr>
          <p:cNvPr id="55" name="Picture 2" descr="C:\Users\vfralousky\Desktop\570px-Flag-map_of_Belarus_(1995-2012)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003798"/>
            <a:ext cx="1613429" cy="1358677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259632" y="4279404"/>
            <a:ext cx="10502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b="1" dirty="0" smtClean="0">
                <a:solidFill>
                  <a:srgbClr val="C00000"/>
                </a:solidFill>
                <a:cs typeface="Arial" pitchFamily="34" charset="0"/>
              </a:rPr>
              <a:t>-23%</a:t>
            </a:r>
          </a:p>
          <a:p>
            <a:pPr algn="r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 сравнению</a:t>
            </a:r>
          </a:p>
          <a:p>
            <a:pPr algn="r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 2019 г.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" name="Picture 2" descr="C:\Users\ymaslouskaya\Downloads\klipartz.com (44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2" y="4207396"/>
            <a:ext cx="353949" cy="35394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1907704" y="3199284"/>
            <a:ext cx="72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3</a:t>
            </a:r>
            <a:endParaRPr lang="ru-RU" sz="3200" b="1" dirty="0" smtClean="0">
              <a:solidFill>
                <a:srgbClr val="265A9A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35085" y="3940850"/>
            <a:ext cx="1120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65A9A"/>
                </a:solidFill>
              </a:rPr>
              <a:t>млрд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r>
              <a:rPr lang="en-US" sz="1600" b="1" dirty="0" smtClean="0">
                <a:solidFill>
                  <a:srgbClr val="265A9A"/>
                </a:solidFill>
              </a:rPr>
              <a:t>USD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endParaRPr lang="ru-RU" sz="1600" dirty="0"/>
          </a:p>
        </p:txBody>
      </p:sp>
      <p:sp>
        <p:nvSpPr>
          <p:cNvPr id="60" name="TextBox 30"/>
          <p:cNvSpPr txBox="1">
            <a:spLocks noChangeArrowheads="1"/>
          </p:cNvSpPr>
          <p:nvPr/>
        </p:nvSpPr>
        <p:spPr bwMode="auto">
          <a:xfrm>
            <a:off x="5004048" y="4496802"/>
            <a:ext cx="41399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Украина </a:t>
            </a:r>
            <a:r>
              <a:rPr lang="ru-RU" sz="1400" b="1" dirty="0" smtClean="0">
                <a:solidFill>
                  <a:srgbClr val="245590"/>
                </a:solidFill>
                <a:cs typeface="Arial" pitchFamily="34" charset="0"/>
              </a:rPr>
              <a:t>занимает 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2-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е 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место по объему экспорта среди всех торговых партнеров Беларуси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1131590"/>
            <a:ext cx="91440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915816" y="1173981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65A9A"/>
                </a:solidFill>
              </a:rPr>
              <a:t>январь – март 2021</a:t>
            </a:r>
            <a:r>
              <a:rPr lang="ru-RU" sz="1400" b="1" dirty="0" smtClean="0">
                <a:solidFill>
                  <a:srgbClr val="265A9A"/>
                </a:solidFill>
              </a:rPr>
              <a:t> </a:t>
            </a:r>
            <a:r>
              <a:rPr lang="en-US" sz="1400" b="1" dirty="0" smtClean="0">
                <a:solidFill>
                  <a:srgbClr val="265A9A"/>
                </a:solidFill>
              </a:rPr>
              <a:t> </a:t>
            </a:r>
            <a:endParaRPr lang="en-US" sz="1400" b="1" dirty="0">
              <a:solidFill>
                <a:srgbClr val="265A9A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516216" y="1173981"/>
            <a:ext cx="2265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65A9A"/>
                </a:solidFill>
              </a:rPr>
              <a:t>932,8 млн. </a:t>
            </a:r>
            <a:r>
              <a:rPr lang="en-US" sz="2400" b="1" dirty="0" smtClean="0">
                <a:solidFill>
                  <a:srgbClr val="265A9A"/>
                </a:solidFill>
              </a:rPr>
              <a:t>USD</a:t>
            </a:r>
            <a:r>
              <a:rPr lang="ru-RU" sz="2400" b="1" dirty="0" smtClean="0">
                <a:solidFill>
                  <a:srgbClr val="265A9A"/>
                </a:solidFill>
              </a:rPr>
              <a:t> 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07504" y="1086952"/>
            <a:ext cx="251062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cs typeface="Arial" pitchFamily="34" charset="0"/>
              </a:rPr>
              <a:t>+34%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 сравнению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 аналогичным периодом в 2020 году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0" name="Picture 2" descr="C:\Users\ymaslouskaya\Downloads\klipartz.com (44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619672" y="993665"/>
            <a:ext cx="353949" cy="353949"/>
          </a:xfrm>
          <a:prstGeom prst="rect">
            <a:avLst/>
          </a:prstGeom>
          <a:noFill/>
        </p:spPr>
      </p:pic>
      <p:pic>
        <p:nvPicPr>
          <p:cNvPr id="49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Рисунок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45265" t="43399"/>
          <a:stretch>
            <a:fillRect/>
          </a:stretch>
        </p:blipFill>
        <p:spPr>
          <a:xfrm rot="10649659">
            <a:off x="6324726" y="2122871"/>
            <a:ext cx="2885500" cy="2979516"/>
          </a:xfrm>
          <a:prstGeom prst="rect">
            <a:avLst/>
          </a:prstGeom>
        </p:spPr>
      </p:pic>
      <p:sp>
        <p:nvSpPr>
          <p:cNvPr id="112" name="Овал 111"/>
          <p:cNvSpPr/>
          <p:nvPr/>
        </p:nvSpPr>
        <p:spPr>
          <a:xfrm>
            <a:off x="7020272" y="3291830"/>
            <a:ext cx="1538876" cy="15049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796136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-2053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Импорт товаров из Украины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 2020 году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162875" y="2005211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298779" y="2427734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50707" y="3013323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290667" y="3733403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184751" y="4491583"/>
            <a:ext cx="432048" cy="422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30"/>
          <p:cNvSpPr txBox="1">
            <a:spLocks noChangeArrowheads="1"/>
          </p:cNvSpPr>
          <p:nvPr/>
        </p:nvSpPr>
        <p:spPr bwMode="auto">
          <a:xfrm>
            <a:off x="5940152" y="1718687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Сельскохозяйственная и продовольственная продукция</a:t>
            </a:r>
            <a:endParaRPr lang="en-US" sz="1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4860032" y="2283718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Грузовые вагоны железнодорожные или трамвайные</a:t>
            </a:r>
            <a:endParaRPr lang="en-US" sz="1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283968" y="2974181"/>
            <a:ext cx="2289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Прокат плоский из нелегированный стали</a:t>
            </a:r>
            <a:endParaRPr lang="en-US" sz="1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59" name="TextBox 30"/>
          <p:cNvSpPr txBox="1">
            <a:spLocks noChangeArrowheads="1"/>
          </p:cNvSpPr>
          <p:nvPr/>
        </p:nvSpPr>
        <p:spPr bwMode="auto">
          <a:xfrm>
            <a:off x="4788024" y="3651870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Тара из пластмассы, бумаги и картона</a:t>
            </a:r>
            <a:endParaRPr lang="en-US" sz="1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60" name="TextBox 30"/>
          <p:cNvSpPr txBox="1">
            <a:spLocks noChangeArrowheads="1"/>
          </p:cNvSpPr>
          <p:nvPr/>
        </p:nvSpPr>
        <p:spPr bwMode="auto">
          <a:xfrm>
            <a:off x="4283968" y="4443958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Лекарственные средства</a:t>
            </a:r>
            <a:endParaRPr lang="en-US" sz="1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6" name="TextBox 30"/>
          <p:cNvSpPr txBox="1">
            <a:spLocks noChangeArrowheads="1"/>
          </p:cNvSpPr>
          <p:nvPr/>
        </p:nvSpPr>
        <p:spPr bwMode="auto">
          <a:xfrm>
            <a:off x="0" y="4515966"/>
            <a:ext cx="41399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Украина </a:t>
            </a:r>
            <a:r>
              <a:rPr lang="ru-RU" sz="1400" b="1" dirty="0" smtClean="0">
                <a:solidFill>
                  <a:srgbClr val="245590"/>
                </a:solidFill>
                <a:cs typeface="Arial" pitchFamily="34" charset="0"/>
              </a:rPr>
              <a:t>занимает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е 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место по объему импорта среди всех торговых партнеров Беларуси</a:t>
            </a:r>
            <a:endParaRPr lang="en-US" sz="14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graphicFrame>
        <p:nvGraphicFramePr>
          <p:cNvPr id="47" name="Диаграмма 46"/>
          <p:cNvGraphicFramePr/>
          <p:nvPr/>
        </p:nvGraphicFramePr>
        <p:xfrm>
          <a:off x="684584" y="2355726"/>
          <a:ext cx="33123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8" name="Прямая соединительная линия 47"/>
          <p:cNvCxnSpPr>
            <a:stCxn id="83" idx="6"/>
            <a:endCxn id="84" idx="2"/>
          </p:cNvCxnSpPr>
          <p:nvPr/>
        </p:nvCxnSpPr>
        <p:spPr>
          <a:xfrm flipV="1">
            <a:off x="1475656" y="2823778"/>
            <a:ext cx="648072" cy="72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84" idx="6"/>
            <a:endCxn id="85" idx="2"/>
          </p:cNvCxnSpPr>
          <p:nvPr/>
        </p:nvCxnSpPr>
        <p:spPr>
          <a:xfrm flipV="1">
            <a:off x="2195736" y="2607754"/>
            <a:ext cx="648072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86" idx="2"/>
            <a:endCxn id="85" idx="7"/>
          </p:cNvCxnSpPr>
          <p:nvPr/>
        </p:nvCxnSpPr>
        <p:spPr>
          <a:xfrm flipH="1" flipV="1">
            <a:off x="2905271" y="2582295"/>
            <a:ext cx="587625" cy="2414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1403648" y="285978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123728" y="278777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843808" y="25717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3492896" y="278777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30"/>
          <p:cNvSpPr txBox="1">
            <a:spLocks noChangeArrowheads="1"/>
          </p:cNvSpPr>
          <p:nvPr/>
        </p:nvSpPr>
        <p:spPr bwMode="auto">
          <a:xfrm>
            <a:off x="1115616" y="2283718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.3</a:t>
            </a:r>
          </a:p>
        </p:txBody>
      </p:sp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2555776" y="1995686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7</a:t>
            </a:r>
            <a:endParaRPr lang="en-US" sz="12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9" name="TextBox 30"/>
          <p:cNvSpPr txBox="1">
            <a:spLocks noChangeArrowheads="1"/>
          </p:cNvSpPr>
          <p:nvPr/>
        </p:nvSpPr>
        <p:spPr bwMode="auto">
          <a:xfrm>
            <a:off x="1763688" y="2222743"/>
            <a:ext cx="640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4</a:t>
            </a:r>
            <a:endParaRPr lang="en-US" sz="12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0" name="TextBox 30"/>
          <p:cNvSpPr txBox="1">
            <a:spLocks noChangeArrowheads="1"/>
          </p:cNvSpPr>
          <p:nvPr/>
        </p:nvSpPr>
        <p:spPr bwMode="auto">
          <a:xfrm>
            <a:off x="3203848" y="2211710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4</a:t>
            </a:r>
            <a:endParaRPr lang="en-US" sz="12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1" name="TextBox 30"/>
          <p:cNvSpPr txBox="1">
            <a:spLocks noChangeArrowheads="1"/>
          </p:cNvSpPr>
          <p:nvPr/>
        </p:nvSpPr>
        <p:spPr bwMode="auto">
          <a:xfrm>
            <a:off x="1115616" y="2571750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27</a:t>
            </a:r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92" name="TextBox 30"/>
          <p:cNvSpPr txBox="1">
            <a:spLocks noChangeArrowheads="1"/>
          </p:cNvSpPr>
          <p:nvPr/>
        </p:nvSpPr>
        <p:spPr bwMode="auto">
          <a:xfrm>
            <a:off x="1907704" y="249974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11</a:t>
            </a:r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93" name="TextBox 30"/>
          <p:cNvSpPr txBox="1">
            <a:spLocks noChangeArrowheads="1"/>
          </p:cNvSpPr>
          <p:nvPr/>
        </p:nvSpPr>
        <p:spPr bwMode="auto">
          <a:xfrm>
            <a:off x="3203848" y="2510775"/>
            <a:ext cx="648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85</a:t>
            </a:r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94" name="TextBox 30"/>
          <p:cNvSpPr txBox="1">
            <a:spLocks noChangeArrowheads="1"/>
          </p:cNvSpPr>
          <p:nvPr/>
        </p:nvSpPr>
        <p:spPr bwMode="auto">
          <a:xfrm>
            <a:off x="2555776" y="2211710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>119</a:t>
            </a:r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95" name="TextBox 30"/>
          <p:cNvSpPr txBox="1">
            <a:spLocks noChangeArrowheads="1"/>
          </p:cNvSpPr>
          <p:nvPr/>
        </p:nvSpPr>
        <p:spPr bwMode="auto">
          <a:xfrm>
            <a:off x="576064" y="1707654"/>
            <a:ext cx="356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Импорт товаров</a:t>
            </a:r>
            <a:r>
              <a:rPr lang="en-US" sz="1600" b="1" dirty="0" smtClean="0">
                <a:solidFill>
                  <a:srgbClr val="265A9A"/>
                </a:solidFill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rgbClr val="265A9A"/>
                </a:solidFill>
                <a:cs typeface="Arial" pitchFamily="34" charset="0"/>
              </a:rPr>
              <a:t>млрд</a:t>
            </a:r>
            <a:r>
              <a:rPr lang="en-US" sz="1600" b="1" dirty="0" smtClean="0">
                <a:solidFill>
                  <a:srgbClr val="265A9A"/>
                </a:solidFill>
                <a:cs typeface="Arial" pitchFamily="34" charset="0"/>
              </a:rPr>
              <a:t> USD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0" y="1131590"/>
            <a:ext cx="91440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2915816" y="1173981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65A9A"/>
                </a:solidFill>
              </a:rPr>
              <a:t>январь – март 2021</a:t>
            </a:r>
            <a:r>
              <a:rPr lang="ru-RU" sz="1400" b="1" dirty="0" smtClean="0">
                <a:solidFill>
                  <a:srgbClr val="265A9A"/>
                </a:solidFill>
              </a:rPr>
              <a:t> </a:t>
            </a:r>
            <a:r>
              <a:rPr lang="en-US" sz="1400" b="1" dirty="0" smtClean="0">
                <a:solidFill>
                  <a:srgbClr val="265A9A"/>
                </a:solidFill>
              </a:rPr>
              <a:t> </a:t>
            </a:r>
            <a:endParaRPr lang="en-US" sz="1400" b="1" dirty="0">
              <a:solidFill>
                <a:srgbClr val="265A9A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516216" y="1173981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65A9A"/>
                </a:solidFill>
              </a:rPr>
              <a:t>312,4 млн. </a:t>
            </a:r>
            <a:r>
              <a:rPr lang="en-US" sz="2400" b="1" dirty="0" smtClean="0">
                <a:solidFill>
                  <a:srgbClr val="265A9A"/>
                </a:solidFill>
              </a:rPr>
              <a:t>USD</a:t>
            </a:r>
            <a:r>
              <a:rPr lang="ru-RU" sz="2400" b="1" dirty="0" smtClean="0">
                <a:solidFill>
                  <a:srgbClr val="265A9A"/>
                </a:solidFill>
              </a:rPr>
              <a:t> </a:t>
            </a:r>
            <a:endParaRPr lang="ru-RU" sz="2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107504" y="1086952"/>
            <a:ext cx="251062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cs typeface="Arial" pitchFamily="34" charset="0"/>
              </a:rPr>
              <a:t>-20 %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 сравнению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 аналогичным периодом в 2020 году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0" name="Picture 2" descr="C:\Users\ymaslouskaya\Downloads\klipartz.com (44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993665"/>
            <a:ext cx="353949" cy="353949"/>
          </a:xfrm>
          <a:prstGeom prst="rect">
            <a:avLst/>
          </a:prstGeom>
          <a:noFill/>
        </p:spPr>
      </p:pic>
      <p:pic>
        <p:nvPicPr>
          <p:cNvPr id="7171" name="Picture 3" descr="C:\Users\ymaslouskaya\Downloads\pngwing.com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2477616"/>
            <a:ext cx="2038350" cy="2038350"/>
          </a:xfrm>
          <a:prstGeom prst="rect">
            <a:avLst/>
          </a:prstGeom>
          <a:noFill/>
        </p:spPr>
      </p:pic>
      <p:sp>
        <p:nvSpPr>
          <p:cNvPr id="113" name="TextBox 112"/>
          <p:cNvSpPr txBox="1"/>
          <p:nvPr/>
        </p:nvSpPr>
        <p:spPr>
          <a:xfrm>
            <a:off x="6660232" y="468183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65A9A"/>
                </a:solidFill>
              </a:rPr>
              <a:t>Импорт</a:t>
            </a:r>
            <a:endParaRPr lang="en-US" sz="2000" b="1" dirty="0" smtClean="0">
              <a:solidFill>
                <a:srgbClr val="265A9A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164288" y="3867894"/>
            <a:ext cx="10502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cs typeface="Arial" pitchFamily="34" charset="0"/>
              </a:rPr>
              <a:t>-15%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 сравнению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 2019 г.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5" name="Picture 2" descr="C:\Users\ymaslouskaya\Downloads\klipartz.com (44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3651870"/>
            <a:ext cx="353949" cy="353949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/>
        </p:nvSpPr>
        <p:spPr>
          <a:xfrm>
            <a:off x="8023309" y="4731990"/>
            <a:ext cx="1120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65A9A"/>
                </a:solidFill>
              </a:rPr>
              <a:t>млрд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r>
              <a:rPr lang="en-US" sz="1600" b="1" dirty="0" smtClean="0">
                <a:solidFill>
                  <a:srgbClr val="265A9A"/>
                </a:solidFill>
              </a:rPr>
              <a:t>USD</a:t>
            </a:r>
            <a:r>
              <a:rPr lang="ru-RU" sz="1600" b="1" dirty="0" smtClean="0">
                <a:solidFill>
                  <a:srgbClr val="265A9A"/>
                </a:solidFill>
              </a:rPr>
              <a:t> </a:t>
            </a:r>
            <a:endParaRPr lang="ru-RU" sz="16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7812360" y="4024684"/>
            <a:ext cx="108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1,4</a:t>
            </a:r>
            <a:endParaRPr lang="ru-RU" sz="3200" b="1" dirty="0" smtClean="0">
              <a:solidFill>
                <a:srgbClr val="265A9A"/>
              </a:solidFill>
            </a:endParaRPr>
          </a:p>
        </p:txBody>
      </p:sp>
      <p:pic>
        <p:nvPicPr>
          <p:cNvPr id="49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axm\Common\_Общая папка_\~Отдел международного сотрудничества~\Минск\DSC_0002.jpg"/>
          <p:cNvPicPr>
            <a:picLocks noChangeAspect="1" noChangeArrowheads="1"/>
          </p:cNvPicPr>
          <p:nvPr/>
        </p:nvPicPr>
        <p:blipFill>
          <a:blip r:embed="rId3" cstate="print"/>
          <a:srcRect l="2564" r="11547"/>
          <a:stretch>
            <a:fillRect/>
          </a:stretch>
        </p:blipFill>
        <p:spPr bwMode="auto">
          <a:xfrm>
            <a:off x="0" y="915566"/>
            <a:ext cx="2411760" cy="4227934"/>
          </a:xfrm>
          <a:prstGeom prst="rect">
            <a:avLst/>
          </a:prstGeom>
          <a:noFill/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256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Содействие </a:t>
            </a:r>
            <a:r>
              <a:rPr lang="ru-RU" sz="2400" b="1" dirty="0" err="1">
                <a:solidFill>
                  <a:schemeClr val="bg1"/>
                </a:solidFill>
              </a:rPr>
              <a:t>НЦМиКЦ</a:t>
            </a:r>
            <a:r>
              <a:rPr lang="ru-RU" sz="2400" b="1" dirty="0">
                <a:solidFill>
                  <a:schemeClr val="bg1"/>
                </a:solidFill>
              </a:rPr>
              <a:t> в развитии делового сотрудничества</a:t>
            </a: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627784" y="1152128"/>
            <a:ext cx="0" cy="3991372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524712" y="1059582"/>
            <a:ext cx="216024" cy="216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28480" y="170765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28480" y="2355726"/>
            <a:ext cx="216024" cy="216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28480" y="3219822"/>
            <a:ext cx="216024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28480" y="3795886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843808" y="987574"/>
            <a:ext cx="38884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24</a:t>
            </a:r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-летний 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опыт работы в сфере внешнеэкономической деятельности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2843808" y="1635646"/>
            <a:ext cx="38884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филиалы в 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5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 областных центрах Беларуси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843808" y="2067694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непосредственное взаимодействие с государственными органами и загранучреждениями Беларуси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2843808" y="3025864"/>
            <a:ext cx="38884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более </a:t>
            </a:r>
            <a:r>
              <a:rPr lang="ru-RU" sz="1500" b="1" dirty="0">
                <a:solidFill>
                  <a:srgbClr val="C00000"/>
                </a:solidFill>
                <a:cs typeface="Arial" pitchFamily="34" charset="0"/>
              </a:rPr>
              <a:t>110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 высококвалифицированных сотрудников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2843808" y="4227934"/>
            <a:ext cx="59046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более 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en-US" sz="1500" b="1" dirty="0" smtClean="0">
                <a:solidFill>
                  <a:srgbClr val="C00000"/>
                </a:solidFill>
                <a:cs typeface="Arial" pitchFamily="34" charset="0"/>
              </a:rPr>
              <a:t>7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0</a:t>
            </a:r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партнерских соглашений с профильными компаниями из 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5</a:t>
            </a:r>
            <a:r>
              <a:rPr lang="en-US" sz="15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500" b="1" dirty="0" smtClean="0">
                <a:solidFill>
                  <a:srgbClr val="265A9A"/>
                </a:solidFill>
                <a:cs typeface="Arial" pitchFamily="34" charset="0"/>
              </a:rPr>
              <a:t> страны 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2843808" y="3729689"/>
            <a:ext cx="48245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широкая география проводимых мероприятий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528480" y="4371950"/>
            <a:ext cx="216024" cy="216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6456040" y="1275606"/>
          <a:ext cx="268796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31" descr="w512h5121390849392combo512.png"/>
          <p:cNvPicPr>
            <a:picLocks noChangeAspect="1"/>
          </p:cNvPicPr>
          <p:nvPr/>
        </p:nvPicPr>
        <p:blipFill>
          <a:blip r:embed="rId6" cstate="print">
            <a:biLevel thresh="50000"/>
          </a:blip>
          <a:stretch>
            <a:fillRect/>
          </a:stretch>
        </p:blipFill>
        <p:spPr>
          <a:xfrm>
            <a:off x="8132404" y="3003798"/>
            <a:ext cx="572296" cy="572296"/>
          </a:xfrm>
          <a:prstGeom prst="rect">
            <a:avLst/>
          </a:prstGeom>
        </p:spPr>
      </p:pic>
      <p:pic>
        <p:nvPicPr>
          <p:cNvPr id="34" name="Рисунок 33" descr="globe-ear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8156" y="1737916"/>
            <a:ext cx="576064" cy="576064"/>
          </a:xfrm>
          <a:prstGeom prst="rect">
            <a:avLst/>
          </a:prstGeom>
        </p:spPr>
      </p:pic>
      <p:pic>
        <p:nvPicPr>
          <p:cNvPr id="35" name="Рисунок 34" descr="no-translate-detected_318-5901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075806"/>
            <a:ext cx="555526" cy="555526"/>
          </a:xfrm>
          <a:prstGeom prst="rect">
            <a:avLst/>
          </a:prstGeom>
        </p:spPr>
      </p:pic>
      <p:pic>
        <p:nvPicPr>
          <p:cNvPr id="18434" name="Picture 2" descr="C:\Users\vfralousky\Desktop\no-translate-detected_318-56609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2508" y="1758454"/>
            <a:ext cx="453331" cy="453331"/>
          </a:xfrm>
          <a:prstGeom prst="rect">
            <a:avLst/>
          </a:prstGeom>
          <a:noFill/>
        </p:spPr>
      </p:pic>
      <p:pic>
        <p:nvPicPr>
          <p:cNvPr id="29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Информационно-маркетинговые услуги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graphicFrame>
        <p:nvGraphicFramePr>
          <p:cNvPr id="25" name="Диаграмма 24"/>
          <p:cNvGraphicFramePr/>
          <p:nvPr/>
        </p:nvGraphicFramePr>
        <p:xfrm>
          <a:off x="4110118" y="1131590"/>
          <a:ext cx="3424518" cy="359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649" name="Picture 1" descr="C:\Users\ymaslouskaya\Downloads\klipartz.com (2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179" y="1855594"/>
            <a:ext cx="1959549" cy="2049138"/>
          </a:xfrm>
          <a:prstGeom prst="rect">
            <a:avLst/>
          </a:prstGeom>
          <a:noFill/>
        </p:spPr>
      </p:pic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6479704" y="1495554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Поиск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 потребителей,  поставщиков и деловых  партнеров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6695728" y="3788335"/>
            <a:ext cx="20527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Маркетинговая  информация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 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о  результатах  зарубежных закупок и в  Республике  Беларусь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408924" y="2123473"/>
            <a:ext cx="2146852" cy="21468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1560" y="2319063"/>
            <a:ext cx="1734335" cy="17343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91072" y="2413538"/>
            <a:ext cx="16791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rPr>
              <a:t>500</a:t>
            </a:r>
            <a:endParaRPr lang="ru-RU" sz="6600" dirty="0">
              <a:ln w="18415" cmpd="sng">
                <a:noFill/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6204" y="2399858"/>
            <a:ext cx="15975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500</a:t>
            </a:r>
            <a:endParaRPr lang="ru-RU" sz="6600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3355127"/>
            <a:ext cx="1741580" cy="584775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65A9A"/>
                </a:solidFill>
              </a:rPr>
              <a:t>маркетинговых проектов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627784" y="3973001"/>
            <a:ext cx="24837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Маркетинговые  исследования: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265A9A"/>
                </a:solidFill>
                <a:cs typeface="Arial" pitchFamily="34" charset="0"/>
              </a:rPr>
              <a:t/>
            </a:r>
            <a:br>
              <a:rPr lang="en-US" sz="1200" b="1" dirty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изучение условий  доступа  на  рынок,  потребителей, конкурентов,  цен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336916" y="2254101"/>
            <a:ext cx="1008112" cy="276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4908" y="2031396"/>
            <a:ext cx="394597" cy="394597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2940" y="1923678"/>
            <a:ext cx="232848" cy="232848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68278" y="2182093"/>
            <a:ext cx="848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65A9A"/>
                </a:solidFill>
                <a:cs typeface="Arial" pitchFamily="34" charset="0"/>
              </a:rPr>
              <a:t>более</a:t>
            </a:r>
            <a:endParaRPr lang="ru-RU" sz="2000" dirty="0">
              <a:solidFill>
                <a:srgbClr val="265A9A"/>
              </a:solidFill>
            </a:endParaRPr>
          </a:p>
        </p:txBody>
      </p:sp>
      <p:sp>
        <p:nvSpPr>
          <p:cNvPr id="39" name="Стрелка: вниз 4">
            <a:extLst>
              <a:ext uri="{FF2B5EF4-FFF2-40B4-BE49-F238E27FC236}">
                <a16:creationId xmlns:a16="http://schemas.microsoft.com/office/drawing/2014/main" xmlns="" id="{7556DD69-A2B7-44E3-9D35-B038C2501791}"/>
              </a:ext>
            </a:extLst>
          </p:cNvPr>
          <p:cNvSpPr/>
          <p:nvPr/>
        </p:nvSpPr>
        <p:spPr>
          <a:xfrm>
            <a:off x="1691680" y="1707654"/>
            <a:ext cx="648072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трелка: вниз 4">
            <a:extLst>
              <a:ext uri="{FF2B5EF4-FFF2-40B4-BE49-F238E27FC236}">
                <a16:creationId xmlns:a16="http://schemas.microsoft.com/office/drawing/2014/main" xmlns="" id="{7556DD69-A2B7-44E3-9D35-B038C2501791}"/>
              </a:ext>
            </a:extLst>
          </p:cNvPr>
          <p:cNvSpPr/>
          <p:nvPr/>
        </p:nvSpPr>
        <p:spPr>
          <a:xfrm>
            <a:off x="2074738" y="1491630"/>
            <a:ext cx="553046" cy="614495"/>
          </a:xfrm>
          <a:prstGeom prst="downArrow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/>
          <p:cNvSpPr txBox="1"/>
          <p:nvPr/>
        </p:nvSpPr>
        <p:spPr>
          <a:xfrm>
            <a:off x="467544" y="1203598"/>
            <a:ext cx="42474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65A9A"/>
                </a:solidFill>
              </a:rPr>
              <a:t> </a:t>
            </a:r>
            <a:r>
              <a:rPr lang="en-US" sz="2800" b="1" dirty="0">
                <a:solidFill>
                  <a:srgbClr val="265A9A"/>
                </a:solidFill>
              </a:rPr>
              <a:t>2020</a:t>
            </a:r>
            <a:r>
              <a:rPr lang="ru-RU" sz="2800" b="1" dirty="0">
                <a:solidFill>
                  <a:srgbClr val="265A9A"/>
                </a:solidFill>
              </a:rPr>
              <a:t> </a:t>
            </a: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807296" y="1495554"/>
            <a:ext cx="23042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cs typeface="Arial" pitchFamily="34" charset="0"/>
              </a:rPr>
              <a:t>Информационная  поддержка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 компаний при  выходе  на белорусский  рынок и рынки зарубежных стран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3851920" y="3219822"/>
            <a:ext cx="50405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35896" y="2961407"/>
            <a:ext cx="394597" cy="394597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496863" y="2817391"/>
            <a:ext cx="283049" cy="283049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99792" y="3507854"/>
            <a:ext cx="253525" cy="253525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0800000">
            <a:off x="7956376" y="2571750"/>
            <a:ext cx="394597" cy="394597"/>
          </a:xfrm>
          <a:prstGeom prst="rect">
            <a:avLst/>
          </a:prstGeom>
          <a:solidFill>
            <a:srgbClr val="FFC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8177383" y="2787774"/>
            <a:ext cx="283049" cy="283049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5496" y="1763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152128"/>
            <a:ext cx="9144000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227934"/>
            <a:ext cx="9144000" cy="91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2053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Международные мероприятия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520" y="4301683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Визиты иностранных делегаций </a:t>
            </a:r>
            <a:br>
              <a:rPr lang="ru-RU" sz="1200" b="1" dirty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в Республику Беларусь, а также бизнес-</a:t>
            </a:r>
            <a:br>
              <a:rPr lang="ru-RU" sz="1200" b="1" dirty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миссии белорусских деловых кругов за рубеж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1029" name="Picture 5" descr="C:\Users\VFralousky\Desktop\imgonline-com-ua-Shape-tSbDYTMOuhzYvj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31590"/>
            <a:ext cx="309634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084168" y="4371950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Тематические семинары, </a:t>
            </a:r>
          </a:p>
          <a:p>
            <a:pPr algn="ctr"/>
            <a:r>
              <a:rPr lang="ru-RU" sz="1200" b="1" dirty="0" err="1">
                <a:solidFill>
                  <a:srgbClr val="265A9A"/>
                </a:solidFill>
                <a:cs typeface="Arial" pitchFamily="34" charset="0"/>
              </a:rPr>
              <a:t>онлайн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видеоконференции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771800" y="1245989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Международные </a:t>
            </a:r>
            <a:r>
              <a:rPr lang="ru-RU" sz="1200" b="1" dirty="0" err="1">
                <a:solidFill>
                  <a:srgbClr val="265A9A"/>
                </a:solidFill>
                <a:cs typeface="Arial" pitchFamily="34" charset="0"/>
              </a:rPr>
              <a:t>бизнес-форумы</a:t>
            </a: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, в том числе </a:t>
            </a:r>
          </a:p>
          <a:p>
            <a:pPr algn="ctr"/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в рамках межправительственных комиссий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1033" name="Picture 9" descr="C:\Users\VFralousky\Desktop\imgonline-com-ua-Shape-K2BmZEyu6Uw6g1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31590"/>
            <a:ext cx="3096344" cy="309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5496" y="1763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ymaslouskaya\Desktop\DSC_0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4806" y="1851670"/>
            <a:ext cx="3543378" cy="2984732"/>
          </a:xfrm>
          <a:prstGeom prst="flowChartMerge">
            <a:avLst/>
          </a:prstGeom>
          <a:noFill/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627784" y="1779662"/>
            <a:ext cx="6516216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148064" y="1059582"/>
            <a:ext cx="39959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Национальные экспозиции и коммерческие стенды в рамках международных выставок</a:t>
            </a:r>
            <a:endParaRPr lang="en-US" sz="14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4941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Выставочные мероприятия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00192" y="3507854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65A9A"/>
                </a:solidFill>
                <a:cs typeface="Arial" pitchFamily="34" charset="0"/>
              </a:rPr>
              <a:t>ЭКСПО-2020</a:t>
            </a:r>
            <a:endParaRPr lang="en-US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96136" y="3939902"/>
            <a:ext cx="29523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Национальная экспозиция Беларуси </a:t>
            </a:r>
            <a:br>
              <a:rPr lang="ru-RU" sz="1200" b="1" dirty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на Всемирной выставке «ЭКСПО-2020» </a:t>
            </a:r>
          </a:p>
          <a:p>
            <a:pPr algn="ctr"/>
            <a:endParaRPr lang="ru-RU" sz="700" b="1" dirty="0">
              <a:solidFill>
                <a:srgbClr val="265A9A"/>
              </a:solidFill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0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.10.202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31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.0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3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.202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2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Picture 4" descr="C:\Users\VFralousky\Desktop\Expo-2020-01 (1).jpg"/>
          <p:cNvPicPr>
            <a:picLocks noChangeAspect="1" noChangeArrowheads="1"/>
          </p:cNvPicPr>
          <p:nvPr/>
        </p:nvPicPr>
        <p:blipFill>
          <a:blip r:embed="rId5" cstate="print"/>
          <a:srcRect t="3279" b="19087"/>
          <a:stretch>
            <a:fillRect/>
          </a:stretch>
        </p:blipFill>
        <p:spPr bwMode="auto">
          <a:xfrm>
            <a:off x="35496" y="3219606"/>
            <a:ext cx="5184576" cy="1872424"/>
          </a:xfrm>
          <a:prstGeom prst="rect">
            <a:avLst/>
          </a:prstGeom>
          <a:noFill/>
        </p:spPr>
      </p:pic>
      <p:pic>
        <p:nvPicPr>
          <p:cNvPr id="2054" name="Picture 6" descr="\\maxm\Common\_Общая папка_\~Отдел выставочных и конгрессных мероприятий~\ПМЭФ2017_фото\IMG_2112-07-06-17-10-03.jpeg"/>
          <p:cNvPicPr>
            <a:picLocks noChangeAspect="1" noChangeArrowheads="1"/>
          </p:cNvPicPr>
          <p:nvPr/>
        </p:nvPicPr>
        <p:blipFill>
          <a:blip r:embed="rId6" cstate="print"/>
          <a:srcRect l="5167" r="3982"/>
          <a:stretch>
            <a:fillRect/>
          </a:stretch>
        </p:blipFill>
        <p:spPr bwMode="auto">
          <a:xfrm>
            <a:off x="35496" y="1059582"/>
            <a:ext cx="2520280" cy="2080568"/>
          </a:xfrm>
          <a:prstGeom prst="rect">
            <a:avLst/>
          </a:prstGeom>
          <a:noFill/>
        </p:spPr>
      </p:pic>
      <p:pic>
        <p:nvPicPr>
          <p:cNvPr id="2056" name="Picture 8" descr="\\maxm\Common\_Общая папка_\страчко\Портфолио\Шанхай 2018\Новые фото\IMG-20190104-WA0113.jpg"/>
          <p:cNvPicPr>
            <a:picLocks noChangeAspect="1" noChangeArrowheads="1"/>
          </p:cNvPicPr>
          <p:nvPr/>
        </p:nvPicPr>
        <p:blipFill>
          <a:blip r:embed="rId7" cstate="print"/>
          <a:srcRect r="6897"/>
          <a:stretch>
            <a:fillRect/>
          </a:stretch>
        </p:blipFill>
        <p:spPr bwMode="auto">
          <a:xfrm>
            <a:off x="2627784" y="1059582"/>
            <a:ext cx="2592288" cy="2088232"/>
          </a:xfrm>
          <a:prstGeom prst="rect">
            <a:avLst/>
          </a:prstGeom>
          <a:noFill/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76770" y="2243648"/>
            <a:ext cx="1215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2021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380312" y="1779662"/>
            <a:ext cx="15121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Латвия</a:t>
            </a:r>
            <a:endParaRPr lang="en-US" sz="1400" dirty="0" smtClean="0">
              <a:solidFill>
                <a:srgbClr val="265A9A"/>
              </a:solidFill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Турция</a:t>
            </a:r>
            <a:endParaRPr lang="en-US" sz="1400" dirty="0" smtClean="0">
              <a:solidFill>
                <a:srgbClr val="265A9A"/>
              </a:solidFill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Польша </a:t>
            </a: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Вьетнам </a:t>
            </a:r>
            <a:b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Казахстан</a:t>
            </a: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Пакистан</a:t>
            </a:r>
          </a:p>
          <a:p>
            <a:endParaRPr lang="en-US" sz="1400" dirty="0">
              <a:solidFill>
                <a:srgbClr val="265A9A"/>
              </a:solidFill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7308304" y="1880245"/>
            <a:ext cx="0" cy="1195561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631657" y="3867894"/>
            <a:ext cx="1296144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96" y="1763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DBD557FF-D9F1-4106-9305-6889AD165E98}"/>
              </a:ext>
            </a:extLst>
          </p:cNvPr>
          <p:cNvSpPr/>
          <p:nvPr/>
        </p:nvSpPr>
        <p:spPr>
          <a:xfrm rot="16200000">
            <a:off x="2573113" y="4498630"/>
            <a:ext cx="936104" cy="394711"/>
          </a:xfrm>
          <a:prstGeom prst="triangle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2530" name="Picture 2" descr="Smok Travel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3275856" y="1009060"/>
            <a:ext cx="3648320" cy="3074858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202F28B-E972-4F36-824C-0183131FCBE2}"/>
              </a:ext>
            </a:extLst>
          </p:cNvPr>
          <p:cNvSpPr/>
          <p:nvPr/>
        </p:nvSpPr>
        <p:spPr>
          <a:xfrm>
            <a:off x="3238518" y="4227934"/>
            <a:ext cx="4789866" cy="905774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8393402">
            <a:off x="5374869" y="324510"/>
            <a:ext cx="4176464" cy="338437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72390">
            <a:off x="7146041" y="2985117"/>
            <a:ext cx="2942688" cy="238459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Общая информация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275606"/>
            <a:ext cx="4032448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8112" y="987574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5A9A"/>
                </a:solidFill>
              </a:rPr>
              <a:t>Беларусь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1419622"/>
            <a:ext cx="32403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265A9A"/>
                </a:solidFill>
              </a:rPr>
              <a:t>страна с высокой степенью открытости экономики, развитой промышленностью и сельским хозяйством, активно развивающимся сектором услуг, высоким научным потенциалом и транзитными возможностями</a:t>
            </a:r>
          </a:p>
        </p:txBody>
      </p:sp>
      <p:pic>
        <p:nvPicPr>
          <p:cNvPr id="22534" name="Picture 6" descr="аккаунты, группы, людей, пользователей, пользователи знач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876" y="3249380"/>
            <a:ext cx="605096" cy="474498"/>
          </a:xfrm>
          <a:prstGeom prst="rect">
            <a:avLst/>
          </a:prstGeom>
          <a:noFill/>
        </p:spPr>
      </p:pic>
      <p:pic>
        <p:nvPicPr>
          <p:cNvPr id="22536" name="Picture 8" descr="сумка, портфель, чехол, работа знач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58510"/>
            <a:ext cx="540534" cy="50147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080120" y="338532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5A9A"/>
                </a:solidFill>
              </a:rPr>
              <a:t>9,4 </a:t>
            </a:r>
            <a:r>
              <a:rPr lang="ru-RU" sz="1600" b="1" dirty="0" err="1">
                <a:solidFill>
                  <a:srgbClr val="265A9A"/>
                </a:solidFill>
              </a:rPr>
              <a:t>млн</a:t>
            </a:r>
            <a:r>
              <a:rPr lang="ru-RU" sz="1600" b="1" dirty="0">
                <a:solidFill>
                  <a:srgbClr val="265A9A"/>
                </a:solidFill>
              </a:rPr>
              <a:t> человек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422793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65A9A"/>
                </a:solidFill>
              </a:rPr>
              <a:t>147 </a:t>
            </a:r>
            <a:r>
              <a:rPr lang="ru-RU" sz="1600" b="1" dirty="0" err="1">
                <a:solidFill>
                  <a:srgbClr val="265A9A"/>
                </a:solidFill>
              </a:rPr>
              <a:t>млрд</a:t>
            </a:r>
            <a:r>
              <a:rPr lang="ru-RU" sz="1600" b="1" dirty="0">
                <a:solidFill>
                  <a:srgbClr val="265A9A"/>
                </a:solidFill>
              </a:rPr>
              <a:t> </a:t>
            </a:r>
            <a:r>
              <a:rPr lang="en-US" sz="1600" b="1" dirty="0">
                <a:solidFill>
                  <a:srgbClr val="265A9A"/>
                </a:solidFill>
              </a:rPr>
              <a:t>$</a:t>
            </a:r>
            <a:r>
              <a:rPr lang="ru-RU" sz="1600" b="1" dirty="0">
                <a:solidFill>
                  <a:srgbClr val="265A9A"/>
                </a:solidFill>
              </a:rPr>
              <a:t> США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0528" y="3704133"/>
            <a:ext cx="104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население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0738" y="4712245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ВВП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479997"/>
            <a:ext cx="848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Минск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95518" y="1275606"/>
            <a:ext cx="972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Витебск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72560" y="2479997"/>
            <a:ext cx="1059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Могилев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35899" y="3363838"/>
            <a:ext cx="892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Гомель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48856" y="2407989"/>
            <a:ext cx="895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Гродно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35896" y="3200077"/>
            <a:ext cx="739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Брест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80120" y="4515966"/>
            <a:ext cx="5292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*2020 год</a:t>
            </a:r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99005" y="1635646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Беларусь занимает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53-е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место из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189</a:t>
            </a:r>
            <a:r>
              <a:rPr lang="ru-RU" sz="1600" b="1" dirty="0">
                <a:solidFill>
                  <a:schemeClr val="bg1"/>
                </a:solidFill>
              </a:rPr>
              <a:t> стран в Индексе развития человеческого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потенциала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40352" y="3942804"/>
            <a:ext cx="144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65A9A"/>
                </a:solidFill>
              </a:rPr>
              <a:t>Уровень грамотности населения 99,7%</a:t>
            </a:r>
          </a:p>
        </p:txBody>
      </p:sp>
      <p:sp>
        <p:nvSpPr>
          <p:cNvPr id="39" name="Овал 38"/>
          <p:cNvSpPr/>
          <p:nvPr/>
        </p:nvSpPr>
        <p:spPr>
          <a:xfrm>
            <a:off x="5746192" y="1420155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519814" y="3463780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91822" y="2455668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84168" y="3385324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959974" y="2355726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228184" y="2355726"/>
            <a:ext cx="116082" cy="11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6BBD543-FC80-4DF0-B2E8-5E95DFBEB24B}"/>
              </a:ext>
            </a:extLst>
          </p:cNvPr>
          <p:cNvSpPr txBox="1"/>
          <p:nvPr/>
        </p:nvSpPr>
        <p:spPr>
          <a:xfrm>
            <a:off x="3291023" y="4261033"/>
            <a:ext cx="3369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65A9A"/>
                </a:solidFill>
              </a:rPr>
              <a:t>Высокоразвитая</a:t>
            </a:r>
          </a:p>
          <a:p>
            <a:r>
              <a:rPr lang="ru-RU" sz="1600" b="1" dirty="0">
                <a:solidFill>
                  <a:srgbClr val="265A9A"/>
                </a:solidFill>
              </a:rPr>
              <a:t>транспортная и логистическая инфраструктура</a:t>
            </a:r>
          </a:p>
        </p:txBody>
      </p:sp>
      <p:pic>
        <p:nvPicPr>
          <p:cNvPr id="34" name="Picture 2" descr="Человек идет вверх по лестнице через | Бесплатно вектор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A8C8B9"/>
              </a:clrFrom>
              <a:clrTo>
                <a:srgbClr val="A8C8B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6102" y="2355726"/>
            <a:ext cx="2562125" cy="277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372200" y="3507854"/>
            <a:ext cx="277180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3075806"/>
            <a:ext cx="277180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2643758"/>
            <a:ext cx="273630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1923678"/>
            <a:ext cx="277180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Портал </a:t>
            </a:r>
            <a:r>
              <a:rPr lang="en-US" sz="2800" b="1" dirty="0">
                <a:solidFill>
                  <a:schemeClr val="bg1"/>
                </a:solidFill>
              </a:rPr>
              <a:t>Export.by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143000" y="1923678"/>
            <a:ext cx="226876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Практическая помощь в продвижении товаров, услуг и технологий на международные рынки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6444208" y="3507854"/>
            <a:ext cx="3168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103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265A9A"/>
                </a:solidFill>
                <a:cs typeface="Arial" pitchFamily="34" charset="0"/>
              </a:rPr>
              <a:t>страновых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путеводителя</a:t>
            </a:r>
          </a:p>
        </p:txBody>
      </p:sp>
      <p:pic>
        <p:nvPicPr>
          <p:cNvPr id="1026" name="Picture 2" descr="\\maxm\Common\~Отдел международного сотрудничества~\Мероприятия\2020\4-й квартал\ВКС, Рязань, конец ноября\Рабочие материалы для презентации\Export.by\Снимок_Главная.PNG"/>
          <p:cNvPicPr>
            <a:picLocks noChangeAspect="1" noChangeArrowheads="1"/>
          </p:cNvPicPr>
          <p:nvPr/>
        </p:nvPicPr>
        <p:blipFill>
          <a:blip r:embed="rId4" cstate="print"/>
          <a:srcRect l="1853" b="16250"/>
          <a:stretch>
            <a:fillRect/>
          </a:stretch>
        </p:blipFill>
        <p:spPr bwMode="auto">
          <a:xfrm>
            <a:off x="2627784" y="1707654"/>
            <a:ext cx="3544257" cy="23042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1059582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65A9A"/>
                </a:solidFill>
                <a:cs typeface="Arial" pitchFamily="34" charset="0"/>
              </a:rPr>
              <a:t>Электронная площадка для установления деловых отношений между белорусскими и иностранными компаниями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03639" y="1851670"/>
            <a:ext cx="324036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0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более </a:t>
            </a: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 тысячи</a:t>
            </a:r>
          </a:p>
          <a:p>
            <a:pPr algn="r"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товаров,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услуг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и 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технологий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2643758"/>
            <a:ext cx="2376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более </a:t>
            </a: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7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тысяч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компаний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11137" y="3075806"/>
            <a:ext cx="2848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посетители из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200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стран мира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4117017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Представлено порядка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16 выставок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, запланированных к 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проведению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в Украине в 2021 году, в том числе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0360" y="4083918"/>
            <a:ext cx="6876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/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Sweets Ukraine 2021 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– с 14.09.2021  по 16.09.2021</a:t>
            </a:r>
            <a:endParaRPr lang="en-US" sz="1400" dirty="0" smtClean="0">
              <a:solidFill>
                <a:srgbClr val="265A9A"/>
              </a:solidFill>
              <a:cs typeface="Arial" pitchFamily="34" charset="0"/>
            </a:endParaRPr>
          </a:p>
          <a:p>
            <a:pPr lvl="3" algn="just"/>
            <a:r>
              <a:rPr lang="en-US" sz="1400" b="1" dirty="0" err="1" smtClean="0">
                <a:solidFill>
                  <a:srgbClr val="C00000"/>
                </a:solidFill>
                <a:cs typeface="Arial" pitchFamily="34" charset="0"/>
              </a:rPr>
              <a:t>Inprodmash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 2021 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– с 14.09.2021 по 16.09.2021</a:t>
            </a:r>
          </a:p>
          <a:p>
            <a:pPr lvl="3"/>
            <a:r>
              <a:rPr lang="en-US" sz="1400" b="1" dirty="0" err="1" smtClean="0">
                <a:solidFill>
                  <a:srgbClr val="C00000"/>
                </a:solidFill>
                <a:cs typeface="Arial" pitchFamily="34" charset="0"/>
              </a:rPr>
              <a:t>ProStorExpo</a:t>
            </a:r>
            <a:r>
              <a:rPr lang="en-US" sz="1400" b="1" dirty="0" smtClean="0">
                <a:solidFill>
                  <a:srgbClr val="C00000"/>
                </a:solidFill>
                <a:cs typeface="Arial" pitchFamily="34" charset="0"/>
              </a:rPr>
              <a:t> 2021 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– с 22.09.2021 по 24.09.2021</a:t>
            </a:r>
          </a:p>
          <a:p>
            <a:pPr lvl="3"/>
            <a:r>
              <a:rPr lang="ru-RU" sz="1400" b="1" dirty="0" err="1" smtClean="0">
                <a:solidFill>
                  <a:srgbClr val="C00000"/>
                </a:solidFill>
                <a:cs typeface="Arial" pitchFamily="34" charset="0"/>
              </a:rPr>
              <a:t>АгроЭкспо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 2021 </a:t>
            </a:r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– с 29.09.2021 – 02.10.2021</a:t>
            </a:r>
          </a:p>
          <a:p>
            <a:pPr lvl="3" algn="just"/>
            <a:endParaRPr lang="ru-RU" sz="1400" dirty="0" smtClean="0">
              <a:solidFill>
                <a:srgbClr val="265A9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92681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06" name="AutoShape 2" descr="Картинки по запросу &quot;Волгоградский выставочный центр «Регион» лог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&quot;Волгоградский выставочный центр «Регион» лог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691680" y="3613542"/>
            <a:ext cx="1512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50 805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413676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пользователей из Украины </a:t>
            </a:r>
          </a:p>
          <a:p>
            <a:pPr algn="ctr"/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посетили Портал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40760" y="3999274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пользователи</a:t>
            </a:r>
          </a:p>
          <a:p>
            <a:r>
              <a:rPr lang="ru-RU" sz="1400" dirty="0" smtClean="0">
                <a:solidFill>
                  <a:srgbClr val="265A9A"/>
                </a:solidFill>
                <a:cs typeface="Arial" pitchFamily="34" charset="0"/>
              </a:rPr>
              <a:t>из Киева</a:t>
            </a:r>
          </a:p>
        </p:txBody>
      </p:sp>
      <p:pic>
        <p:nvPicPr>
          <p:cNvPr id="2" name="Picture 2" descr="Зачем Киеву новый герб, и почему не годятся старые — W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08258"/>
            <a:ext cx="799811" cy="109574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051720" y="1029965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На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Export.by</a:t>
            </a:r>
            <a:r>
              <a:rPr lang="en-US" sz="2000" b="1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представлены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69 </a:t>
            </a:r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украинских компаний</a:t>
            </a:r>
          </a:p>
        </p:txBody>
      </p:sp>
      <p:pic>
        <p:nvPicPr>
          <p:cNvPr id="40" name="Picture 2" descr="http://www.kvsz.com/templates/it_blackwhite2/images/logo_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52631"/>
            <a:ext cx="1580702" cy="407525"/>
          </a:xfrm>
          <a:prstGeom prst="rect">
            <a:avLst/>
          </a:prstGeom>
          <a:noFill/>
        </p:spPr>
      </p:pic>
      <p:pic>
        <p:nvPicPr>
          <p:cNvPr id="41" name="Picture 4" descr="https://export.by/images/uploads/2019/03/29/thumb/1000_230/74580-1553857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780623"/>
            <a:ext cx="564976" cy="552955"/>
          </a:xfrm>
          <a:prstGeom prst="rect">
            <a:avLst/>
          </a:prstGeom>
          <a:noFill/>
        </p:spPr>
      </p:pic>
      <p:pic>
        <p:nvPicPr>
          <p:cNvPr id="42" name="Picture 6" descr="https://export.by/images/uploads/2018/11/15/thumb/1000_230/39870-15422706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852631"/>
            <a:ext cx="1063104" cy="461347"/>
          </a:xfrm>
          <a:prstGeom prst="rect">
            <a:avLst/>
          </a:prstGeom>
          <a:noFill/>
        </p:spPr>
      </p:pic>
      <p:pic>
        <p:nvPicPr>
          <p:cNvPr id="2056" name="Picture 8" descr="https://export.by/images/uploads/2018/01/31/thumb/1000_230/9173-15174088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083" y="1829522"/>
            <a:ext cx="1945125" cy="559923"/>
          </a:xfrm>
          <a:prstGeom prst="rect">
            <a:avLst/>
          </a:prstGeom>
          <a:noFill/>
        </p:spPr>
      </p:pic>
      <p:pic>
        <p:nvPicPr>
          <p:cNvPr id="2058" name="Picture 10" descr="https://export.by/images/uploads/old/logo/thumb/1000_230/9e2c_91_Log3c_tsK_r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6470" y="1797814"/>
            <a:ext cx="561834" cy="561834"/>
          </a:xfrm>
          <a:prstGeom prst="rect">
            <a:avLst/>
          </a:prstGeom>
          <a:noFill/>
        </p:spPr>
      </p:pic>
      <p:pic>
        <p:nvPicPr>
          <p:cNvPr id="2062" name="Picture 14" descr="https://export.by/images/uploads/2018/05/07/thumb/1000_230/16932-15256928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6533" y="1613498"/>
            <a:ext cx="899923" cy="958252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187624" y="2950954"/>
            <a:ext cx="6912768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19872" y="2643758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5A9A"/>
                </a:solidFill>
              </a:rPr>
              <a:t>2020</a:t>
            </a:r>
            <a:r>
              <a:rPr lang="ru-RU" sz="2800" b="1" dirty="0" smtClean="0">
                <a:solidFill>
                  <a:srgbClr val="265A9A"/>
                </a:solidFill>
              </a:rPr>
              <a:t>-2021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32040" y="3867894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35%</a:t>
            </a:r>
            <a:endParaRPr lang="en-US" sz="28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95936" y="3961388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65A9A"/>
                </a:solidFill>
                <a:cs typeface="Arial" pitchFamily="34" charset="0"/>
              </a:rPr>
              <a:t>из них</a:t>
            </a:r>
            <a:endParaRPr lang="ru-RU" sz="1600" dirty="0"/>
          </a:p>
        </p:txBody>
      </p:sp>
      <p:sp>
        <p:nvSpPr>
          <p:cNvPr id="52" name="TextBox 30"/>
          <p:cNvSpPr txBox="1">
            <a:spLocks noChangeArrowheads="1"/>
          </p:cNvSpPr>
          <p:nvPr/>
        </p:nvSpPr>
        <p:spPr bwMode="auto">
          <a:xfrm>
            <a:off x="2123728" y="3022962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65A9A"/>
                </a:solidFill>
                <a:cs typeface="Arial" pitchFamily="34" charset="0"/>
              </a:rPr>
              <a:t>по данным внутренней статистики Портала </a:t>
            </a:r>
            <a:r>
              <a:rPr lang="en-US" sz="2000" b="1" dirty="0" err="1" smtClean="0">
                <a:solidFill>
                  <a:srgbClr val="C00000"/>
                </a:solidFill>
                <a:cs typeface="Arial" pitchFamily="34" charset="0"/>
              </a:rPr>
              <a:t>Export.by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584" y="26749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Статистика Портала </a:t>
            </a:r>
            <a:r>
              <a:rPr lang="en-US" sz="2400" b="1" dirty="0" err="1" smtClean="0">
                <a:solidFill>
                  <a:schemeClr val="bg1"/>
                </a:solidFill>
              </a:rPr>
              <a:t>Export.by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ольцо 45"/>
          <p:cNvSpPr/>
          <p:nvPr/>
        </p:nvSpPr>
        <p:spPr>
          <a:xfrm>
            <a:off x="6214533" y="1923678"/>
            <a:ext cx="1813851" cy="1813851"/>
          </a:xfrm>
          <a:prstGeom prst="donu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5724128" y="1442401"/>
            <a:ext cx="2785533" cy="2785533"/>
          </a:xfrm>
          <a:prstGeom prst="donu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2" name="Диаграмма 41"/>
          <p:cNvGraphicFramePr/>
          <p:nvPr/>
        </p:nvGraphicFramePr>
        <p:xfrm>
          <a:off x="1187624" y="1059582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26749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Статистика Портала </a:t>
            </a:r>
            <a:r>
              <a:rPr lang="en-US" sz="2400" b="1" dirty="0" err="1" smtClean="0">
                <a:solidFill>
                  <a:schemeClr val="bg1"/>
                </a:solidFill>
              </a:rPr>
              <a:t>Export.by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1707654"/>
            <a:ext cx="15121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белорусских компаний </a:t>
            </a:r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работают на рынке 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Украины </a:t>
            </a:r>
            <a:endParaRPr lang="ru-RU" sz="14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563638"/>
            <a:ext cx="151447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белорусские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компании</a:t>
            </a:r>
          </a:p>
          <a:p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заинтересованы </a:t>
            </a:r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в выходе на рынок 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Украины</a:t>
            </a:r>
            <a:endParaRPr lang="ru-RU" sz="14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9752" y="3651870"/>
            <a:ext cx="19442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компаний имеют </a:t>
            </a:r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торговые представительства на территории </a:t>
            </a:r>
            <a:r>
              <a:rPr lang="ru-RU" sz="1400" b="1" dirty="0" smtClean="0">
                <a:solidFill>
                  <a:srgbClr val="265A9A"/>
                </a:solidFill>
                <a:cs typeface="Arial" pitchFamily="34" charset="0"/>
              </a:rPr>
              <a:t>Украины</a:t>
            </a:r>
            <a:endParaRPr lang="ru-RU" sz="14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39752" y="2139702"/>
            <a:ext cx="16561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Данные внутренней  статистики </a:t>
            </a:r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Портала </a:t>
            </a:r>
          </a:p>
          <a:p>
            <a:r>
              <a:rPr lang="en-US" sz="1400" b="1" dirty="0" err="1">
                <a:solidFill>
                  <a:srgbClr val="265A9A"/>
                </a:solidFill>
                <a:cs typeface="Arial" pitchFamily="34" charset="0"/>
              </a:rPr>
              <a:t>Export.by</a:t>
            </a:r>
            <a:endParaRPr lang="ru-RU" sz="14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35696" y="3363838"/>
            <a:ext cx="1154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86</a:t>
            </a:r>
            <a:endParaRPr lang="en-US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2990135" y="1419622"/>
            <a:ext cx="1365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478</a:t>
            </a:r>
            <a:endParaRPr lang="en-US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259632" y="1439366"/>
            <a:ext cx="1365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904</a:t>
            </a:r>
            <a:endParaRPr lang="en-US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2665244"/>
            <a:ext cx="2808312" cy="33855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Украина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6" descr="https://stankogomel.by/wp-content/uploads/2019/10/group-1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1" y="4686300"/>
            <a:ext cx="1616431" cy="282722"/>
          </a:xfrm>
          <a:prstGeom prst="rect">
            <a:avLst/>
          </a:prstGeom>
          <a:noFill/>
        </p:spPr>
      </p:pic>
      <p:pic>
        <p:nvPicPr>
          <p:cNvPr id="34" name="Picture 24" descr="Слониммеб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7934"/>
            <a:ext cx="1091183" cy="422899"/>
          </a:xfrm>
          <a:prstGeom prst="rect">
            <a:avLst/>
          </a:prstGeom>
          <a:noFill/>
        </p:spPr>
      </p:pic>
      <p:pic>
        <p:nvPicPr>
          <p:cNvPr id="36" name="Picture 20" descr="Официальный сайт производителя профиля ПВ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299942"/>
            <a:ext cx="1112465" cy="240034"/>
          </a:xfrm>
          <a:prstGeom prst="rect">
            <a:avLst/>
          </a:prstGeom>
          <a:noFill/>
        </p:spPr>
      </p:pic>
      <p:pic>
        <p:nvPicPr>
          <p:cNvPr id="39" name="Picture 4" descr="Группа компаний &quot;Белагро&quot; | продажа сельхозтехники и спецтехники в Беларус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731990"/>
            <a:ext cx="1072505" cy="264519"/>
          </a:xfrm>
          <a:prstGeom prst="rect">
            <a:avLst/>
          </a:prstGeom>
          <a:noFill/>
        </p:spPr>
      </p:pic>
      <p:pic>
        <p:nvPicPr>
          <p:cNvPr id="12290" name="Picture 2" descr="День матери: в медучреждениях Киева бесплатно обследуют женщин | Companion  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649363"/>
            <a:ext cx="2389799" cy="2362547"/>
          </a:xfrm>
          <a:prstGeom prst="don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4587974"/>
            <a:ext cx="9144000" cy="411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9" descr="C:\Users\ymaslouskaya\Downloads\klipartz.com (28).png"/>
          <p:cNvPicPr>
            <a:picLocks noChangeAspect="1" noChangeArrowheads="1"/>
          </p:cNvPicPr>
          <p:nvPr/>
        </p:nvPicPr>
        <p:blipFill>
          <a:blip r:embed="rId2" cstate="print"/>
          <a:srcRect t="57359" r="73053"/>
          <a:stretch>
            <a:fillRect/>
          </a:stretch>
        </p:blipFill>
        <p:spPr bwMode="auto">
          <a:xfrm rot="2334268">
            <a:off x="7335279" y="2435970"/>
            <a:ext cx="789287" cy="1511247"/>
          </a:xfrm>
          <a:prstGeom prst="rect">
            <a:avLst/>
          </a:prstGeom>
          <a:noFill/>
        </p:spPr>
      </p:pic>
      <p:pic>
        <p:nvPicPr>
          <p:cNvPr id="43" name="Picture 9" descr="C:\Users\ymaslouskaya\Downloads\klipartz.com (28).png"/>
          <p:cNvPicPr>
            <a:picLocks noChangeAspect="1" noChangeArrowheads="1"/>
          </p:cNvPicPr>
          <p:nvPr/>
        </p:nvPicPr>
        <p:blipFill>
          <a:blip r:embed="rId2" cstate="print"/>
          <a:srcRect t="57359" r="73053"/>
          <a:stretch>
            <a:fillRect/>
          </a:stretch>
        </p:blipFill>
        <p:spPr bwMode="auto">
          <a:xfrm rot="2727907">
            <a:off x="6643015" y="1647064"/>
            <a:ext cx="789287" cy="1511247"/>
          </a:xfrm>
          <a:prstGeom prst="rect">
            <a:avLst/>
          </a:prstGeom>
          <a:noFill/>
        </p:spPr>
      </p:pic>
      <p:pic>
        <p:nvPicPr>
          <p:cNvPr id="20489" name="Picture 9" descr="C:\Users\ymaslouskaya\Downloads\klipartz.com (28).png"/>
          <p:cNvPicPr>
            <a:picLocks noChangeAspect="1" noChangeArrowheads="1"/>
          </p:cNvPicPr>
          <p:nvPr/>
        </p:nvPicPr>
        <p:blipFill>
          <a:blip r:embed="rId3" cstate="print"/>
          <a:srcRect t="57359" r="73053"/>
          <a:stretch>
            <a:fillRect/>
          </a:stretch>
        </p:blipFill>
        <p:spPr bwMode="auto">
          <a:xfrm rot="2265532">
            <a:off x="6877854" y="1618429"/>
            <a:ext cx="1199662" cy="2296993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767736" y="3291830"/>
            <a:ext cx="23762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088232"/>
            <a:ext cx="3024336" cy="91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24136"/>
            <a:ext cx="9144000" cy="627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67944" y="2067694"/>
            <a:ext cx="23762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обложка эб 201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7FA"/>
              </a:clrFrom>
              <a:clrTo>
                <a:srgbClr val="F4F7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39552" y="3279204"/>
            <a:ext cx="2692250" cy="1596802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-2053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Образовательные и информационные услуги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899592" y="1225664"/>
            <a:ext cx="28136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Рекламно-информационный журнал «</a:t>
            </a:r>
            <a:r>
              <a:rPr lang="en-US" sz="1500" b="1" dirty="0">
                <a:solidFill>
                  <a:srgbClr val="265A9A"/>
                </a:solidFill>
                <a:cs typeface="Arial" pitchFamily="34" charset="0"/>
              </a:rPr>
              <a:t>Export of Belarus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»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6516216" y="3008441"/>
            <a:ext cx="244827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/>
            </a:r>
            <a:br>
              <a:rPr lang="ru-RU" sz="1500" b="1" dirty="0">
                <a:solidFill>
                  <a:srgbClr val="265A9A"/>
                </a:solidFill>
                <a:cs typeface="Arial" pitchFamily="34" charset="0"/>
              </a:rPr>
            </a:br>
            <a:endParaRPr lang="ru-RU" sz="700" b="1" dirty="0">
              <a:solidFill>
                <a:srgbClr val="265A9A"/>
              </a:solidFill>
              <a:cs typeface="Arial" pitchFamily="34" charset="0"/>
            </a:endParaRPr>
          </a:p>
          <a:p>
            <a:pPr algn="r"/>
            <a:endParaRPr lang="ru-RU" sz="600" b="1" dirty="0">
              <a:solidFill>
                <a:srgbClr val="265A9A"/>
              </a:solidFill>
              <a:cs typeface="Arial" pitchFamily="34" charset="0"/>
            </a:endParaRPr>
          </a:p>
          <a:p>
            <a:pPr algn="r"/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Курсы повышения квалификации  по внешнеэкономической деятельности </a:t>
            </a:r>
          </a:p>
          <a:p>
            <a:pPr algn="r"/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с выдачей сертификата государственного образца</a:t>
            </a:r>
          </a:p>
        </p:txBody>
      </p:sp>
      <p:pic>
        <p:nvPicPr>
          <p:cNvPr id="42" name="Рисунок 41" descr="обложка эб 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63838"/>
            <a:ext cx="2520280" cy="1446174"/>
          </a:xfrm>
          <a:prstGeom prst="rect">
            <a:avLst/>
          </a:prstGeom>
        </p:spPr>
      </p:pic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6768753" y="2151315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2009-20</a:t>
            </a:r>
            <a:r>
              <a:rPr lang="en-US" sz="2000" b="1" dirty="0">
                <a:solidFill>
                  <a:srgbClr val="C00000"/>
                </a:solidFill>
                <a:cs typeface="Arial" pitchFamily="34" charset="0"/>
              </a:rPr>
              <a:t>20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 гг.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6768753" y="2511355"/>
            <a:ext cx="1691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более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45 тысяч </a:t>
            </a:r>
            <a:r>
              <a:rPr lang="ru-RU" sz="1400" b="1" dirty="0">
                <a:solidFill>
                  <a:srgbClr val="265A9A"/>
                </a:solidFill>
                <a:cs typeface="Arial" pitchFamily="34" charset="0"/>
              </a:rPr>
              <a:t>специалистов</a:t>
            </a: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44016" y="2111246"/>
            <a:ext cx="27363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Издания журнала </a:t>
            </a:r>
          </a:p>
          <a:p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en-US" sz="1300" b="1" dirty="0">
                <a:solidFill>
                  <a:srgbClr val="265A9A"/>
                </a:solidFill>
                <a:cs typeface="Arial" pitchFamily="34" charset="0"/>
              </a:rPr>
              <a:t>Export of Belarus</a:t>
            </a:r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» посвящены отдельным отраслям экономики</a:t>
            </a:r>
          </a:p>
          <a:p>
            <a:r>
              <a:rPr lang="ru-RU" sz="1300" b="1" dirty="0">
                <a:solidFill>
                  <a:srgbClr val="265A9A"/>
                </a:solidFill>
                <a:cs typeface="Arial" pitchFamily="34" charset="0"/>
              </a:rPr>
              <a:t> и регионам Беларуси</a:t>
            </a:r>
          </a:p>
        </p:txBody>
      </p:sp>
      <p:pic>
        <p:nvPicPr>
          <p:cNvPr id="17" name="Picture 3" descr="\\maxm\Common\_Общая папка_\~Отдел международного сотрудничества~\04.07.2018\Новая папка\IMG_577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211710"/>
            <a:ext cx="2257648" cy="15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5515451" y="1347614"/>
            <a:ext cx="236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Образовательный центр</a:t>
            </a:r>
            <a:endParaRPr lang="ru-RU" sz="1600" dirty="0"/>
          </a:p>
        </p:txBody>
      </p:sp>
      <p:pic>
        <p:nvPicPr>
          <p:cNvPr id="20483" name="Picture 3" descr="C:\Users\ymaslouskaya\Downloads\klipartz.com (23)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7990851" y="2787774"/>
            <a:ext cx="901629" cy="701267"/>
          </a:xfrm>
          <a:prstGeom prst="rect">
            <a:avLst/>
          </a:prstGeom>
          <a:noFill/>
        </p:spPr>
      </p:pic>
      <p:pic>
        <p:nvPicPr>
          <p:cNvPr id="46" name="Picture 4" descr="C:\Users\ymaslouskaya\Downloads\klipartz.com (24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52120" y="4048046"/>
            <a:ext cx="755952" cy="755952"/>
          </a:xfrm>
          <a:prstGeom prst="rect">
            <a:avLst/>
          </a:prstGeom>
          <a:noFill/>
        </p:spPr>
      </p:pic>
      <p:pic>
        <p:nvPicPr>
          <p:cNvPr id="47" name="Picture 4" descr="C:\Users\ymaslouskaya\Downloads\klipartz.com (24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p:blipFill>
        <p:spPr bwMode="auto">
          <a:xfrm>
            <a:off x="4788024" y="4048046"/>
            <a:ext cx="755952" cy="755952"/>
          </a:xfrm>
          <a:prstGeom prst="rect">
            <a:avLst/>
          </a:prstGeom>
          <a:noFill/>
        </p:spPr>
      </p:pic>
      <p:pic>
        <p:nvPicPr>
          <p:cNvPr id="48" name="Picture 4" descr="C:\Users\ymaslouskaya\Downloads\klipartz.com (24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3928" y="4048046"/>
            <a:ext cx="755952" cy="75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15616" y="17632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Наши контакты</a:t>
            </a:r>
          </a:p>
        </p:txBody>
      </p:sp>
      <p:pic>
        <p:nvPicPr>
          <p:cNvPr id="22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971600" y="1338322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5A9A"/>
                </a:solidFill>
                <a:cs typeface="Arial" pitchFamily="34" charset="0"/>
              </a:rPr>
              <a:t>Вы можете связаться с нами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4644008" y="1347614"/>
            <a:ext cx="3888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5A9A"/>
                </a:solidFill>
                <a:cs typeface="Arial" pitchFamily="34" charset="0"/>
              </a:rPr>
              <a:t>Следите за нами в социальных сетях</a:t>
            </a:r>
          </a:p>
        </p:txBody>
      </p:sp>
      <p:pic>
        <p:nvPicPr>
          <p:cNvPr id="11" name="Рисунок 10" descr="podkreślił-dachu-domu_318-403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1115616" y="4117017"/>
            <a:ext cx="497325" cy="497325"/>
          </a:xfrm>
          <a:prstGeom prst="rect">
            <a:avLst/>
          </a:prstGeom>
        </p:spPr>
      </p:pic>
      <p:pic>
        <p:nvPicPr>
          <p:cNvPr id="12" name="Рисунок 11" descr="тел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1115616" y="3147814"/>
            <a:ext cx="539659" cy="535231"/>
          </a:xfrm>
          <a:prstGeom prst="rect">
            <a:avLst/>
          </a:prstGeom>
        </p:spPr>
      </p:pic>
      <p:pic>
        <p:nvPicPr>
          <p:cNvPr id="13" name="Рисунок 12" descr="почт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1130813" y="2211710"/>
            <a:ext cx="521949" cy="521949"/>
          </a:xfrm>
          <a:prstGeom prst="rect">
            <a:avLst/>
          </a:prstGeom>
        </p:spPr>
      </p:pic>
      <p:pic>
        <p:nvPicPr>
          <p:cNvPr id="14" name="Рисунок 13" descr="Twitter_bird_logo_2012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283718"/>
            <a:ext cx="504056" cy="409126"/>
          </a:xfrm>
          <a:prstGeom prst="rect">
            <a:avLst/>
          </a:prstGeom>
        </p:spPr>
      </p:pic>
      <p:pic>
        <p:nvPicPr>
          <p:cNvPr id="15" name="Рисунок 14" descr="depositphotos_77705004-stock-illustration-original-square-with-round-corner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164929"/>
            <a:ext cx="504056" cy="504056"/>
          </a:xfrm>
          <a:prstGeom prst="rect">
            <a:avLst/>
          </a:prstGeom>
        </p:spPr>
      </p:pic>
      <p:pic>
        <p:nvPicPr>
          <p:cNvPr id="16" name="Рисунок 15" descr="знак-инстаграма-png-6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478" y="4177134"/>
            <a:ext cx="449610" cy="449610"/>
          </a:xfrm>
          <a:prstGeom prst="rect">
            <a:avLst/>
          </a:prstGeom>
        </p:spPr>
      </p:pic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1763688" y="3973001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www.ncmps.by</a:t>
            </a:r>
          </a:p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www.export.by</a:t>
            </a:r>
          </a:p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www.expo2020belarus.by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763688" y="3241308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+375 17 328 46 25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763688" y="2449220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oms@icetrade.by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5508104" y="2355726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www.twitter.com/ncm_by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5508104" y="321982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www.facebook.com/ncmby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508104" y="4155926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www.instagram.com/ncm.by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www.instagram.com/expo2020belarus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  <a:p>
            <a:endParaRPr lang="ru-RU" sz="1600" b="1" dirty="0">
              <a:solidFill>
                <a:srgbClr val="0B396B"/>
              </a:solidFill>
              <a:cs typeface="Arial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1763688" y="2211710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65A9A"/>
                </a:solidFill>
                <a:cs typeface="Arial" pitchFamily="34" charset="0"/>
              </a:rPr>
              <a:t>ncm@icetrade.by</a:t>
            </a:r>
            <a:endParaRPr lang="ru-RU" sz="1600" b="1" dirty="0">
              <a:solidFill>
                <a:srgbClr val="265A9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Fralousky\Desktop\msqdt_cityvi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4149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&quot;белорусская символика png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49612" b="26877"/>
          <a:stretch>
            <a:fillRect/>
          </a:stretch>
        </p:blipFill>
        <p:spPr bwMode="auto">
          <a:xfrm>
            <a:off x="0" y="0"/>
            <a:ext cx="6012160" cy="70258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99542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\\maxm\Common\_Общая папка_\~Отдел международного сотрудничества~\Logo\logo_PNG_en.png"/>
          <p:cNvPicPr>
            <a:picLocks noChangeAspect="1" noChangeArrowheads="1"/>
          </p:cNvPicPr>
          <p:nvPr/>
        </p:nvPicPr>
        <p:blipFill>
          <a:blip r:embed="rId4" cstate="print"/>
          <a:srcRect r="54054"/>
          <a:stretch>
            <a:fillRect/>
          </a:stretch>
        </p:blipFill>
        <p:spPr bwMode="auto">
          <a:xfrm>
            <a:off x="251520" y="123478"/>
            <a:ext cx="1224136" cy="116591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&quot;белорусская символика png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 t="49612" r="32945" b="26877"/>
          <a:stretch>
            <a:fillRect/>
          </a:stretch>
        </p:blipFill>
        <p:spPr bwMode="auto">
          <a:xfrm>
            <a:off x="5112568" y="0"/>
            <a:ext cx="4031432" cy="7025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2139702"/>
            <a:ext cx="4716016" cy="177966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1520" y="2283718"/>
            <a:ext cx="8856984" cy="1102519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B396B"/>
                </a:solidFill>
              </a:rPr>
              <a:t>C</a:t>
            </a:r>
            <a:r>
              <a:rPr lang="ru-RU" sz="3200" b="1" dirty="0">
                <a:solidFill>
                  <a:srgbClr val="0B396B"/>
                </a:solidFill>
              </a:rPr>
              <a:t>ПАСИБО ЗА ВНИМАНИЕ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авнобедренный треугольник 38"/>
          <p:cNvSpPr/>
          <p:nvPr/>
        </p:nvSpPr>
        <p:spPr>
          <a:xfrm>
            <a:off x="4139952" y="3795886"/>
            <a:ext cx="1584176" cy="1347614"/>
          </a:xfrm>
          <a:prstGeom prst="triangl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04" name="Picture 4" descr="Промышленные здания плоский дизайн вектор | Премиум вектор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l="18727" t="50438" r="4596"/>
          <a:stretch>
            <a:fillRect/>
          </a:stretch>
        </p:blipFill>
        <p:spPr bwMode="auto">
          <a:xfrm>
            <a:off x="0" y="3291830"/>
            <a:ext cx="4572000" cy="2067694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1993100" y="1721945"/>
            <a:ext cx="2146852" cy="21468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ирог 34"/>
          <p:cNvSpPr/>
          <p:nvPr/>
        </p:nvSpPr>
        <p:spPr>
          <a:xfrm rot="8606144">
            <a:off x="2001428" y="1729370"/>
            <a:ext cx="2143113" cy="2143113"/>
          </a:xfrm>
          <a:prstGeom prst="pie">
            <a:avLst>
              <a:gd name="adj1" fmla="val 0"/>
              <a:gd name="adj2" fmla="val 19788877"/>
            </a:avLst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Промышленность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99992" y="1851670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265A9A"/>
                </a:solidFill>
              </a:rPr>
              <a:t> нефтепереработка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265A9A"/>
                </a:solidFill>
              </a:rPr>
              <a:t> производство продуктов питания и напитков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265A9A"/>
                </a:solidFill>
              </a:rPr>
              <a:t> производство удобрений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265A9A"/>
                </a:solidFill>
              </a:rPr>
              <a:t> производство химических волокон и нитей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265A9A"/>
                </a:solidFill>
              </a:rPr>
              <a:t> производство </a:t>
            </a:r>
            <a:r>
              <a:rPr lang="ru-RU" sz="1600" b="1" dirty="0">
                <a:solidFill>
                  <a:srgbClr val="265A9A"/>
                </a:solidFill>
              </a:rPr>
              <a:t>продукции деревообработки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>
                <a:solidFill>
                  <a:srgbClr val="265A9A"/>
                </a:solidFill>
              </a:rPr>
              <a:t> производство грузовой и сельскохозяйственной техники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2195736" y="1917535"/>
            <a:ext cx="1734335" cy="17343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3529" y="1801456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65A9A"/>
                </a:solidFill>
              </a:rPr>
              <a:t>доля обрабатывающей промышленности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32037" y="2211710"/>
            <a:ext cx="1980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>
                <a:ln w="18415" cmpd="sng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88,6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1491630"/>
            <a:ext cx="17842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cap="none" spc="0" dirty="0">
                <a:ln w="18415" cmpd="sng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67850" y="2184415"/>
            <a:ext cx="1980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88,6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059582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5A9A"/>
                </a:solidFill>
              </a:rPr>
              <a:t>Ведущее место в экономике занимает промышленность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643758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*21,3% ВВП </a:t>
            </a:r>
          </a:p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  в 2019 году</a:t>
            </a:r>
          </a:p>
        </p:txBody>
      </p:sp>
      <p:pic>
        <p:nvPicPr>
          <p:cNvPr id="1036" name="Picture 12" descr="化肥卡通图片大全_uc今日头条新闻网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6016" y="4299942"/>
            <a:ext cx="462224" cy="462224"/>
          </a:xfrm>
          <a:prstGeom prst="rect">
            <a:avLst/>
          </a:prstGeom>
          <a:noFill/>
        </p:spPr>
      </p:pic>
      <p:sp>
        <p:nvSpPr>
          <p:cNvPr id="42" name="Равнобедренный треугольник 41"/>
          <p:cNvSpPr/>
          <p:nvPr/>
        </p:nvSpPr>
        <p:spPr>
          <a:xfrm>
            <a:off x="5004048" y="3795886"/>
            <a:ext cx="1584176" cy="1347614"/>
          </a:xfrm>
          <a:prstGeom prst="triangle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940152" y="3795886"/>
            <a:ext cx="1584176" cy="1347614"/>
          </a:xfrm>
          <a:prstGeom prst="triangle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6804248" y="3795886"/>
            <a:ext cx="1584176" cy="1347614"/>
          </a:xfrm>
          <a:prstGeom prst="triangle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7668344" y="3795886"/>
            <a:ext cx="1475656" cy="1347614"/>
          </a:xfrm>
          <a:prstGeom prst="triangl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Вектор корзины еды, весенний сезон заполнил ход значка Editable Иллюстрация  вектора - иллюстрации насчитывающей сезон, значка: 14095008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5508104" y="4299942"/>
            <a:ext cx="534263" cy="534263"/>
          </a:xfrm>
          <a:prstGeom prst="rect">
            <a:avLst/>
          </a:prstGeom>
          <a:noFill/>
        </p:spPr>
      </p:pic>
      <p:pic>
        <p:nvPicPr>
          <p:cNvPr id="1028" name="Picture 4" descr="Значки линии производства нефти и газа и промышленного оборудования |  Премиум вектор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153" t="28588" r="61355" b="49177"/>
          <a:stretch>
            <a:fillRect/>
          </a:stretch>
        </p:blipFill>
        <p:spPr bwMode="auto">
          <a:xfrm>
            <a:off x="6444208" y="4299942"/>
            <a:ext cx="533292" cy="622174"/>
          </a:xfrm>
          <a:prstGeom prst="rect">
            <a:avLst/>
          </a:prstGeom>
          <a:noFill/>
        </p:spPr>
      </p:pic>
      <p:pic>
        <p:nvPicPr>
          <p:cNvPr id="1038" name="Picture 14" descr="Вектор, силуэт, трактор. Силуэт, трактор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 b="18586"/>
          <a:stretch>
            <a:fillRect/>
          </a:stretch>
        </p:blipFill>
        <p:spPr bwMode="auto">
          <a:xfrm>
            <a:off x="8100392" y="4299942"/>
            <a:ext cx="589700" cy="520108"/>
          </a:xfrm>
          <a:prstGeom prst="rect">
            <a:avLst/>
          </a:prstGeom>
          <a:noFill/>
        </p:spPr>
      </p:pic>
      <p:pic>
        <p:nvPicPr>
          <p:cNvPr id="1043" name="Picture 19" descr="\\maxm\Common\~Отдел международного сотрудничества~\Мероприятия\2020\4-й квартал\ВКС, Рязань, конец ноября\Информация, ведение бизнеса в РБ\set-of-oil-industry-flat-color-line-icons-fuel-truck-petroleum-wagon-and-more_121070-17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179" t="5977" r="61329" b="74964"/>
          <a:stretch>
            <a:fillRect/>
          </a:stretch>
        </p:blipFill>
        <p:spPr bwMode="auto">
          <a:xfrm>
            <a:off x="7236297" y="4227934"/>
            <a:ext cx="611466" cy="61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Тяжелая промышленность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65379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spc="-50" dirty="0">
                <a:solidFill>
                  <a:srgbClr val="265A9A"/>
                </a:solidFill>
              </a:rPr>
              <a:t>обладает высокоразвитой производственной базой</a:t>
            </a:r>
            <a:endParaRPr lang="en-US" b="1" spc="-50" dirty="0">
              <a:solidFill>
                <a:srgbClr val="265A9A"/>
              </a:solidFill>
            </a:endParaRPr>
          </a:p>
          <a:p>
            <a:r>
              <a:rPr lang="ru-RU" b="1" spc="-50" dirty="0">
                <a:solidFill>
                  <a:srgbClr val="265A9A"/>
                </a:solidFill>
              </a:rPr>
              <a:t>для выпуска всемирно известной техники</a:t>
            </a:r>
            <a:endParaRPr lang="en-US" b="1" spc="-50" dirty="0">
              <a:solidFill>
                <a:srgbClr val="265A9A"/>
              </a:solidFill>
            </a:endParaRPr>
          </a:p>
        </p:txBody>
      </p:sp>
      <p:pic>
        <p:nvPicPr>
          <p:cNvPr id="29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0" y="1275606"/>
            <a:ext cx="4032448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8112" y="987574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5A9A"/>
                </a:solidFill>
              </a:rPr>
              <a:t>Беларусь</a:t>
            </a:r>
          </a:p>
        </p:txBody>
      </p:sp>
      <p:pic>
        <p:nvPicPr>
          <p:cNvPr id="32" name="Picture 4" descr="C:\Users\vfralousky\Desktop\3522.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7894"/>
            <a:ext cx="1295988" cy="934811"/>
          </a:xfrm>
          <a:prstGeom prst="rect">
            <a:avLst/>
          </a:prstGeom>
          <a:noFill/>
        </p:spPr>
      </p:pic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51520" y="3867894"/>
            <a:ext cx="172819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Тракторы </a:t>
            </a:r>
          </a:p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ru-RU" sz="1500" b="1" dirty="0" err="1">
                <a:solidFill>
                  <a:srgbClr val="265A9A"/>
                </a:solidFill>
                <a:cs typeface="Arial" pitchFamily="34" charset="0"/>
              </a:rPr>
              <a:t>Беларус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»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39" name="Picture 6" descr="C:\Users\vfralousky\Desktop\92346913_w640_h640_zapchasti-k-pale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00"/>
          <a:stretch>
            <a:fillRect/>
          </a:stretch>
        </p:blipFill>
        <p:spPr bwMode="auto">
          <a:xfrm>
            <a:off x="3635896" y="3939902"/>
            <a:ext cx="1324765" cy="863502"/>
          </a:xfrm>
          <a:prstGeom prst="rect">
            <a:avLst/>
          </a:prstGeom>
          <a:noFill/>
        </p:spPr>
      </p:pic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2771800" y="3867300"/>
            <a:ext cx="180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Комбайны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ru-RU" sz="1500" b="1" dirty="0" err="1">
                <a:solidFill>
                  <a:srgbClr val="265A9A"/>
                </a:solidFill>
                <a:cs typeface="Arial" pitchFamily="34" charset="0"/>
              </a:rPr>
              <a:t>Палессе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»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7308304" y="3939902"/>
            <a:ext cx="27363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Строительная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и лесозаготовительная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техника 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ru-RU" sz="1500" b="1" dirty="0" err="1">
                <a:solidFill>
                  <a:srgbClr val="265A9A"/>
                </a:solidFill>
                <a:cs typeface="Arial" pitchFamily="34" charset="0"/>
              </a:rPr>
              <a:t>Амкодор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»</a:t>
            </a:r>
            <a:r>
              <a:rPr lang="en-US" sz="15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42" name="Picture 4" descr="C:\Users\vfralousky\Desktop\2661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89033" y="3984669"/>
            <a:ext cx="1663287" cy="891337"/>
          </a:xfrm>
          <a:prstGeom prst="rect">
            <a:avLst/>
          </a:prstGeom>
          <a:noFill/>
        </p:spPr>
      </p:pic>
      <p:pic>
        <p:nvPicPr>
          <p:cNvPr id="43" name="Picture 5" descr="C:\Users\vfralousky\Desktop\dcd4a43833346b568a8fd20db9b6506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6789" y="2427734"/>
            <a:ext cx="1314971" cy="975708"/>
          </a:xfrm>
          <a:prstGeom prst="rect">
            <a:avLst/>
          </a:prstGeom>
          <a:noFill/>
        </p:spPr>
      </p:pic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2771800" y="2427734"/>
            <a:ext cx="194421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Грузовые 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автомобили </a:t>
            </a:r>
            <a:br>
              <a:rPr lang="ru-RU" sz="1200" b="1" dirty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и автобусы</a:t>
            </a:r>
          </a:p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«МАЗ»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45" name="Picture 6" descr="C:\Users\vfralousky\Desktop\маз-6501а8pl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2499742"/>
            <a:ext cx="1384661" cy="902997"/>
          </a:xfrm>
          <a:prstGeom prst="rect">
            <a:avLst/>
          </a:prstGeom>
          <a:noFill/>
        </p:spPr>
      </p:pic>
      <p:pic>
        <p:nvPicPr>
          <p:cNvPr id="46" name="Picture 9" descr="C:\Users\vfralousky\Desktop\elektrobus_novyy_dizay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4812" y="3003798"/>
            <a:ext cx="1259476" cy="701233"/>
          </a:xfrm>
          <a:prstGeom prst="rect">
            <a:avLst/>
          </a:prstGeom>
          <a:noFill/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7308304" y="2427734"/>
            <a:ext cx="309634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Электробусы 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и троллейбусы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</a:t>
            </a:r>
            <a:r>
              <a:rPr lang="ru-RU" sz="1500" b="1" dirty="0" err="1">
                <a:solidFill>
                  <a:srgbClr val="265A9A"/>
                </a:solidFill>
                <a:cs typeface="Arial" pitchFamily="34" charset="0"/>
              </a:rPr>
              <a:t>Белкоммунмаш</a:t>
            </a:r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»</a:t>
            </a:r>
            <a:endParaRPr lang="en-US" sz="15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48" name="Picture 10" descr="C:\Users\vfralousky\Desktop\Belkommunmash-32102_2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32803" y="2427734"/>
            <a:ext cx="1160099" cy="744999"/>
          </a:xfrm>
          <a:prstGeom prst="rect">
            <a:avLst/>
          </a:prstGeom>
          <a:noFill/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79512" y="2427734"/>
            <a:ext cx="1800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Карьерные </a:t>
            </a:r>
          </a:p>
          <a:p>
            <a:r>
              <a:rPr lang="ru-RU" sz="1200" b="1" dirty="0">
                <a:solidFill>
                  <a:srgbClr val="265A9A"/>
                </a:solidFill>
                <a:cs typeface="Arial" pitchFamily="34" charset="0"/>
              </a:rPr>
              <a:t>Самосвалы</a:t>
            </a:r>
          </a:p>
          <a:p>
            <a:r>
              <a:rPr lang="ru-RU" sz="1500" b="1" dirty="0">
                <a:solidFill>
                  <a:srgbClr val="265A9A"/>
                </a:solidFill>
                <a:cs typeface="Arial" pitchFamily="34" charset="0"/>
              </a:rPr>
              <a:t>«БЕЛАЗ»</a:t>
            </a:r>
            <a:endParaRPr lang="en-US" sz="1200" b="1" dirty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7174" name="Picture 6" descr="Иконка доставка, грузовик, автомобиль, truck, размер 416x512 | id41752 |  iconbird.com | Бесплатные иконки, Рисунок сердца карандашом, Значок  приложения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3402" y="1198776"/>
            <a:ext cx="796910" cy="796910"/>
          </a:xfrm>
          <a:prstGeom prst="rect">
            <a:avLst/>
          </a:prstGeom>
          <a:noFill/>
        </p:spPr>
      </p:pic>
      <p:pic>
        <p:nvPicPr>
          <p:cNvPr id="51" name="Picture 6" descr="Иконка доставка, грузовик, автомобиль, truck, размер 416x512 | id41752 |  iconbird.com | Бесплатные иконки, Рисунок сердца карандашом, Значок  приложения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7668344" y="1198776"/>
            <a:ext cx="796910" cy="796910"/>
          </a:xfrm>
          <a:prstGeom prst="rect">
            <a:avLst/>
          </a:prstGeom>
          <a:noFill/>
        </p:spPr>
      </p:pic>
      <p:pic>
        <p:nvPicPr>
          <p:cNvPr id="52" name="Picture 6" descr="Иконка доставка, грузовик, автомобиль, truck, размер 416x512 | id41752 |  iconbird.com | Бесплатные иконки, Рисунок сердца карандашом, Значок  приложения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49761"/>
          <a:stretch/>
        </p:blipFill>
        <p:spPr bwMode="auto">
          <a:xfrm>
            <a:off x="8743642" y="1198776"/>
            <a:ext cx="400358" cy="796910"/>
          </a:xfrm>
          <a:prstGeom prst="rect">
            <a:avLst/>
          </a:prstGeom>
          <a:noFill/>
        </p:spPr>
      </p:pic>
      <p:pic>
        <p:nvPicPr>
          <p:cNvPr id="53" name="Picture 6" descr="Иконка доставка, грузовик, автомобиль, truck, размер 416x512 | id41752 |  iconbird.com | Бесплатные иконки, Рисунок сердца карандашом, Значок  приложения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5508104" y="1198776"/>
            <a:ext cx="796910" cy="79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D53B841-8748-4809-A8FF-0B142091C6DA}"/>
              </a:ext>
            </a:extLst>
          </p:cNvPr>
          <p:cNvSpPr/>
          <p:nvPr/>
        </p:nvSpPr>
        <p:spPr>
          <a:xfrm>
            <a:off x="-1" y="3571264"/>
            <a:ext cx="5519935" cy="38141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Сельское хозяйство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2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0D1F59-1B00-40AF-8D3F-6C2DE3AD553E}"/>
              </a:ext>
            </a:extLst>
          </p:cNvPr>
          <p:cNvSpPr txBox="1"/>
          <p:nvPr/>
        </p:nvSpPr>
        <p:spPr>
          <a:xfrm>
            <a:off x="0" y="1419622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5A9A"/>
                </a:solidFill>
              </a:rPr>
              <a:t>    </a:t>
            </a:r>
            <a:r>
              <a:rPr lang="ru-RU" sz="2400" b="1" dirty="0">
                <a:solidFill>
                  <a:srgbClr val="C00000"/>
                </a:solidFill>
              </a:rPr>
              <a:t>41% </a:t>
            </a:r>
            <a:r>
              <a:rPr lang="ru-RU" b="1" dirty="0">
                <a:solidFill>
                  <a:srgbClr val="265A9A"/>
                </a:solidFill>
              </a:rPr>
              <a:t> территории занимают сельскохозяйственные земли</a:t>
            </a:r>
            <a:endParaRPr lang="en-US" b="1" dirty="0">
              <a:solidFill>
                <a:srgbClr val="265A9A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B6B474C-00C6-4576-A369-398C72F7E5D8}"/>
              </a:ext>
            </a:extLst>
          </p:cNvPr>
          <p:cNvSpPr/>
          <p:nvPr/>
        </p:nvSpPr>
        <p:spPr>
          <a:xfrm>
            <a:off x="1" y="2139702"/>
            <a:ext cx="5519934" cy="143156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26" name="Picture 2" descr="Свинина мясо PNG">
            <a:extLst>
              <a:ext uri="{FF2B5EF4-FFF2-40B4-BE49-F238E27FC236}">
                <a16:creationId xmlns="" xmlns:a16="http://schemas.microsoft.com/office/drawing/2014/main" id="{EC5352AB-E322-4DA9-B275-57512B3D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889">
            <a:off x="4123067" y="3303755"/>
            <a:ext cx="786222" cy="564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8A8FE90-AD97-4B46-917B-C9FA2A50D9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02" y="3039802"/>
            <a:ext cx="1203960" cy="1003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00FFF26-79E3-4766-A76F-766EE5B88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097" y="2355726"/>
            <a:ext cx="1347047" cy="1602038"/>
          </a:xfrm>
          <a:prstGeom prst="rect">
            <a:avLst/>
          </a:prstGeom>
        </p:spPr>
      </p:pic>
      <p:sp>
        <p:nvSpPr>
          <p:cNvPr id="42" name="TextBox 30">
            <a:extLst>
              <a:ext uri="{FF2B5EF4-FFF2-40B4-BE49-F238E27FC236}">
                <a16:creationId xmlns="" xmlns:a16="http://schemas.microsoft.com/office/drawing/2014/main" id="{270170BA-5068-4CAA-A22F-08EE58E6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791" y="212995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продукции 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аграрного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сектора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Стрелка: вниз 4">
            <a:extLst>
              <a:ext uri="{FF2B5EF4-FFF2-40B4-BE49-F238E27FC236}">
                <a16:creationId xmlns="" xmlns:a16="http://schemas.microsoft.com/office/drawing/2014/main" id="{2624E36E-047C-4837-B467-DB0F73CC0F9A}"/>
              </a:ext>
            </a:extLst>
          </p:cNvPr>
          <p:cNvSpPr/>
          <p:nvPr/>
        </p:nvSpPr>
        <p:spPr>
          <a:xfrm rot="16200000">
            <a:off x="1139749" y="1003104"/>
            <a:ext cx="1428407" cy="3707909"/>
          </a:xfrm>
          <a:prstGeom prst="downArrow">
            <a:avLst>
              <a:gd name="adj1" fmla="val 77781"/>
              <a:gd name="adj2" fmla="val 441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3FA2-F009-45C4-A929-D667DD5D93E5}"/>
              </a:ext>
            </a:extLst>
          </p:cNvPr>
          <p:cNvSpPr txBox="1"/>
          <p:nvPr/>
        </p:nvSpPr>
        <p:spPr>
          <a:xfrm>
            <a:off x="2845173" y="2649103"/>
            <a:ext cx="74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80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x-non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="" xmlns:a16="http://schemas.microsoft.com/office/drawing/2014/main" id="{E4315ADC-D44C-4F24-B3A5-1D79782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5" y="2461678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3265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фермерских хозяйств</a:t>
            </a:r>
            <a:endParaRPr lang="en-US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="" xmlns:a16="http://schemas.microsoft.com/office/drawing/2014/main" id="{E1D29A47-C767-4A2F-B2D5-0C641AA60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" y="2770465"/>
            <a:ext cx="2685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1389</a:t>
            </a:r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 сельскохозяйственных организаций</a:t>
            </a:r>
            <a:endParaRPr lang="en-US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8" name="Стрелка: вниз 4">
            <a:extLst>
              <a:ext uri="{FF2B5EF4-FFF2-40B4-BE49-F238E27FC236}">
                <a16:creationId xmlns="" xmlns:a16="http://schemas.microsoft.com/office/drawing/2014/main" id="{6CA13895-A1DC-4E5E-BFA6-0E2F2FD062D9}"/>
              </a:ext>
            </a:extLst>
          </p:cNvPr>
          <p:cNvSpPr/>
          <p:nvPr/>
        </p:nvSpPr>
        <p:spPr>
          <a:xfrm rot="16200000">
            <a:off x="1879272" y="1691994"/>
            <a:ext cx="381414" cy="4139956"/>
          </a:xfrm>
          <a:prstGeom prst="downArrow">
            <a:avLst>
              <a:gd name="adj1" fmla="val 77781"/>
              <a:gd name="adj2" fmla="val 441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30">
            <a:extLst>
              <a:ext uri="{FF2B5EF4-FFF2-40B4-BE49-F238E27FC236}">
                <a16:creationId xmlns="" xmlns:a16="http://schemas.microsoft.com/office/drawing/2014/main" id="{608ADBEF-BFCD-4C87-86B4-84EECDC2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92750"/>
            <a:ext cx="2954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65A9A"/>
                </a:solidFill>
                <a:cs typeface="Arial" pitchFamily="34" charset="0"/>
              </a:rPr>
              <a:t>личные подсобные хозяйства</a:t>
            </a:r>
            <a:endParaRPr lang="en-US" sz="1600" b="1" dirty="0">
              <a:solidFill>
                <a:srgbClr val="265A9A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E850813-AE9F-4E28-AB9B-EE00C869FEF0}"/>
              </a:ext>
            </a:extLst>
          </p:cNvPr>
          <p:cNvSpPr txBox="1"/>
          <p:nvPr/>
        </p:nvSpPr>
        <p:spPr>
          <a:xfrm>
            <a:off x="3272794" y="3541647"/>
            <a:ext cx="825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20%</a:t>
            </a:r>
            <a:endParaRPr lang="x-non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8DEA5EE-C68B-4FE9-A1E2-4892FBF9C8E5}"/>
              </a:ext>
            </a:extLst>
          </p:cNvPr>
          <p:cNvSpPr txBox="1"/>
          <p:nvPr/>
        </p:nvSpPr>
        <p:spPr>
          <a:xfrm>
            <a:off x="-2" y="4227934"/>
            <a:ext cx="9144001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5A9A"/>
                </a:solidFill>
              </a:rPr>
              <a:t>    доля сельскохозяйственного производства составляет около </a:t>
            </a:r>
            <a:r>
              <a:rPr lang="ru-RU" sz="2400" b="1" dirty="0">
                <a:solidFill>
                  <a:srgbClr val="C00000"/>
                </a:solidFill>
              </a:rPr>
              <a:t>7%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265A9A"/>
                </a:solidFill>
              </a:rPr>
              <a:t>ВВП    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*2019 год</a:t>
            </a:r>
            <a:endParaRPr lang="en-US" b="1" dirty="0">
              <a:solidFill>
                <a:srgbClr val="265A9A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0E67CAC-4D85-4FD4-A54B-A029388EB89E}"/>
              </a:ext>
            </a:extLst>
          </p:cNvPr>
          <p:cNvSpPr/>
          <p:nvPr/>
        </p:nvSpPr>
        <p:spPr>
          <a:xfrm>
            <a:off x="5509260" y="2136977"/>
            <a:ext cx="3634740" cy="1815699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угольный треугольник 33">
            <a:extLst>
              <a:ext uri="{FF2B5EF4-FFF2-40B4-BE49-F238E27FC236}">
                <a16:creationId xmlns="" xmlns:a16="http://schemas.microsoft.com/office/drawing/2014/main" id="{A41E6613-04E1-47EE-A72A-3FD158210EE9}"/>
              </a:ext>
            </a:extLst>
          </p:cNvPr>
          <p:cNvSpPr/>
          <p:nvPr/>
        </p:nvSpPr>
        <p:spPr>
          <a:xfrm flipH="1">
            <a:off x="5494762" y="2131888"/>
            <a:ext cx="3649238" cy="1820788"/>
          </a:xfrm>
          <a:prstGeom prst="rtTriangle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8296F701-FA86-4072-9353-CD7E785EAE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27" y="3154476"/>
            <a:ext cx="1386709" cy="757672"/>
          </a:xfrm>
          <a:prstGeom prst="rect">
            <a:avLst/>
          </a:prstGeom>
        </p:spPr>
      </p:pic>
      <p:sp>
        <p:nvSpPr>
          <p:cNvPr id="54" name="TextBox 30">
            <a:extLst>
              <a:ext uri="{FF2B5EF4-FFF2-40B4-BE49-F238E27FC236}">
                <a16:creationId xmlns="" xmlns:a16="http://schemas.microsoft.com/office/drawing/2014/main" id="{4C7F2C5E-ED49-43DC-898D-8BD6A5204324}"/>
              </a:ext>
            </a:extLst>
          </p:cNvPr>
          <p:cNvSpPr txBox="1">
            <a:spLocks noChangeArrowheads="1"/>
          </p:cNvSpPr>
          <p:nvPr/>
        </p:nvSpPr>
        <p:spPr bwMode="auto">
          <a:xfrm rot="19954203">
            <a:off x="6176665" y="3302151"/>
            <a:ext cx="1483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продукция</a:t>
            </a:r>
          </a:p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животноводства</a:t>
            </a:r>
            <a:endParaRPr lang="en-US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4FB221F-6EDD-4981-A7C4-ED259B0993C6}"/>
              </a:ext>
            </a:extLst>
          </p:cNvPr>
          <p:cNvSpPr txBox="1"/>
          <p:nvPr/>
        </p:nvSpPr>
        <p:spPr>
          <a:xfrm>
            <a:off x="8069643" y="3174943"/>
            <a:ext cx="825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54%</a:t>
            </a:r>
            <a:endParaRPr lang="x-none" sz="2400" dirty="0">
              <a:solidFill>
                <a:srgbClr val="FFC000"/>
              </a:solidFill>
            </a:endParaRPr>
          </a:p>
        </p:txBody>
      </p:sp>
      <p:sp>
        <p:nvSpPr>
          <p:cNvPr id="56" name="TextBox 30">
            <a:extLst>
              <a:ext uri="{FF2B5EF4-FFF2-40B4-BE49-F238E27FC236}">
                <a16:creationId xmlns="" xmlns:a16="http://schemas.microsoft.com/office/drawing/2014/main" id="{81AAF1DF-32F8-458E-8D8A-5D69387C2678}"/>
              </a:ext>
            </a:extLst>
          </p:cNvPr>
          <p:cNvSpPr txBox="1">
            <a:spLocks noChangeArrowheads="1"/>
          </p:cNvSpPr>
          <p:nvPr/>
        </p:nvSpPr>
        <p:spPr bwMode="auto">
          <a:xfrm rot="19883302">
            <a:off x="7037238" y="2180310"/>
            <a:ext cx="1767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продукция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растениеводства</a:t>
            </a:r>
            <a:endParaRPr lang="en-US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CA08938-E03A-4281-9127-43A56947E3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535"/>
          <a:stretch/>
        </p:blipFill>
        <p:spPr>
          <a:xfrm rot="2320617">
            <a:off x="6058817" y="1624306"/>
            <a:ext cx="834618" cy="182493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5073BA1-184C-44E0-8826-46CF966E85BF}"/>
              </a:ext>
            </a:extLst>
          </p:cNvPr>
          <p:cNvSpPr txBox="1"/>
          <p:nvPr/>
        </p:nvSpPr>
        <p:spPr>
          <a:xfrm>
            <a:off x="5741151" y="2758157"/>
            <a:ext cx="825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46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%</a:t>
            </a:r>
            <a:endParaRPr lang="x-none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805ABAA-60AD-4884-B048-15752B83017A}"/>
              </a:ext>
            </a:extLst>
          </p:cNvPr>
          <p:cNvSpPr txBox="1"/>
          <p:nvPr/>
        </p:nvSpPr>
        <p:spPr>
          <a:xfrm>
            <a:off x="8303322" y="2182281"/>
            <a:ext cx="8253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*2019 год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в текущих ценах</a:t>
            </a:r>
            <a:endParaRPr lang="x-none" sz="1100" dirty="0"/>
          </a:p>
        </p:txBody>
      </p:sp>
    </p:spTree>
    <p:extLst>
      <p:ext uri="{BB962C8B-B14F-4D97-AF65-F5344CB8AC3E}">
        <p14:creationId xmlns="" xmlns:p14="http://schemas.microsoft.com/office/powerpoint/2010/main" val="6607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4DE4F0D-237A-4B0B-95CF-6288BEBACF34}"/>
              </a:ext>
            </a:extLst>
          </p:cNvPr>
          <p:cNvSpPr/>
          <p:nvPr/>
        </p:nvSpPr>
        <p:spPr>
          <a:xfrm>
            <a:off x="6201606" y="4324443"/>
            <a:ext cx="2942393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493EBD8-06B9-4C2C-8C37-EFD6F35ECF15}"/>
              </a:ext>
            </a:extLst>
          </p:cNvPr>
          <p:cNvSpPr/>
          <p:nvPr/>
        </p:nvSpPr>
        <p:spPr>
          <a:xfrm>
            <a:off x="1512370" y="3867894"/>
            <a:ext cx="4261401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049" name="Рисунок 2048">
            <a:extLst>
              <a:ext uri="{FF2B5EF4-FFF2-40B4-BE49-F238E27FC236}">
                <a16:creationId xmlns="" xmlns:a16="http://schemas.microsoft.com/office/drawing/2014/main" id="{83A42062-E424-4FA8-A0B1-8912C398B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389">
            <a:off x="965044" y="3791438"/>
            <a:ext cx="972500" cy="74639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8620BF9-E975-4C4B-A101-4F72C4BB7F39}"/>
              </a:ext>
            </a:extLst>
          </p:cNvPr>
          <p:cNvSpPr/>
          <p:nvPr/>
        </p:nvSpPr>
        <p:spPr>
          <a:xfrm>
            <a:off x="-15314" y="2124175"/>
            <a:ext cx="7484426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D43CBEF-CDAA-44D6-A94B-0B08BB4D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29" y="915566"/>
            <a:ext cx="1333275" cy="182718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0DE1046-66A7-4760-A8A3-FBEB80D18D04}"/>
              </a:ext>
            </a:extLst>
          </p:cNvPr>
          <p:cNvSpPr/>
          <p:nvPr/>
        </p:nvSpPr>
        <p:spPr>
          <a:xfrm>
            <a:off x="-15315" y="1406608"/>
            <a:ext cx="5519934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1" name="Picture 4" descr="Брестский мясокомбинат — Легендарные бренды Беларуси">
            <a:extLst>
              <a:ext uri="{FF2B5EF4-FFF2-40B4-BE49-F238E27FC236}">
                <a16:creationId xmlns="" xmlns:a16="http://schemas.microsoft.com/office/drawing/2014/main" id="{FD7923D2-AC9D-466B-9B3A-5733EE86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598" b="95594" l="2100" r="98200">
                        <a14:foregroundMark x1="8000" y1="43678" x2="8000" y2="43678"/>
                        <a14:foregroundMark x1="7600" y1="44636" x2="7600" y2="50383"/>
                        <a14:foregroundMark x1="3700" y1="55747" x2="3700" y2="55747"/>
                        <a14:foregroundMark x1="2100" y1="57280" x2="2100" y2="57280"/>
                        <a14:foregroundMark x1="4800" y1="54215" x2="4800" y2="54215"/>
                        <a14:foregroundMark x1="4400" y1="56130" x2="4400" y2="56130"/>
                        <a14:foregroundMark x1="80400" y1="4598" x2="80400" y2="4598"/>
                        <a14:foregroundMark x1="95000" y1="19540" x2="95000" y2="19540"/>
                        <a14:foregroundMark x1="68100" y1="52490" x2="68100" y2="52490"/>
                        <a14:foregroundMark x1="69200" y1="51149" x2="69200" y2="51149"/>
                        <a14:foregroundMark x1="74700" y1="51149" x2="69000" y2="63027"/>
                        <a14:foregroundMark x1="98200" y1="27778" x2="98200" y2="24330"/>
                        <a14:foregroundMark x1="56100" y1="74138" x2="33400" y2="85632"/>
                        <a14:foregroundMark x1="33400" y1="85632" x2="10600" y2="84291"/>
                        <a14:foregroundMark x1="15900" y1="95785" x2="26700" y2="94444"/>
                        <a14:foregroundMark x1="26700" y1="94444" x2="34500" y2="95594"/>
                        <a14:foregroundMark x1="48700" y1="27969" x2="52400" y2="30460"/>
                        <a14:foregroundMark x1="49400" y1="30460" x2="45100" y2="31034"/>
                        <a14:foregroundMark x1="43400" y1="36590" x2="50100" y2="17816"/>
                        <a14:foregroundMark x1="50100" y1="17816" x2="46500" y2="27395"/>
                        <a14:foregroundMark x1="46900" y1="24713" x2="39100" y2="33525"/>
                        <a14:foregroundMark x1="42100" y1="48467" x2="42100" y2="48467"/>
                        <a14:foregroundMark x1="38900" y1="51149" x2="38900" y2="51149"/>
                        <a14:foregroundMark x1="37700" y1="22031" x2="37700" y2="22031"/>
                        <a14:foregroundMark x1="31900" y1="24904" x2="38200" y2="23563"/>
                        <a14:backgroundMark x1="71900" y1="73563" x2="92200" y2="46360"/>
                        <a14:backgroundMark x1="10600" y1="66667" x2="53800" y2="46743"/>
                        <a14:backgroundMark x1="53800" y1="46743" x2="53800" y2="46743"/>
                        <a14:backgroundMark x1="54500" y1="46360" x2="55900" y2="45402"/>
                        <a14:backgroundMark x1="55900" y1="45402" x2="55900" y2="45402"/>
                        <a14:backgroundMark x1="68800" y1="38123" x2="68800" y2="38123"/>
                        <a14:backgroundMark x1="69600" y1="37165" x2="69600" y2="37165"/>
                        <a14:backgroundMark x1="31200" y1="24904" x2="31200" y2="24904"/>
                        <a14:backgroundMark x1="37700" y1="22031" x2="37700" y2="2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890">
            <a:off x="4386377" y="1407415"/>
            <a:ext cx="1392673" cy="727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ясные консервы Пюре из мяса индейки">
            <a:extLst>
              <a:ext uri="{FF2B5EF4-FFF2-40B4-BE49-F238E27FC236}">
                <a16:creationId xmlns="" xmlns:a16="http://schemas.microsoft.com/office/drawing/2014/main" id="{88B6AEE3-DB99-45FD-A780-CE722F74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36" y="1359388"/>
            <a:ext cx="764437" cy="574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7632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Пищевая промышленность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15" name="TextBox 30">
            <a:extLst>
              <a:ext uri="{FF2B5EF4-FFF2-40B4-BE49-F238E27FC236}">
                <a16:creationId xmlns="" xmlns:a16="http://schemas.microsoft.com/office/drawing/2014/main" id="{3AD52411-FDC6-4681-852F-8591015C5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491630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мясо и мясопродукты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Новинки | p24.by">
            <a:extLst>
              <a:ext uri="{FF2B5EF4-FFF2-40B4-BE49-F238E27FC236}">
                <a16:creationId xmlns="" xmlns:a16="http://schemas.microsoft.com/office/drawing/2014/main" id="{C6464BE1-D3AF-40DA-81C7-BF5049812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73"/>
          <a:stretch/>
        </p:blipFill>
        <p:spPr bwMode="auto">
          <a:xfrm>
            <a:off x="5022897" y="878616"/>
            <a:ext cx="1599869" cy="129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08EF467-67CA-496D-8C79-DE116DBE0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5" y="1692052"/>
            <a:ext cx="405792" cy="303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FF11CC-7FD5-438B-B150-70CF78184C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3" y="1453450"/>
            <a:ext cx="1038131" cy="1038131"/>
          </a:xfrm>
          <a:prstGeom prst="rect">
            <a:avLst/>
          </a:prstGeom>
        </p:spPr>
      </p:pic>
      <p:sp>
        <p:nvSpPr>
          <p:cNvPr id="26" name="TextBox 30">
            <a:extLst>
              <a:ext uri="{FF2B5EF4-FFF2-40B4-BE49-F238E27FC236}">
                <a16:creationId xmlns="" xmlns:a16="http://schemas.microsoft.com/office/drawing/2014/main" id="{58153C22-54F9-4D86-BAAF-063BD2B58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219268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молочная продукция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60" name="Picture 12" descr="Сыр Bonfesto Моцарелла Fior di Latte | Отзывы покупателей">
            <a:extLst>
              <a:ext uri="{FF2B5EF4-FFF2-40B4-BE49-F238E27FC236}">
                <a16:creationId xmlns="" xmlns:a16="http://schemas.microsoft.com/office/drawing/2014/main" id="{F8A4C79E-6FB1-481B-9D1A-399C8ECF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11" y="1658517"/>
            <a:ext cx="1004911" cy="94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Молоко &quot;Савушкин&quot; 3,1% 1 л.">
            <a:extLst>
              <a:ext uri="{FF2B5EF4-FFF2-40B4-BE49-F238E27FC236}">
                <a16:creationId xmlns="" xmlns:a16="http://schemas.microsoft.com/office/drawing/2014/main" id="{450E7B04-9284-4F56-B0D0-F5ACFAB3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5000" b="90000" l="10000" r="90000">
                        <a14:foregroundMark x1="49500" y1="21333" x2="39833" y2="19667"/>
                        <a14:foregroundMark x1="39833" y1="19667" x2="55082" y2="11679"/>
                        <a14:foregroundMark x1="57599" y1="10868" x2="63000" y2="18333"/>
                        <a14:foregroundMark x1="63000" y1="18333" x2="65667" y2="27667"/>
                        <a14:foregroundMark x1="65667" y1="27667" x2="65833" y2="41667"/>
                        <a14:foregroundMark x1="67000" y1="16000" x2="67500" y2="45667"/>
                        <a14:foregroundMark x1="68500" y1="42333" x2="66667" y2="12833"/>
                        <a14:foregroundMark x1="66667" y1="12833" x2="66500" y2="12833"/>
                        <a14:foregroundMark x1="68333" y1="23000" x2="68333" y2="13667"/>
                        <a14:foregroundMark x1="68333" y1="13667" x2="67833" y2="12000"/>
                        <a14:foregroundMark x1="31667" y1="13833" x2="31667" y2="11667"/>
                        <a14:backgroundMark x1="48500" y1="9833" x2="47667" y2="5333"/>
                        <a14:backgroundMark x1="45667" y1="4833" x2="46000" y2="5333"/>
                        <a14:backgroundMark x1="55833" y1="10500" x2="57833" y2="10500"/>
                        <a14:backgroundMark x1="49833" y1="10167" x2="51500" y2="10333"/>
                        <a14:backgroundMark x1="45167" y1="4667" x2="47833" y2="8667"/>
                        <a14:backgroundMark x1="49667" y1="9667" x2="40000" y2="9333"/>
                        <a14:backgroundMark x1="40000" y1="9333" x2="37000" y2="7833"/>
                        <a14:backgroundMark x1="38000" y1="5000" x2="37667" y2="6833"/>
                        <a14:backgroundMark x1="37667" y1="9333" x2="43833" y2="8833"/>
                        <a14:backgroundMark x1="69667" y1="15667" x2="69667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68" y="1306505"/>
            <a:ext cx="1519851" cy="1519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ыр Bonfesto cremolle | Отзывы покупателей">
            <a:extLst>
              <a:ext uri="{FF2B5EF4-FFF2-40B4-BE49-F238E27FC236}">
                <a16:creationId xmlns="" xmlns:a16="http://schemas.microsoft.com/office/drawing/2014/main" id="{FFEB3E57-B503-403F-AE6A-CE977483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500" b="97250" l="1299" r="98961">
                        <a14:foregroundMark x1="54545" y1="8250" x2="54545" y2="8250"/>
                        <a14:foregroundMark x1="76104" y1="9500" x2="28312" y2="5750"/>
                        <a14:foregroundMark x1="28312" y1="5750" x2="28052" y2="6000"/>
                        <a14:foregroundMark x1="2597" y1="9750" x2="18701" y2="2500"/>
                        <a14:foregroundMark x1="18701" y1="2500" x2="57922" y2="0"/>
                        <a14:foregroundMark x1="57922" y1="0" x2="78182" y2="500"/>
                        <a14:foregroundMark x1="78182" y1="500" x2="94545" y2="11500"/>
                        <a14:foregroundMark x1="6494" y1="11500" x2="6753" y2="13000"/>
                        <a14:foregroundMark x1="1558" y1="13000" x2="1818" y2="6750"/>
                        <a14:foregroundMark x1="21299" y1="85250" x2="36364" y2="94500"/>
                        <a14:foregroundMark x1="36364" y1="94500" x2="62597" y2="91250"/>
                        <a14:foregroundMark x1="62597" y1="91250" x2="63896" y2="90750"/>
                        <a14:foregroundMark x1="42338" y1="96500" x2="56364" y2="96750"/>
                        <a14:foregroundMark x1="56364" y1="96750" x2="69351" y2="91500"/>
                        <a14:foregroundMark x1="69351" y1="91500" x2="41818" y2="97250"/>
                        <a14:foregroundMark x1="41818" y1="97250" x2="26753" y2="95500"/>
                        <a14:foregroundMark x1="98961" y1="13000" x2="98961" y2="11750"/>
                        <a14:backgroundMark x1="11948" y1="500" x2="14286" y2="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09" y="2177064"/>
            <a:ext cx="574229" cy="596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упить Сыр плавленый Брест-Литовск 40% 250г в/у копченый Беларусь Брест- Литовск | p24.by">
            <a:extLst>
              <a:ext uri="{FF2B5EF4-FFF2-40B4-BE49-F238E27FC236}">
                <a16:creationId xmlns="" xmlns:a16="http://schemas.microsoft.com/office/drawing/2014/main" id="{ABD103DB-A2C3-428B-B43E-DE8F3338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4648" b="92054" l="10000" r="90000">
                        <a14:foregroundMark x1="17200" y1="39730" x2="18100" y2="28486"/>
                        <a14:foregroundMark x1="18100" y1="28486" x2="21600" y2="20840"/>
                        <a14:foregroundMark x1="21600" y1="20840" x2="36300" y2="8996"/>
                        <a14:foregroundMark x1="36300" y1="8996" x2="51100" y2="6897"/>
                        <a14:foregroundMark x1="51100" y1="6897" x2="64400" y2="8996"/>
                        <a14:foregroundMark x1="64400" y1="8996" x2="65200" y2="10645"/>
                        <a14:foregroundMark x1="56100" y1="4648" x2="42600" y2="4648"/>
                        <a14:foregroundMark x1="36600" y1="90105" x2="57400" y2="92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36" y="2315662"/>
            <a:ext cx="844528" cy="563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22D4EB6-18B4-49CC-A06B-C77E51E19CA5}"/>
              </a:ext>
            </a:extLst>
          </p:cNvPr>
          <p:cNvSpPr/>
          <p:nvPr/>
        </p:nvSpPr>
        <p:spPr>
          <a:xfrm>
            <a:off x="1015" y="2921517"/>
            <a:ext cx="4138937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7" name="TextBox 30">
            <a:extLst>
              <a:ext uri="{FF2B5EF4-FFF2-40B4-BE49-F238E27FC236}">
                <a16:creationId xmlns="" xmlns:a16="http://schemas.microsoft.com/office/drawing/2014/main" id="{BA01652F-FC95-496B-BA9B-BC50B123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04" y="3017537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мукомольно-крупяная продукция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238EF00-E631-4B3D-BCD1-076D8F93DBB8}"/>
              </a:ext>
            </a:extLst>
          </p:cNvPr>
          <p:cNvSpPr/>
          <p:nvPr/>
        </p:nvSpPr>
        <p:spPr>
          <a:xfrm>
            <a:off x="-20182" y="1398750"/>
            <a:ext cx="881553" cy="1292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9" name="TextBox 30">
            <a:extLst>
              <a:ext uri="{FF2B5EF4-FFF2-40B4-BE49-F238E27FC236}">
                <a16:creationId xmlns="" xmlns:a16="http://schemas.microsoft.com/office/drawing/2014/main" id="{374EAFB0-2720-4FDD-9B5E-FA022D13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820" y="1748081"/>
            <a:ext cx="948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50%</a:t>
            </a:r>
            <a:endParaRPr lang="en-US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4FD2924-EBE3-4E48-8C97-B848F338F02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41" y="2754846"/>
            <a:ext cx="1366715" cy="1141051"/>
          </a:xfrm>
          <a:prstGeom prst="rect">
            <a:avLst/>
          </a:prstGeom>
        </p:spPr>
      </p:pic>
      <p:pic>
        <p:nvPicPr>
          <p:cNvPr id="2068" name="Picture 20" descr="Мука • Лидская мука">
            <a:extLst>
              <a:ext uri="{FF2B5EF4-FFF2-40B4-BE49-F238E27FC236}">
                <a16:creationId xmlns="" xmlns:a16="http://schemas.microsoft.com/office/drawing/2014/main" id="{258C2BD5-F5F6-45C9-A3C2-74E7F46F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76" y="2537161"/>
            <a:ext cx="899968" cy="99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158E81DA-EE75-4F6D-8FFB-A75A4986E239}"/>
              </a:ext>
            </a:extLst>
          </p:cNvPr>
          <p:cNvSpPr/>
          <p:nvPr/>
        </p:nvSpPr>
        <p:spPr>
          <a:xfrm>
            <a:off x="5372698" y="2933710"/>
            <a:ext cx="3771302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TextBox 30">
            <a:extLst>
              <a:ext uri="{FF2B5EF4-FFF2-40B4-BE49-F238E27FC236}">
                <a16:creationId xmlns="" xmlns:a16="http://schemas.microsoft.com/office/drawing/2014/main" id="{0010F8DF-19CB-4187-AC63-E23E93F1C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456" y="3029730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кондитерские изделия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72" name="Picture 24">
            <a:extLst>
              <a:ext uri="{FF2B5EF4-FFF2-40B4-BE49-F238E27FC236}">
                <a16:creationId xmlns="" xmlns:a16="http://schemas.microsoft.com/office/drawing/2014/main" id="{4D57C937-D901-4084-9D7D-0EAD98E4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77" y="2321338"/>
            <a:ext cx="906955" cy="134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Коммунарка&quot; - Кондитерская фабрика «Коммунарка»">
            <a:extLst>
              <a:ext uri="{FF2B5EF4-FFF2-40B4-BE49-F238E27FC236}">
                <a16:creationId xmlns="" xmlns:a16="http://schemas.microsoft.com/office/drawing/2014/main" id="{2CFD5A6F-FBDA-436A-A0D1-8579D5A4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06" y="2873829"/>
            <a:ext cx="850049" cy="850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Печенье &quot;Печенье сахарное &quot;Слодыч&quot; с шоколадом&quot;&quot;">
            <a:extLst>
              <a:ext uri="{FF2B5EF4-FFF2-40B4-BE49-F238E27FC236}">
                <a16:creationId xmlns="" xmlns:a16="http://schemas.microsoft.com/office/drawing/2014/main" id="{2121B2E7-6078-433D-80A8-8F09D849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99" y="2502205"/>
            <a:ext cx="1066925" cy="1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30">
            <a:extLst>
              <a:ext uri="{FF2B5EF4-FFF2-40B4-BE49-F238E27FC236}">
                <a16:creationId xmlns="" xmlns:a16="http://schemas.microsoft.com/office/drawing/2014/main" id="{9A764CB0-5ABF-49D0-8FCF-6971A277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54" y="3963914"/>
            <a:ext cx="43492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хлебобулочные и макаронные изделия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76" name="Picture 28" descr="Хлебцы">
            <a:extLst>
              <a:ext uri="{FF2B5EF4-FFF2-40B4-BE49-F238E27FC236}">
                <a16:creationId xmlns="" xmlns:a16="http://schemas.microsoft.com/office/drawing/2014/main" id="{CF109C2E-3999-4415-A339-864D1805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4297" b="93555" l="9961" r="89844">
                        <a14:foregroundMark x1="61328" y1="10742" x2="74219" y2="8008"/>
                        <a14:foregroundMark x1="74219" y1="8008" x2="61719" y2="8594"/>
                        <a14:foregroundMark x1="72461" y1="6445" x2="71680" y2="4297"/>
                        <a14:foregroundMark x1="49414" y1="78906" x2="49219" y2="86914"/>
                        <a14:foregroundMark x1="39258" y1="92969" x2="28906" y2="93359"/>
                        <a14:foregroundMark x1="28906" y1="93359" x2="39063" y2="93555"/>
                        <a14:foregroundMark x1="27148" y1="89063" x2="18750" y2="39453"/>
                        <a14:foregroundMark x1="24219" y1="87305" x2="15430" y2="44141"/>
                        <a14:foregroundMark x1="15430" y1="44141" x2="15430" y2="39648"/>
                        <a14:foregroundMark x1="81836" y1="37695" x2="84570" y2="5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4061"/>
            <a:ext cx="784103" cy="784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Боримак – крупнейший производитель макаронных изделий в Беларуси">
            <a:extLst>
              <a:ext uri="{FF2B5EF4-FFF2-40B4-BE49-F238E27FC236}">
                <a16:creationId xmlns="" xmlns:a16="http://schemas.microsoft.com/office/drawing/2014/main" id="{758134D6-F4D2-419E-A1EE-353C52E3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250">
            <a:off x="604798" y="3707675"/>
            <a:ext cx="748618" cy="948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Пиво Лидское Бархатное (Аксамiтнае) | Отзывы покупателей">
            <a:extLst>
              <a:ext uri="{FF2B5EF4-FFF2-40B4-BE49-F238E27FC236}">
                <a16:creationId xmlns="" xmlns:a16="http://schemas.microsoft.com/office/drawing/2014/main" id="{B9C03040-3959-4E87-9DEA-67AA2463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26551"/>
            <a:ext cx="388290" cy="1331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30">
            <a:extLst>
              <a:ext uri="{FF2B5EF4-FFF2-40B4-BE49-F238E27FC236}">
                <a16:creationId xmlns="" xmlns:a16="http://schemas.microsoft.com/office/drawing/2014/main" id="{5510E3A5-800A-46D9-9590-0F6A1089D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373" y="4417549"/>
            <a:ext cx="2074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напитки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55" name="Рисунок 2054">
            <a:extLst>
              <a:ext uri="{FF2B5EF4-FFF2-40B4-BE49-F238E27FC236}">
                <a16:creationId xmlns="" xmlns:a16="http://schemas.microsoft.com/office/drawing/2014/main" id="{CED23DE7-B787-4F23-B1CF-3F24EEB77F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60">
            <a:off x="6520061" y="4384574"/>
            <a:ext cx="662115" cy="662115"/>
          </a:xfrm>
          <a:prstGeom prst="rect">
            <a:avLst/>
          </a:prstGeom>
        </p:spPr>
      </p:pic>
      <p:pic>
        <p:nvPicPr>
          <p:cNvPr id="2086" name="Picture 38" descr="Сок Добрый Яблоко 0,33л. (24 шт.) купить в интернет-магазине VSM с  доставкой в М">
            <a:extLst>
              <a:ext uri="{FF2B5EF4-FFF2-40B4-BE49-F238E27FC236}">
                <a16:creationId xmlns="" xmlns:a16="http://schemas.microsoft.com/office/drawing/2014/main" id="{36480A27-7C29-41DC-89F6-8C4BD334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20" y="3920853"/>
            <a:ext cx="650081" cy="107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9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8F0E5123-DB9A-42DA-AF2B-D19F3A4DE5E2}"/>
              </a:ext>
            </a:extLst>
          </p:cNvPr>
          <p:cNvSpPr/>
          <p:nvPr/>
        </p:nvSpPr>
        <p:spPr>
          <a:xfrm>
            <a:off x="4670930" y="4298672"/>
            <a:ext cx="4489184" cy="721898"/>
          </a:xfrm>
          <a:prstGeom prst="rect">
            <a:avLst/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9548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Мировой экспорт</a:t>
            </a:r>
          </a:p>
        </p:txBody>
      </p:sp>
      <p:pic>
        <p:nvPicPr>
          <p:cNvPr id="2050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11B60FD-7F46-4D63-BD1F-F6F7E9748FA5}"/>
              </a:ext>
            </a:extLst>
          </p:cNvPr>
          <p:cNvSpPr/>
          <p:nvPr/>
        </p:nvSpPr>
        <p:spPr>
          <a:xfrm>
            <a:off x="1" y="1140189"/>
            <a:ext cx="2987824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3" name="TextBox 30">
            <a:extLst>
              <a:ext uri="{FF2B5EF4-FFF2-40B4-BE49-F238E27FC236}">
                <a16:creationId xmlns="" xmlns:a16="http://schemas.microsoft.com/office/drawing/2014/main" id="{A2901873-73BA-4EAB-9CA3-080B879D9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89" y="1203598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калийные удобрения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4" name="Рисунок 73" descr="Kaliy.gif">
            <a:extLst>
              <a:ext uri="{FF2B5EF4-FFF2-40B4-BE49-F238E27FC236}">
                <a16:creationId xmlns="" xmlns:a16="http://schemas.microsoft.com/office/drawing/2014/main" id="{45E20A26-1A01-442D-ACBF-BDD410E4CD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37410">
            <a:off x="2361106" y="1189744"/>
            <a:ext cx="519543" cy="291842"/>
          </a:xfrm>
          <a:prstGeom prst="rect">
            <a:avLst/>
          </a:prstGeom>
        </p:spPr>
      </p:pic>
      <p:pic>
        <p:nvPicPr>
          <p:cNvPr id="75" name="Рисунок 74" descr="nitroamofoska-1.jpg">
            <a:extLst>
              <a:ext uri="{FF2B5EF4-FFF2-40B4-BE49-F238E27FC236}">
                <a16:creationId xmlns="" xmlns:a16="http://schemas.microsoft.com/office/drawing/2014/main" id="{DC015137-4319-454C-BF35-D9098CE22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17837" y="1353085"/>
            <a:ext cx="526015" cy="263007"/>
          </a:xfrm>
          <a:prstGeom prst="rect">
            <a:avLst/>
          </a:prstGeom>
        </p:spPr>
      </p:pic>
      <p:pic>
        <p:nvPicPr>
          <p:cNvPr id="76" name="Рисунок 75" descr="14852164-piece-of-potash-ore-Stock-Photo.jpg">
            <a:extLst>
              <a:ext uri="{FF2B5EF4-FFF2-40B4-BE49-F238E27FC236}">
                <a16:creationId xmlns="" xmlns:a16="http://schemas.microsoft.com/office/drawing/2014/main" id="{A69B3940-D525-4EC5-B75C-516BE8C4A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587" y="1249732"/>
            <a:ext cx="715889" cy="397411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8BC17A3E-F4FE-4836-98A5-0DC1FA97F12B}"/>
              </a:ext>
            </a:extLst>
          </p:cNvPr>
          <p:cNvSpPr/>
          <p:nvPr/>
        </p:nvSpPr>
        <p:spPr>
          <a:xfrm>
            <a:off x="0" y="1896367"/>
            <a:ext cx="2987824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8" name="TextBox 30">
            <a:extLst>
              <a:ext uri="{FF2B5EF4-FFF2-40B4-BE49-F238E27FC236}">
                <a16:creationId xmlns="" xmlns:a16="http://schemas.microsoft.com/office/drawing/2014/main" id="{494E3CDC-0989-4634-BA58-10697637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76" y="1992387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льноволокно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9" name="Picture 2" descr="C:\Users\vfralousky\Desktop\сноп-сжатого-льна-на-белой-предпосылке-101454901.jpg">
            <a:extLst>
              <a:ext uri="{FF2B5EF4-FFF2-40B4-BE49-F238E27FC236}">
                <a16:creationId xmlns="" xmlns:a16="http://schemas.microsoft.com/office/drawing/2014/main" id="{CF1A6C7A-1063-4EF8-9DF7-1577E546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3" t="8203" r="24710" b="6385"/>
          <a:stretch>
            <a:fillRect/>
          </a:stretch>
        </p:blipFill>
        <p:spPr bwMode="auto">
          <a:xfrm rot="20312501">
            <a:off x="2346194" y="1830144"/>
            <a:ext cx="344029" cy="557564"/>
          </a:xfrm>
          <a:prstGeom prst="rect">
            <a:avLst/>
          </a:prstGeom>
          <a:noFill/>
        </p:spPr>
      </p:pic>
      <p:pic>
        <p:nvPicPr>
          <p:cNvPr id="80" name="Picture 2" descr="C:\Users\vfralousky\Desktop\сноп-сжатого-льна-на-белой-предпосылке-101454901.jpg">
            <a:extLst>
              <a:ext uri="{FF2B5EF4-FFF2-40B4-BE49-F238E27FC236}">
                <a16:creationId xmlns="" xmlns:a16="http://schemas.microsoft.com/office/drawing/2014/main" id="{F5D274CA-BBA4-42CB-A94D-45989EB1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3" t="8203" r="24710" b="6385"/>
          <a:stretch>
            <a:fillRect/>
          </a:stretch>
        </p:blipFill>
        <p:spPr bwMode="auto">
          <a:xfrm rot="21261002">
            <a:off x="2478869" y="1747519"/>
            <a:ext cx="344029" cy="557564"/>
          </a:xfrm>
          <a:prstGeom prst="rect">
            <a:avLst/>
          </a:prstGeom>
          <a:noFill/>
        </p:spPr>
      </p:pic>
      <p:pic>
        <p:nvPicPr>
          <p:cNvPr id="81" name="Picture 2" descr="C:\Users\vfralousky\Desktop\сноп-сжатого-льна-на-белой-предпосылке-101454901.jpg">
            <a:extLst>
              <a:ext uri="{FF2B5EF4-FFF2-40B4-BE49-F238E27FC236}">
                <a16:creationId xmlns="" xmlns:a16="http://schemas.microsoft.com/office/drawing/2014/main" id="{5C7099C0-C3D5-474E-91FF-ED8EF581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3" t="8203" r="24710" b="6385"/>
          <a:stretch>
            <a:fillRect/>
          </a:stretch>
        </p:blipFill>
        <p:spPr bwMode="auto">
          <a:xfrm rot="1434627">
            <a:off x="2625788" y="1761774"/>
            <a:ext cx="393652" cy="637989"/>
          </a:xfrm>
          <a:prstGeom prst="rect">
            <a:avLst/>
          </a:prstGeom>
          <a:noFill/>
        </p:spPr>
      </p:pic>
      <p:pic>
        <p:nvPicPr>
          <p:cNvPr id="82" name="Рисунок 81" descr="len4.jpg">
            <a:extLst>
              <a:ext uri="{FF2B5EF4-FFF2-40B4-BE49-F238E27FC236}">
                <a16:creationId xmlns="" xmlns:a16="http://schemas.microsoft.com/office/drawing/2014/main" id="{A376360B-421E-4B90-9745-C660304BA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9FC"/>
              </a:clrFrom>
              <a:clrTo>
                <a:srgbClr val="F5F9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0476" y="2200448"/>
            <a:ext cx="607020" cy="371302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307C4F11-9E21-45B7-A6F6-54432E7AC38A}"/>
              </a:ext>
            </a:extLst>
          </p:cNvPr>
          <p:cNvSpPr/>
          <p:nvPr/>
        </p:nvSpPr>
        <p:spPr>
          <a:xfrm>
            <a:off x="1" y="2643758"/>
            <a:ext cx="2987824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4" name="TextBox 30">
            <a:extLst>
              <a:ext uri="{FF2B5EF4-FFF2-40B4-BE49-F238E27FC236}">
                <a16:creationId xmlns="" xmlns:a16="http://schemas.microsoft.com/office/drawing/2014/main" id="{1B2B2BAE-1111-4325-9631-04870CC0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89" y="2739778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лес и лесоматериалы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5" name="Рисунок 84" descr="svetlaya-parketnaya-doska-iz-duba.jpg">
            <a:extLst>
              <a:ext uri="{FF2B5EF4-FFF2-40B4-BE49-F238E27FC236}">
                <a16:creationId xmlns="" xmlns:a16="http://schemas.microsoft.com/office/drawing/2014/main" id="{311722C4-8282-4ED4-A2A2-5BBC523CD3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6434">
            <a:off x="2218267" y="2697745"/>
            <a:ext cx="674479" cy="374345"/>
          </a:xfrm>
          <a:prstGeom prst="rect">
            <a:avLst/>
          </a:prstGeom>
        </p:spPr>
      </p:pic>
      <p:pic>
        <p:nvPicPr>
          <p:cNvPr id="86" name="Рисунок 85" descr="219576670.jpg">
            <a:extLst>
              <a:ext uri="{FF2B5EF4-FFF2-40B4-BE49-F238E27FC236}">
                <a16:creationId xmlns="" xmlns:a16="http://schemas.microsoft.com/office/drawing/2014/main" id="{95EE967A-C319-4340-A99E-A4F501D3EC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1399608">
            <a:off x="2336010" y="2712838"/>
            <a:ext cx="755226" cy="487243"/>
          </a:xfrm>
          <a:prstGeom prst="rect">
            <a:avLst/>
          </a:prstGeom>
        </p:spPr>
      </p:pic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8DE2D320-6F72-4547-87CE-EDFDDB1D017B}"/>
              </a:ext>
            </a:extLst>
          </p:cNvPr>
          <p:cNvSpPr/>
          <p:nvPr/>
        </p:nvSpPr>
        <p:spPr>
          <a:xfrm>
            <a:off x="3772" y="3373055"/>
            <a:ext cx="4489185" cy="781967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8" name="TextBox 30">
            <a:extLst>
              <a:ext uri="{FF2B5EF4-FFF2-40B4-BE49-F238E27FC236}">
                <a16:creationId xmlns="" xmlns:a16="http://schemas.microsoft.com/office/drawing/2014/main" id="{73BDFD29-1F80-42A8-9C84-9CC3884B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00" y="3564454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карьерные самосвалы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9" name="Рисунок 16" descr="белаз.png">
            <a:extLst>
              <a:ext uri="{FF2B5EF4-FFF2-40B4-BE49-F238E27FC236}">
                <a16:creationId xmlns="" xmlns:a16="http://schemas.microsoft.com/office/drawing/2014/main" id="{8EF35071-34FC-4868-8A7B-E90EDA23125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0844" y="3378882"/>
            <a:ext cx="939201" cy="6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30">
            <a:extLst>
              <a:ext uri="{FF2B5EF4-FFF2-40B4-BE49-F238E27FC236}">
                <a16:creationId xmlns="" xmlns:a16="http://schemas.microsoft.com/office/drawing/2014/main" id="{00F835D8-7737-4156-B7E2-DAEDBF65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788" y="3324929"/>
            <a:ext cx="1719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30%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мирового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рынка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6AF20BCE-05AF-459A-9B55-93435DD05D06}"/>
              </a:ext>
            </a:extLst>
          </p:cNvPr>
          <p:cNvSpPr/>
          <p:nvPr/>
        </p:nvSpPr>
        <p:spPr>
          <a:xfrm>
            <a:off x="0" y="4298672"/>
            <a:ext cx="4489184" cy="721898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2" name="TextBox 30">
            <a:extLst>
              <a:ext uri="{FF2B5EF4-FFF2-40B4-BE49-F238E27FC236}">
                <a16:creationId xmlns="" xmlns:a16="http://schemas.microsoft.com/office/drawing/2014/main" id="{925402FC-C60F-42F6-93A5-F6B2A5792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01" y="4529654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тракторы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3" name="Рисунок 92" descr="tractor-belarus-3525-6.png">
            <a:extLst>
              <a:ext uri="{FF2B5EF4-FFF2-40B4-BE49-F238E27FC236}">
                <a16:creationId xmlns="" xmlns:a16="http://schemas.microsoft.com/office/drawing/2014/main" id="{A12BFD58-C487-4D05-BE29-E915636BA36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7203" y="4374859"/>
            <a:ext cx="1059779" cy="615598"/>
          </a:xfrm>
          <a:prstGeom prst="rect">
            <a:avLst/>
          </a:prstGeom>
        </p:spPr>
      </p:pic>
      <p:sp>
        <p:nvSpPr>
          <p:cNvPr id="94" name="TextBox 30">
            <a:extLst>
              <a:ext uri="{FF2B5EF4-FFF2-40B4-BE49-F238E27FC236}">
                <a16:creationId xmlns="" xmlns:a16="http://schemas.microsoft.com/office/drawing/2014/main" id="{425C42F4-828C-4321-AA09-DD0829D3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258" y="4227934"/>
            <a:ext cx="1612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топ-12 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экспортеров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в мире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2CDCE893-F413-4A04-AEFC-736A4942CF38}"/>
              </a:ext>
            </a:extLst>
          </p:cNvPr>
          <p:cNvSpPr/>
          <p:nvPr/>
        </p:nvSpPr>
        <p:spPr>
          <a:xfrm>
            <a:off x="3183951" y="1127994"/>
            <a:ext cx="5960048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6" name="TextBox 30">
            <a:extLst>
              <a:ext uri="{FF2B5EF4-FFF2-40B4-BE49-F238E27FC236}">
                <a16:creationId xmlns="" xmlns:a16="http://schemas.microsoft.com/office/drawing/2014/main" id="{EA044E7A-8237-4601-8815-87116C6D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744" y="1224014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химические волокна и нити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5631B7F3-023B-4327-83A7-85B886509D2A}"/>
              </a:ext>
            </a:extLst>
          </p:cNvPr>
          <p:cNvSpPr/>
          <p:nvPr/>
        </p:nvSpPr>
        <p:spPr>
          <a:xfrm>
            <a:off x="3166299" y="1827370"/>
            <a:ext cx="5977700" cy="56746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8" name="TextBox 30">
            <a:extLst>
              <a:ext uri="{FF2B5EF4-FFF2-40B4-BE49-F238E27FC236}">
                <a16:creationId xmlns="" xmlns:a16="http://schemas.microsoft.com/office/drawing/2014/main" id="{6AC368ED-2C9B-4A0C-AB7D-D2856F96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79" y="1914388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молочная продукция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9307787E-4055-47B0-800E-98F881426D8C}"/>
              </a:ext>
            </a:extLst>
          </p:cNvPr>
          <p:cNvSpPr/>
          <p:nvPr/>
        </p:nvSpPr>
        <p:spPr>
          <a:xfrm>
            <a:off x="4690819" y="3373055"/>
            <a:ext cx="4453181" cy="78287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0" name="TextBox 30">
            <a:extLst>
              <a:ext uri="{FF2B5EF4-FFF2-40B4-BE49-F238E27FC236}">
                <a16:creationId xmlns="" xmlns:a16="http://schemas.microsoft.com/office/drawing/2014/main" id="{ED87FF6C-C969-4733-9AEE-AEF7F3EDF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273" y="3588615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мясная продукция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E528B80-7290-42CA-863A-39D174A2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3937" b="96063" l="7895" r="94211">
                        <a14:foregroundMark x1="80526" y1="44882" x2="74737" y2="86614"/>
                        <a14:foregroundMark x1="74737" y1="86614" x2="8947" y2="96850"/>
                        <a14:foregroundMark x1="8947" y1="96850" x2="13158" y2="50394"/>
                        <a14:foregroundMark x1="13158" y1="50394" x2="14211" y2="73228"/>
                        <a14:foregroundMark x1="28180" y1="14892" x2="83158" y2="8661"/>
                        <a14:foregroundMark x1="13684" y1="16535" x2="27500" y2="14969"/>
                        <a14:foregroundMark x1="83158" y1="8661" x2="88421" y2="89764"/>
                        <a14:foregroundMark x1="92632" y1="92913" x2="86316" y2="8661"/>
                        <a14:foregroundMark x1="86316" y1="8661" x2="91053" y2="63780"/>
                        <a14:foregroundMark x1="94211" y1="77953" x2="91053" y2="11024"/>
                        <a14:foregroundMark x1="21579" y1="11024" x2="24211" y2="3937"/>
                        <a14:foregroundMark x1="92632" y1="37008" x2="92632" y2="95276"/>
                        <a14:backgroundMark x1="25789" y1="5512" x2="23684" y2="0"/>
                        <a14:backgroundMark x1="97368" y1="85039" x2="97368" y2="6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80" y="1029310"/>
            <a:ext cx="540216" cy="665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одукция ПОЛОЦК-СТЕКЛОВОЛОКНО купить в Минске, цены и доставка —  Интернет-магазин 7745.by">
            <a:extLst>
              <a:ext uri="{FF2B5EF4-FFF2-40B4-BE49-F238E27FC236}">
                <a16:creationId xmlns="" xmlns:a16="http://schemas.microsoft.com/office/drawing/2014/main" id="{A10B7BE8-B865-4458-B638-939DCF3C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9396" b="95973" l="10000" r="90000">
                        <a14:foregroundMark x1="28500" y1="95973" x2="57000" y2="95973"/>
                        <a14:foregroundMark x1="57000" y1="95973" x2="21500" y2="90604"/>
                        <a14:backgroundMark x1="21500" y1="89933" x2="21500" y2="89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01" y="1139822"/>
            <a:ext cx="744492" cy="554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30">
            <a:extLst>
              <a:ext uri="{FF2B5EF4-FFF2-40B4-BE49-F238E27FC236}">
                <a16:creationId xmlns="" xmlns:a16="http://schemas.microsoft.com/office/drawing/2014/main" id="{7374B28E-AF5F-48B7-B8AF-0658222C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65" y="1122879"/>
            <a:ext cx="1612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 место 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СНГ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" name="Рисунок 18" descr="molochnyie-produktyi.jpg">
            <a:extLst>
              <a:ext uri="{FF2B5EF4-FFF2-40B4-BE49-F238E27FC236}">
                <a16:creationId xmlns="" xmlns:a16="http://schemas.microsoft.com/office/drawing/2014/main" id="{54E98B10-CDB2-49A8-9B71-4B9530D050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881" y="1603961"/>
            <a:ext cx="1508275" cy="8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30">
            <a:extLst>
              <a:ext uri="{FF2B5EF4-FFF2-40B4-BE49-F238E27FC236}">
                <a16:creationId xmlns="" xmlns:a16="http://schemas.microsoft.com/office/drawing/2014/main" id="{B7AE3DDF-809A-41B9-BB3E-D2A812072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411" y="1835303"/>
            <a:ext cx="1993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топ-5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экспортеров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в мире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5" name="Picture 2" descr="Свинина мясо PNG">
            <a:extLst>
              <a:ext uri="{FF2B5EF4-FFF2-40B4-BE49-F238E27FC236}">
                <a16:creationId xmlns="" xmlns:a16="http://schemas.microsoft.com/office/drawing/2014/main" id="{90BEC76E-30C4-47BE-9ACA-15697BD6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91" y="3434029"/>
            <a:ext cx="1005310" cy="721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84DDB045-4B3A-4B24-8B4E-11A27B6327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71" y="3512398"/>
            <a:ext cx="405792" cy="303053"/>
          </a:xfrm>
          <a:prstGeom prst="rect">
            <a:avLst/>
          </a:prstGeom>
        </p:spPr>
      </p:pic>
      <p:sp>
        <p:nvSpPr>
          <p:cNvPr id="107" name="TextBox 30">
            <a:extLst>
              <a:ext uri="{FF2B5EF4-FFF2-40B4-BE49-F238E27FC236}">
                <a16:creationId xmlns="" xmlns:a16="http://schemas.microsoft.com/office/drawing/2014/main" id="{7B76D4E8-5FE8-484D-9F15-53A234BE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3324929"/>
            <a:ext cx="1993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топ-10</a:t>
            </a:r>
            <a:endParaRPr lang="ru-RU" sz="1600" b="1" dirty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экспортеров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в мире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30">
            <a:extLst>
              <a:ext uri="{FF2B5EF4-FFF2-40B4-BE49-F238E27FC236}">
                <a16:creationId xmlns="" xmlns:a16="http://schemas.microsoft.com/office/drawing/2014/main" id="{D1A82F79-14DE-483F-BF74-8D8F942A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299" y="2538518"/>
            <a:ext cx="5977700" cy="738664"/>
          </a:xfrm>
          <a:prstGeom prst="rect">
            <a:avLst/>
          </a:prstGeom>
          <a:solidFill>
            <a:srgbClr val="92D050">
              <a:alpha val="2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сухое обезжиренное молоко –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5 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сливочное масло, молочная сыворотка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3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сыр – </a:t>
            </a:r>
            <a:r>
              <a:rPr lang="ru-RU" sz="1400" b="1" dirty="0" smtClean="0">
                <a:solidFill>
                  <a:srgbClr val="C00000"/>
                </a:solidFill>
                <a:cs typeface="Arial" pitchFamily="34" charset="0"/>
              </a:rPr>
              <a:t>4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  <a:endParaRPr 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30">
            <a:extLst>
              <a:ext uri="{FF2B5EF4-FFF2-40B4-BE49-F238E27FC236}">
                <a16:creationId xmlns="" xmlns:a16="http://schemas.microsoft.com/office/drawing/2014/main" id="{4383EB6A-3EC6-498D-8527-949104FC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864" y="4274155"/>
            <a:ext cx="4449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мясо птицы –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говядина охлажденная –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5 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говядина замороженная –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6 место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мире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4515966"/>
            <a:ext cx="91440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7632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Здравоохранение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7632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35496" y="4587974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5590"/>
                </a:solidFill>
                <a:cs typeface="Arial" pitchFamily="34" charset="0"/>
              </a:rPr>
              <a:t>Экспорт медицинских услуг в 2020 году составил  </a:t>
            </a:r>
            <a:endParaRPr lang="en-US" b="1" dirty="0" smtClean="0">
              <a:solidFill>
                <a:srgbClr val="245590"/>
              </a:solidFill>
              <a:cs typeface="Arial" pitchFamily="34" charset="0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323528" y="3539212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В 2020 году 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160 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тысяч</a:t>
            </a:r>
            <a:r>
              <a:rPr lang="en-US" sz="1200" b="1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пациентов</a:t>
            </a:r>
            <a:r>
              <a:rPr lang="en-US" sz="1200" b="1" dirty="0" smtClean="0">
                <a:solidFill>
                  <a:srgbClr val="245590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из</a:t>
            </a:r>
            <a: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rgbClr val="265A9A"/>
                </a:solidFill>
                <a:cs typeface="Arial" pitchFamily="34" charset="0"/>
              </a:rPr>
            </a:br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 более чем</a:t>
            </a:r>
            <a:r>
              <a:rPr lang="en-US" sz="1200" b="1" dirty="0" smtClean="0">
                <a:solidFill>
                  <a:srgbClr val="24559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cs typeface="Arial" pitchFamily="34" charset="0"/>
              </a:rPr>
              <a:t>40</a:t>
            </a: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245590"/>
                </a:solidFill>
                <a:cs typeface="Arial" pitchFamily="34" charset="0"/>
              </a:rPr>
              <a:t>c</a:t>
            </a:r>
            <a:r>
              <a:rPr lang="ru-RU" sz="1200" b="1" dirty="0" err="1" smtClean="0">
                <a:solidFill>
                  <a:srgbClr val="245590"/>
                </a:solidFill>
                <a:cs typeface="Arial" pitchFamily="34" charset="0"/>
              </a:rPr>
              <a:t>тран</a:t>
            </a:r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 посетили Беларусь с целью лечения и оздоровления</a:t>
            </a:r>
            <a:endParaRPr lang="en-US" sz="1200" b="1" dirty="0" smtClean="0">
              <a:solidFill>
                <a:srgbClr val="245590"/>
              </a:solidFill>
              <a:cs typeface="Arial" pitchFamily="34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4392488" y="4496802"/>
            <a:ext cx="3275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33,4 </a:t>
            </a:r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млн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USD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2987824" y="3540953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Белорусские учреждения здравоохранения предлагают широкий спектр высокотехнологичных и сложных операций, трансплантаций и различных видов лечения</a:t>
            </a:r>
            <a:endParaRPr lang="en-US" sz="1200" b="1" dirty="0" smtClean="0">
              <a:solidFill>
                <a:srgbClr val="245590"/>
              </a:solidFill>
              <a:cs typeface="Arial" pitchFamily="34" charset="0"/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6372200" y="353921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45590"/>
                </a:solidFill>
                <a:cs typeface="Arial" pitchFamily="34" charset="0"/>
              </a:rPr>
              <a:t>В Беларуси есть собственное производство лекарств и медицинского оборудования</a:t>
            </a:r>
            <a:endParaRPr lang="en-US" sz="1200" b="1" dirty="0" smtClean="0">
              <a:solidFill>
                <a:srgbClr val="245590"/>
              </a:solidFill>
              <a:cs typeface="Arial" pitchFamily="34" charset="0"/>
            </a:endParaRPr>
          </a:p>
        </p:txBody>
      </p:sp>
      <p:pic>
        <p:nvPicPr>
          <p:cNvPr id="4098" name="Picture 2" descr="C:\Users\vfralousky\Desktop\c03433b120249dba3f3627c1356905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922909"/>
            <a:ext cx="2448272" cy="1544295"/>
          </a:xfrm>
          <a:prstGeom prst="rect">
            <a:avLst/>
          </a:prstGeom>
          <a:noFill/>
        </p:spPr>
      </p:pic>
      <p:pic>
        <p:nvPicPr>
          <p:cNvPr id="4099" name="Picture 3" descr="C:\Users\vfralousky\Desktop\1e17fa742f39f1483b9fcb1146754e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55036"/>
            <a:ext cx="2188524" cy="1582471"/>
          </a:xfrm>
          <a:prstGeom prst="rect">
            <a:avLst/>
          </a:prstGeom>
          <a:noFill/>
        </p:spPr>
      </p:pic>
      <p:pic>
        <p:nvPicPr>
          <p:cNvPr id="4100" name="Picture 4" descr="C:\Users\vfralousky\Desktop\ADANI_uniexpert_021117.png"/>
          <p:cNvPicPr>
            <a:picLocks noChangeAspect="1" noChangeArrowheads="1"/>
          </p:cNvPicPr>
          <p:nvPr/>
        </p:nvPicPr>
        <p:blipFill>
          <a:blip r:embed="rId6" cstate="print"/>
          <a:srcRect l="10625" t="30657" r="13776" b="8090"/>
          <a:stretch>
            <a:fillRect/>
          </a:stretch>
        </p:blipFill>
        <p:spPr bwMode="auto">
          <a:xfrm>
            <a:off x="6732240" y="1955036"/>
            <a:ext cx="1963166" cy="1554173"/>
          </a:xfrm>
          <a:prstGeom prst="rect">
            <a:avLst/>
          </a:prstGeom>
          <a:noFill/>
        </p:spPr>
      </p:pic>
      <p:pic>
        <p:nvPicPr>
          <p:cNvPr id="27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" y="1535182"/>
            <a:ext cx="91439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65A9A"/>
                </a:solidFill>
              </a:rPr>
              <a:t>имеет одну из самых передовых систем здравоохранения в Европе</a:t>
            </a:r>
            <a:endParaRPr lang="en-US" sz="2000" b="1" dirty="0" smtClean="0">
              <a:solidFill>
                <a:srgbClr val="265A9A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1275606"/>
            <a:ext cx="4032448" cy="0"/>
          </a:xfrm>
          <a:prstGeom prst="line">
            <a:avLst/>
          </a:prstGeom>
          <a:ln w="381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8112" y="987574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5A9A"/>
                </a:solidFill>
              </a:rPr>
              <a:t>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Овал 69"/>
          <p:cNvSpPr/>
          <p:nvPr/>
        </p:nvSpPr>
        <p:spPr>
          <a:xfrm>
            <a:off x="107504" y="1923678"/>
            <a:ext cx="2664296" cy="26642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Экскурсии по </a:t>
            </a:r>
            <a:r>
              <a:rPr lang="ru-RU" sz="1600" b="1" dirty="0" err="1" smtClean="0">
                <a:solidFill>
                  <a:srgbClr val="C00000"/>
                </a:solidFill>
                <a:cs typeface="Arial" pitchFamily="34" charset="0"/>
              </a:rPr>
              <a:t>экотропам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в заповедники  и  на болота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Наблюдение за птицами и дикими животными, фотоохота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4" name="Picture 16" descr="C:\Users\ymaslouskaya\Downloads\hotpng.com-id-ghod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8824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b="86807"/>
          <a:stretch>
            <a:fillRect/>
          </a:stretch>
        </p:blipFill>
        <p:spPr bwMode="auto">
          <a:xfrm flipH="1">
            <a:off x="2411760" y="2761559"/>
            <a:ext cx="3745559" cy="314247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4139952" y="1851670"/>
            <a:ext cx="1584176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65A9A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040" name="Picture 16" descr="C:\Users\ymaslouskaya\Downloads\hotpng.com-id-ghodt.png"/>
          <p:cNvPicPr>
            <a:picLocks noChangeAspect="1" noChangeArrowheads="1"/>
          </p:cNvPicPr>
          <p:nvPr/>
        </p:nvPicPr>
        <p:blipFill>
          <a:blip r:embed="rId3" cstate="print"/>
          <a:srcRect t="13193"/>
          <a:stretch>
            <a:fillRect/>
          </a:stretch>
        </p:blipFill>
        <p:spPr bwMode="auto">
          <a:xfrm flipH="1">
            <a:off x="2411760" y="3075807"/>
            <a:ext cx="3745559" cy="2067693"/>
          </a:xfrm>
          <a:prstGeom prst="rect">
            <a:avLst/>
          </a:prstGeom>
          <a:noFill/>
        </p:spPr>
      </p:pic>
      <p:sp>
        <p:nvSpPr>
          <p:cNvPr id="59" name="Овал 58"/>
          <p:cNvSpPr/>
          <p:nvPr/>
        </p:nvSpPr>
        <p:spPr>
          <a:xfrm>
            <a:off x="2483768" y="3075806"/>
            <a:ext cx="1512168" cy="151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627784" y="3197463"/>
            <a:ext cx="12182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Сплавы на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 байдарках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 рекам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Свислочь и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Ислочь</a:t>
            </a:r>
            <a:endParaRPr lang="en-US" sz="15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2794" b="22223"/>
          <a:stretch>
            <a:fillRect/>
          </a:stretch>
        </p:blipFill>
        <p:spPr>
          <a:xfrm>
            <a:off x="6181350" y="1597946"/>
            <a:ext cx="1126954" cy="7715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2794" b="22223"/>
          <a:stretch>
            <a:fillRect/>
          </a:stretch>
        </p:blipFill>
        <p:spPr>
          <a:xfrm flipH="1">
            <a:off x="6812632" y="1721424"/>
            <a:ext cx="1126954" cy="77155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2794" b="22223"/>
          <a:stretch>
            <a:fillRect/>
          </a:stretch>
        </p:blipFill>
        <p:spPr>
          <a:xfrm flipH="1">
            <a:off x="6660232" y="2029994"/>
            <a:ext cx="1126954" cy="771550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516216" y="3075806"/>
            <a:ext cx="1440160" cy="1440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04" t="42794" b="22223"/>
          <a:stretch>
            <a:fillRect/>
          </a:stretch>
        </p:blipFill>
        <p:spPr>
          <a:xfrm flipH="1">
            <a:off x="8100392" y="3096344"/>
            <a:ext cx="1043608" cy="77155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0"/>
            <a:ext cx="5580112" cy="915566"/>
          </a:xfrm>
          <a:prstGeom prst="homePlate">
            <a:avLst/>
          </a:prstGeom>
          <a:solidFill>
            <a:srgbClr val="265A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7376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Туризм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vfralousky\Desktop\Безымянный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61789" y="277762"/>
            <a:ext cx="915566" cy="360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6322"/>
            <a:ext cx="61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6197702" y="3363838"/>
            <a:ext cx="204670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горнолыжных курортов</a:t>
            </a:r>
            <a:endParaRPr lang="en-US" sz="15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2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19050"/>
            <a:ext cx="2118197" cy="932666"/>
          </a:xfrm>
          <a:prstGeom prst="rect">
            <a:avLst/>
          </a:prstGeom>
          <a:noFill/>
        </p:spPr>
      </p:pic>
      <p:pic>
        <p:nvPicPr>
          <p:cNvPr id="17" name="Picture 14" descr="Forest-PNG-Transparent-Pho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40" t="32503" r="9795" b="46907"/>
          <a:stretch/>
        </p:blipFill>
        <p:spPr bwMode="auto">
          <a:xfrm flipH="1">
            <a:off x="6588224" y="4083918"/>
            <a:ext cx="2555776" cy="105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2794" b="22223"/>
          <a:stretch>
            <a:fillRect/>
          </a:stretch>
        </p:blipFill>
        <p:spPr>
          <a:xfrm flipH="1">
            <a:off x="6192688" y="4083918"/>
            <a:ext cx="1547664" cy="10595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2794" b="22223"/>
          <a:stretch>
            <a:fillRect/>
          </a:stretch>
        </p:blipFill>
        <p:spPr>
          <a:xfrm>
            <a:off x="4752528" y="4083918"/>
            <a:ext cx="1547664" cy="1059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075806"/>
            <a:ext cx="1584176" cy="1584176"/>
          </a:xfrm>
          <a:prstGeom prst="rect">
            <a:avLst/>
          </a:prstGeom>
        </p:spPr>
      </p:pic>
      <p:pic>
        <p:nvPicPr>
          <p:cNvPr id="1044" name="Picture 20" descr="C:\Users\ymaslouskaya\Downloads\hotpng.com-id-ehnr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796136" y="2064405"/>
            <a:ext cx="1087376" cy="881155"/>
          </a:xfrm>
          <a:prstGeom prst="rect">
            <a:avLst/>
          </a:prstGeom>
          <a:noFill/>
        </p:spPr>
      </p:pic>
      <p:sp>
        <p:nvSpPr>
          <p:cNvPr id="51" name="Овал 50"/>
          <p:cNvSpPr/>
          <p:nvPr/>
        </p:nvSpPr>
        <p:spPr>
          <a:xfrm>
            <a:off x="7812360" y="1778474"/>
            <a:ext cx="1187624" cy="11876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30"/>
          <p:cNvSpPr txBox="1">
            <a:spLocks noChangeArrowheads="1"/>
          </p:cNvSpPr>
          <p:nvPr/>
        </p:nvSpPr>
        <p:spPr bwMode="auto">
          <a:xfrm>
            <a:off x="7380312" y="2103190"/>
            <a:ext cx="20467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err="1" smtClean="0">
                <a:solidFill>
                  <a:srgbClr val="C00000"/>
                </a:solidFill>
                <a:cs typeface="Arial" pitchFamily="34" charset="0"/>
              </a:rPr>
              <a:t>Агротуризм</a:t>
            </a:r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,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cs typeface="Arial" pitchFamily="34" charset="0"/>
              </a:rPr>
              <a:t>охота</a:t>
            </a:r>
            <a:endParaRPr lang="en-US" sz="15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050" name="Picture 26" descr="C:\Users\ymaslouskaya\Downloads\hotpng.com-id-gqzrv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147814"/>
            <a:ext cx="340288" cy="310779"/>
          </a:xfrm>
          <a:prstGeom prst="rect">
            <a:avLst/>
          </a:prstGeom>
          <a:noFill/>
        </p:spPr>
      </p:pic>
      <p:pic>
        <p:nvPicPr>
          <p:cNvPr id="57" name="Picture 26" descr="C:\Users\ymaslouskaya\Downloads\hotpng.com-id-gqzrv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3363838"/>
            <a:ext cx="191778" cy="175147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3942184" y="2427734"/>
            <a:ext cx="1997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cs typeface="Arial" pitchFamily="34" charset="0"/>
              </a:rPr>
              <a:t>ЭКОТУРИЗМ</a:t>
            </a:r>
            <a:endParaRPr lang="en-US" sz="2200" b="1" dirty="0" smtClean="0">
              <a:solidFill>
                <a:srgbClr val="265A9A"/>
              </a:solidFill>
              <a:cs typeface="Arial" pitchFamily="34" charset="0"/>
            </a:endParaRPr>
          </a:p>
        </p:txBody>
      </p:sp>
      <p:pic>
        <p:nvPicPr>
          <p:cNvPr id="1036" name="Picture 12" descr="https://pngimage.net/wp-content/uploads/2018/06/kayak-png-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563888" y="3507854"/>
            <a:ext cx="1296144" cy="1038869"/>
          </a:xfrm>
          <a:prstGeom prst="rect">
            <a:avLst/>
          </a:prstGeom>
          <a:noFill/>
        </p:spPr>
      </p:pic>
      <p:pic>
        <p:nvPicPr>
          <p:cNvPr id="1027" name="Picture 3" descr="C:\Users\ymaslouskaya\Downloads\hotpng.com-id-ehcrh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30000"/>
          </a:blip>
          <a:srcRect/>
          <a:stretch>
            <a:fillRect/>
          </a:stretch>
        </p:blipFill>
        <p:spPr bwMode="auto">
          <a:xfrm rot="6485666">
            <a:off x="7754632" y="2736061"/>
            <a:ext cx="535278" cy="569782"/>
          </a:xfrm>
          <a:prstGeom prst="rect">
            <a:avLst/>
          </a:prstGeom>
          <a:noFill/>
        </p:spPr>
      </p:pic>
      <p:pic>
        <p:nvPicPr>
          <p:cNvPr id="1060" name="Picture 36" descr="C:\Users\ymaslouskaya\Downloads\hotpng.com-id-ekrdw.png"/>
          <p:cNvPicPr>
            <a:picLocks noChangeAspect="1" noChangeArrowheads="1"/>
          </p:cNvPicPr>
          <p:nvPr/>
        </p:nvPicPr>
        <p:blipFill>
          <a:blip r:embed="rId14" cstate="print">
            <a:lum bright="-30000"/>
          </a:blip>
          <a:srcRect/>
          <a:stretch>
            <a:fillRect/>
          </a:stretch>
        </p:blipFill>
        <p:spPr bwMode="auto">
          <a:xfrm rot="20982527">
            <a:off x="3972759" y="2921067"/>
            <a:ext cx="753980" cy="753980"/>
          </a:xfrm>
          <a:prstGeom prst="rect">
            <a:avLst/>
          </a:prstGeom>
          <a:noFill/>
        </p:spPr>
      </p:pic>
      <p:pic>
        <p:nvPicPr>
          <p:cNvPr id="72" name="Picture 36" descr="C:\Users\ymaslouskaya\Downloads\hotpng.com-id-ekrdw.png"/>
          <p:cNvPicPr>
            <a:picLocks noChangeAspect="1" noChangeArrowheads="1"/>
          </p:cNvPicPr>
          <p:nvPr/>
        </p:nvPicPr>
        <p:blipFill>
          <a:blip r:embed="rId15" cstate="print">
            <a:lum bright="-30000"/>
          </a:blip>
          <a:srcRect/>
          <a:stretch>
            <a:fillRect/>
          </a:stretch>
        </p:blipFill>
        <p:spPr bwMode="auto">
          <a:xfrm rot="20982527">
            <a:off x="3716684" y="2796554"/>
            <a:ext cx="993930" cy="993930"/>
          </a:xfrm>
          <a:prstGeom prst="rect">
            <a:avLst/>
          </a:prstGeom>
          <a:noFill/>
        </p:spPr>
      </p:pic>
      <p:pic>
        <p:nvPicPr>
          <p:cNvPr id="1067" name="Picture 43" descr="Картинки по запросу ЛИСТОЧЕК 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961137">
            <a:off x="5157949" y="2797658"/>
            <a:ext cx="432048" cy="432048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5" t="45171" b="22223"/>
          <a:stretch>
            <a:fillRect/>
          </a:stretch>
        </p:blipFill>
        <p:spPr>
          <a:xfrm>
            <a:off x="7596336" y="4155926"/>
            <a:ext cx="1547664" cy="98757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020272" y="320065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245590"/>
                </a:solidFill>
                <a:cs typeface="Arial" pitchFamily="34" charset="0"/>
              </a:rPr>
              <a:t>7</a:t>
            </a:r>
            <a:endParaRPr lang="ru-RU" sz="2800" i="1" dirty="0">
              <a:solidFill>
                <a:srgbClr val="24559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" y="1203598"/>
            <a:ext cx="91439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65A9A"/>
                </a:solidFill>
              </a:rPr>
              <a:t>в 2020 году </a:t>
            </a:r>
            <a:r>
              <a:rPr lang="ru-RU" sz="2000" b="1" dirty="0" smtClean="0">
                <a:solidFill>
                  <a:srgbClr val="C00000"/>
                </a:solidFill>
              </a:rPr>
              <a:t>3,6 млн. </a:t>
            </a:r>
            <a:r>
              <a:rPr lang="ru-RU" sz="2000" b="1" dirty="0" smtClean="0">
                <a:solidFill>
                  <a:srgbClr val="265A9A"/>
                </a:solidFill>
              </a:rPr>
              <a:t>иностранных граждан посетили Республику Беларусь </a:t>
            </a:r>
            <a:endParaRPr lang="en-US" sz="2000" b="1" dirty="0" smtClean="0">
              <a:solidFill>
                <a:srgbClr val="265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8081</TotalTime>
  <Words>1338</Words>
  <Application>Microsoft Office PowerPoint</Application>
  <PresentationFormat>Экран (16:9)</PresentationFormat>
  <Paragraphs>420</Paragraphs>
  <Slides>25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ВЫХОД УКРАИНСКИХ КОМПАНИЙ НА РЫНОК БЕЛАРУСИ: СТРАТЕГИИ, ИНСТРУМЕНТЫ, БИЗНЕС-РЕШЕНИЯ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CПАСИБО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А. Фроловский</dc:creator>
  <cp:lastModifiedBy>YMaslouskaya</cp:lastModifiedBy>
  <cp:revision>685</cp:revision>
  <dcterms:created xsi:type="dcterms:W3CDTF">2019-01-23T06:07:47Z</dcterms:created>
  <dcterms:modified xsi:type="dcterms:W3CDTF">2021-06-23T08:43:38Z</dcterms:modified>
</cp:coreProperties>
</file>