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8A628-28F2-4CBD-B981-04637956595A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FEE99-C961-495B-9F62-FDF52ACF3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A011C-FDE0-42AE-AA08-AC2C82DE9F32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D0235-1A76-4FB9-A9A9-A7360DC1E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03DF3-D94F-4961-B52A-9CB3DDF6F983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D84C4-16E6-42B0-95EC-EB25CB955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9B1AE-824D-4FF5-A547-3A130AE0CEE0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75711-93FD-4DAF-9673-9CC8A94C7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A35A1-E209-41FD-B14B-EBF59E18EFEA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4AD8C-F137-48B2-99B6-B688D563A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11D64-A95A-4DD7-A7A4-C20E914A4620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231C6-F62D-4653-B574-34F77194C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0A43D-761C-4EAC-A3F5-606DF4FED3B4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82442-5BA2-4603-BE80-19D200B2C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70EE9-B236-4609-A2F5-58C441117B6D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20B9F-CADC-4F3D-9A4D-54A3232B3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FD6EE-C7D9-46F9-8D9C-1FAD3319624E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202CC-8AAF-4451-BBC6-E10B78AD6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98891-5D8F-4CD2-AA5D-57A75C5EF83F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90038-4E31-45C8-9404-19FFF8361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2569-D35E-4C59-B865-1636915AFDAD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B3FD4-A202-4334-A2CE-C8938AEB8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10E67F-AA64-4145-9564-F27073FD6929}" type="datetimeFigureOut">
              <a:rPr lang="ru-RU"/>
              <a:pPr>
                <a:defRPr/>
              </a:pPr>
              <a:t>11.06.2019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49AED5-08E2-4F43-A2D5-D713AD13A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1331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b="1" smtClean="0"/>
              <a:t/>
            </a:r>
            <a:br>
              <a:rPr lang="uk-UA" sz="3200" b="1" smtClean="0"/>
            </a:br>
            <a:r>
              <a:rPr lang="uk-UA" sz="3200" b="1" smtClean="0"/>
              <a:t/>
            </a:r>
            <a:br>
              <a:rPr lang="uk-UA" sz="3200" b="1" smtClean="0"/>
            </a:br>
            <a:r>
              <a:rPr lang="uk-UA" sz="3200" b="1" smtClean="0"/>
              <a:t>Аналіз</a:t>
            </a:r>
            <a:r>
              <a:rPr lang="uk-UA" sz="2800" b="1" smtClean="0"/>
              <a:t> 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uk-UA" sz="2400" b="1" i="1" smtClean="0"/>
              <a:t>законодавчої бази, технічного стану елементів </a:t>
            </a:r>
            <a:r>
              <a:rPr lang="ru-RU" sz="2400" i="1" smtClean="0"/>
              <a:t/>
            </a:r>
            <a:br>
              <a:rPr lang="ru-RU" sz="2400" i="1" smtClean="0"/>
            </a:br>
            <a:r>
              <a:rPr lang="uk-UA" sz="2400" b="1" i="1" smtClean="0"/>
              <a:t>систем водопостачання і водовідведення з точки зору готовності до імплементації цілей сталого розвитку та  протоколу про воду і здоров’я</a:t>
            </a:r>
            <a:r>
              <a:rPr lang="en-US" sz="2400" b="1" i="1" smtClean="0"/>
              <a:t> </a:t>
            </a:r>
            <a:r>
              <a:rPr lang="uk-UA" sz="2800" b="1" smtClean="0"/>
              <a:t/>
            </a:r>
            <a:br>
              <a:rPr lang="uk-UA" sz="2800" b="1" smtClean="0"/>
            </a:br>
            <a:r>
              <a:rPr lang="uk-UA" sz="2800" b="1" smtClean="0"/>
              <a:t/>
            </a:r>
            <a:br>
              <a:rPr lang="uk-UA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endParaRPr lang="ru-RU" sz="2800" smtClean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4816475" y="4149725"/>
            <a:ext cx="4175125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293813" indent="-4032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81163" indent="-3857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01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endParaRPr lang="uk-UA" sz="1400" b="1" kern="0" dirty="0" smtClean="0">
              <a:latin typeface="+mj-lt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endParaRPr lang="uk-UA" sz="1400" b="1" kern="0" dirty="0">
              <a:latin typeface="+mj-lt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endParaRPr lang="uk-UA" sz="1400" b="1" kern="0" dirty="0" smtClean="0">
              <a:latin typeface="+mj-lt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endParaRPr lang="uk-UA" sz="1400" b="1" kern="0" dirty="0">
              <a:latin typeface="+mj-lt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endParaRPr lang="uk-UA" sz="1400" b="1" kern="0" dirty="0" smtClean="0">
              <a:latin typeface="+mj-lt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uk-UA" sz="1400" b="1" kern="0" dirty="0" smtClean="0">
                <a:latin typeface="+mj-lt"/>
              </a:rPr>
              <a:t>КРАВЧЕНКО Олександр Валерійович</a:t>
            </a:r>
            <a:r>
              <a:rPr lang="uk-UA" sz="1400" kern="0" dirty="0" smtClean="0">
                <a:latin typeface="+mj-lt"/>
              </a:rPr>
              <a:t>,</a:t>
            </a:r>
            <a:r>
              <a:rPr lang="ru-RU" sz="1400" kern="0" dirty="0" smtClean="0">
                <a:latin typeface="+mj-lt"/>
              </a:rPr>
              <a:t>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uk-UA" altLang="ru-RU" sz="1400" b="1" dirty="0" smtClean="0">
                <a:latin typeface="+mj-lt"/>
              </a:rPr>
              <a:t>д.т.н.</a:t>
            </a:r>
            <a:endParaRPr lang="ru-RU" sz="1400" kern="0" dirty="0" smtClean="0">
              <a:latin typeface="+mj-lt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1400" kern="0" dirty="0" smtClean="0">
                <a:latin typeface="+mj-lt"/>
              </a:rPr>
              <a:t>Державне підприємство «</a:t>
            </a:r>
            <a:r>
              <a:rPr lang="uk-UA" sz="1400" kern="0" dirty="0" smtClean="0">
                <a:latin typeface="+mj-lt"/>
              </a:rPr>
              <a:t>Науково-дослідний та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uk-UA" sz="1400" kern="0" dirty="0" smtClean="0">
                <a:latin typeface="+mj-lt"/>
              </a:rPr>
              <a:t>конструкторсько-технологічний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uk-UA" sz="1400" kern="0" dirty="0" smtClean="0">
                <a:latin typeface="+mj-lt"/>
              </a:rPr>
              <a:t>інститут міського господарства»</a:t>
            </a:r>
            <a:endParaRPr lang="en-US" sz="1400" kern="0" dirty="0"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88913"/>
            <a:ext cx="3195637" cy="815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4213" y="242093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ru-RU" sz="3600" dirty="0" smtClean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dirty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600" dirty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  <a:t>Дякую </a:t>
            </a:r>
            <a:r>
              <a:rPr lang="ru-RU" sz="3600" dirty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  <a:t>за </a:t>
            </a:r>
            <a:r>
              <a:rPr lang="ru-RU" sz="3600" dirty="0" smtClean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  <a:t>увагу! </a:t>
            </a:r>
            <a:br>
              <a:rPr lang="ru-RU" sz="3600" dirty="0" smtClean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800" dirty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800" dirty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800" dirty="0" smtClean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800" dirty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800" dirty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800" dirty="0" smtClean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800" dirty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800" dirty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1800" dirty="0" smtClean="0">
                <a:solidFill>
                  <a:srgbClr val="276D6D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5E5E5E"/>
                </a:solidFill>
              </a:rPr>
              <a:t>Доповідач</a:t>
            </a:r>
            <a:r>
              <a:rPr lang="ru-RU" sz="2000" b="1" dirty="0">
                <a:solidFill>
                  <a:srgbClr val="5E5E5E"/>
                </a:solidFill>
              </a:rPr>
              <a:t>: Кравченко </a:t>
            </a:r>
            <a:r>
              <a:rPr lang="ru-RU" sz="2000" b="1" dirty="0" smtClean="0">
                <a:solidFill>
                  <a:srgbClr val="5E5E5E"/>
                </a:solidFill>
              </a:rPr>
              <a:t>Олександр Валеріійович,</a:t>
            </a:r>
            <a:r>
              <a:rPr lang="ru-RU" sz="2000" b="1" dirty="0">
                <a:solidFill>
                  <a:srgbClr val="5E5E5E"/>
                </a:solidFill>
              </a:rPr>
              <a:t/>
            </a:r>
            <a:br>
              <a:rPr lang="ru-RU" sz="2000" b="1" dirty="0">
                <a:solidFill>
                  <a:srgbClr val="5E5E5E"/>
                </a:solidFill>
              </a:rPr>
            </a:br>
            <a:r>
              <a:rPr lang="ru-RU" sz="2000" b="1" dirty="0" smtClean="0">
                <a:solidFill>
                  <a:srgbClr val="5E5E5E"/>
                </a:solidFill>
              </a:rPr>
              <a:t>Завідувач відділення житлово-коммунального господарства </a:t>
            </a:r>
            <a:br>
              <a:rPr lang="ru-RU" sz="2000" b="1" dirty="0" smtClean="0">
                <a:solidFill>
                  <a:srgbClr val="5E5E5E"/>
                </a:solidFill>
              </a:rPr>
            </a:br>
            <a:r>
              <a:rPr lang="ru-RU" sz="2000" b="1" dirty="0" smtClean="0">
                <a:solidFill>
                  <a:srgbClr val="5E5E5E"/>
                </a:solidFill>
              </a:rPr>
              <a:t> ДП «НДКТІ МГ»</a:t>
            </a:r>
            <a:r>
              <a:rPr lang="ru-RU" sz="2000" b="1" dirty="0">
                <a:solidFill>
                  <a:srgbClr val="5E5E5E"/>
                </a:solidFill>
              </a:rPr>
              <a:t/>
            </a:r>
            <a:br>
              <a:rPr lang="ru-RU" sz="2000" b="1" dirty="0">
                <a:solidFill>
                  <a:srgbClr val="5E5E5E"/>
                </a:solidFill>
              </a:rPr>
            </a:br>
            <a:endParaRPr lang="ru-RU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20713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u="sng" dirty="0"/>
              <a:t>Цільова область IIІ - Доступ до питної </a:t>
            </a:r>
            <a:r>
              <a:rPr lang="uk-UA" sz="2000" b="1" u="sng" dirty="0" smtClean="0"/>
              <a:t>води</a:t>
            </a:r>
            <a:r>
              <a:rPr lang="en-US" sz="2000" b="1" u="sng" dirty="0" smtClean="0"/>
              <a:t> </a:t>
            </a:r>
            <a:br>
              <a:rPr lang="en-US" sz="2000" b="1" u="sng" dirty="0" smtClean="0"/>
            </a:br>
            <a:r>
              <a:rPr lang="uk-UA" sz="1200" i="1" dirty="0" smtClean="0"/>
              <a:t>(</a:t>
            </a:r>
            <a:r>
              <a:rPr lang="uk-UA" sz="1200" i="1" dirty="0"/>
              <a:t>стаття 6. 2 (c) Протоколу)</a:t>
            </a:r>
            <a:r>
              <a:rPr lang="uk-UA" sz="1200" u="sng" dirty="0" smtClean="0"/>
              <a:t> </a:t>
            </a: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713"/>
            <a:ext cx="9144000" cy="62372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1300 населених пунктів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України користується привізною водою. </a:t>
            </a: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В малих населених пунктах якість послуг нижча, а тарифи на ці послуги вищі, ніж у великих населених пунктах.</a:t>
            </a: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Забезпечення якісною питною водою всіх дошкільних та загальноосвітніх навчальних закладів має бути пріоритетом органів влади всіх рівнів.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На територіях</a:t>
            </a:r>
            <a:r>
              <a:rPr lang="uk-UA" sz="1600" dirty="0">
                <a:solidFill>
                  <a:schemeClr val="tx1"/>
                </a:solidFill>
              </a:rPr>
              <a:t>, наближених до </a:t>
            </a:r>
            <a:r>
              <a:rPr lang="uk-UA" sz="1600" dirty="0" smtClean="0">
                <a:solidFill>
                  <a:schemeClr val="tx1"/>
                </a:solidFill>
              </a:rPr>
              <a:t>АТО перебої </a:t>
            </a:r>
            <a:r>
              <a:rPr lang="uk-UA" sz="1600" dirty="0">
                <a:solidFill>
                  <a:schemeClr val="tx1"/>
                </a:solidFill>
              </a:rPr>
              <a:t>з подачею питної води, </a:t>
            </a:r>
            <a:r>
              <a:rPr lang="uk-UA" sz="1600" dirty="0" smtClean="0">
                <a:solidFill>
                  <a:schemeClr val="tx1"/>
                </a:solidFill>
              </a:rPr>
              <a:t>зниження </a:t>
            </a:r>
            <a:r>
              <a:rPr lang="uk-UA" sz="1600" dirty="0">
                <a:solidFill>
                  <a:schemeClr val="tx1"/>
                </a:solidFill>
              </a:rPr>
              <a:t>продуктивності систем водопостачання, складнощі з організацією належного контролю за якістю </a:t>
            </a:r>
            <a:r>
              <a:rPr lang="uk-UA" sz="1600" dirty="0" smtClean="0">
                <a:solidFill>
                  <a:schemeClr val="tx1"/>
                </a:solidFill>
              </a:rPr>
              <a:t>води. 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Через </a:t>
            </a:r>
            <a:r>
              <a:rPr lang="uk-UA" sz="1600" dirty="0">
                <a:solidFill>
                  <a:schemeClr val="tx1"/>
                </a:solidFill>
              </a:rPr>
              <a:t>відсутність довіри до якості водопровідної води населення активно користується водою з </a:t>
            </a:r>
            <a:r>
              <a:rPr lang="uk-UA" sz="1600" dirty="0" err="1">
                <a:solidFill>
                  <a:schemeClr val="tx1"/>
                </a:solidFill>
              </a:rPr>
              <a:t>бюветів</a:t>
            </a:r>
            <a:r>
              <a:rPr lang="uk-UA" sz="1600" dirty="0">
                <a:solidFill>
                  <a:schemeClr val="tx1"/>
                </a:solidFill>
              </a:rPr>
              <a:t>, пунктів розливу, фасованої або доочищає воду </a:t>
            </a:r>
            <a:r>
              <a:rPr lang="uk-UA" sz="1600" dirty="0" smtClean="0">
                <a:solidFill>
                  <a:schemeClr val="tx1"/>
                </a:solidFill>
              </a:rPr>
              <a:t>самостійно. </a:t>
            </a: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Відсутність фінансових механізмів повернення субсидій підприємствам водопостачання, негативно впливає на їх фінансово-економічний стані і, відповідно, на якість наданих послуг.  </a:t>
            </a: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Встановлений при формулюванні національних показників до Протоколу у 2015 р. індикатор   «Частка населення, що має доступ до якісної питної води» має враховувати населення, яке користується водою з колодязів та свердловин. </a:t>
            </a: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Заходи щодо покращення доступу до якісної питної води програми «Питна вода України» та заходи з забезпеченням якісною питною водою сільських населених пунктів  Програми розвитку водного господарства потребують перегляду та фінансування з Держбюджету. </a:t>
            </a: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uk-U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20713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u="sng" dirty="0"/>
              <a:t>Цільова область ІV Доступ до умов санітарії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uk-UA" sz="1200" i="1" cap="all" dirty="0"/>
              <a:t>(</a:t>
            </a:r>
            <a:r>
              <a:rPr lang="uk-UA" sz="1200" i="1" dirty="0"/>
              <a:t>стаття 6. 2 (d) Протоколу)</a:t>
            </a: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713"/>
            <a:ext cx="9144000" cy="62372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Законодавча база щодо цього питання в Україні розвинута недостатньо. Право людини на санітарію прямо законодавчо не закріплено. 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Закон </a:t>
            </a:r>
            <a:r>
              <a:rPr lang="uk-UA" sz="1600" dirty="0">
                <a:solidFill>
                  <a:schemeClr val="tx1"/>
                </a:solidFill>
              </a:rPr>
              <a:t>України «Про питну воду, питне водопостачання та </a:t>
            </a:r>
            <a:r>
              <a:rPr lang="uk-UA" sz="1600" dirty="0" smtClean="0">
                <a:solidFill>
                  <a:schemeClr val="tx1"/>
                </a:solidFill>
              </a:rPr>
              <a:t>водовідведення» не </a:t>
            </a:r>
            <a:r>
              <a:rPr lang="uk-UA" sz="1600" dirty="0">
                <a:solidFill>
                  <a:schemeClr val="tx1"/>
                </a:solidFill>
              </a:rPr>
              <a:t>в повній мірі відповідає вимогам Директиви 91/271/ЄЕС «Про очистку міських стічних вод».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Необхідне </a:t>
            </a:r>
            <a:r>
              <a:rPr lang="uk-UA" sz="1600" dirty="0">
                <a:solidFill>
                  <a:schemeClr val="tx1"/>
                </a:solidFill>
              </a:rPr>
              <a:t>прийняття окремого закону «Про водовідведення», який наразі знаходиться на стадії розробки. 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Підзаконні акти і нормативна база в сфері санітарії також застарілі і обмежуються фактично наявністю будівельних норм і стандартів. 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В</a:t>
            </a:r>
            <a:r>
              <a:rPr lang="uk-UA" sz="1600" dirty="0" smtClean="0">
                <a:solidFill>
                  <a:schemeClr val="tx1"/>
                </a:solidFill>
              </a:rPr>
              <a:t>ідсутні </a:t>
            </a:r>
            <a:r>
              <a:rPr lang="uk-UA" sz="1600" dirty="0">
                <a:solidFill>
                  <a:schemeClr val="tx1"/>
                </a:solidFill>
              </a:rPr>
              <a:t>нормативи, які визначають порядок поводження з децентралізованими системами </a:t>
            </a:r>
            <a:r>
              <a:rPr lang="uk-UA" sz="1600" dirty="0" smtClean="0">
                <a:solidFill>
                  <a:schemeClr val="tx1"/>
                </a:solidFill>
              </a:rPr>
              <a:t>водовідведення. 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Єдиної державної програми, направленої на розвиток систем водовідведення і покращення умов санітарії в Україні, немає. 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Відсутність механізмів </a:t>
            </a:r>
            <a:r>
              <a:rPr lang="uk-UA" sz="1600" dirty="0">
                <a:solidFill>
                  <a:schemeClr val="tx1"/>
                </a:solidFill>
              </a:rPr>
              <a:t>управління децентралізованими системами </a:t>
            </a:r>
            <a:r>
              <a:rPr lang="uk-UA" sz="1600" dirty="0" smtClean="0">
                <a:solidFill>
                  <a:schemeClr val="tx1"/>
                </a:solidFill>
              </a:rPr>
              <a:t>водовідведення та системи </a:t>
            </a:r>
            <a:r>
              <a:rPr lang="uk-UA" sz="1600" dirty="0">
                <a:solidFill>
                  <a:schemeClr val="tx1"/>
                </a:solidFill>
              </a:rPr>
              <a:t>відповідальності за порушення екологічних нормативів децентралізованими системами, робить підключення до централізованої каналізації мало привабливим.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Рівень доступу населення до послуг централізованого водовідведення по областях України за даними Національної доповіді за 2015 рік складав: у міській місцевості - від 93,1 до 100 %, в сільський – від 0,4 до 16 %.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uk-U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20713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dirty="0"/>
              <a:t>Цільова область V Рівень роботи колективних та інших систем водопостачання </a:t>
            </a:r>
            <a:r>
              <a:rPr lang="uk-UA" sz="1200" i="1" dirty="0" smtClean="0"/>
              <a:t>(</a:t>
            </a:r>
            <a:r>
              <a:rPr lang="uk-UA" sz="1200" i="1" dirty="0"/>
              <a:t>стаття 6. 2 (е) перша частина)</a:t>
            </a: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713"/>
            <a:ext cx="9144000" cy="62372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Відсутність протягом тривалого часу інвестицій в розвиток систем водопостачання </a:t>
            </a:r>
            <a:r>
              <a:rPr lang="uk-UA" sz="1600" dirty="0" smtClean="0">
                <a:solidFill>
                  <a:schemeClr val="tx1"/>
                </a:solidFill>
              </a:rPr>
              <a:t>спричинила </a:t>
            </a:r>
            <a:r>
              <a:rPr lang="uk-UA" sz="1600" dirty="0">
                <a:solidFill>
                  <a:schemeClr val="tx1"/>
                </a:solidFill>
              </a:rPr>
              <a:t>технічне старіння застосованих технологій, устаткування, матеріалів, реагентів тощо</a:t>
            </a:r>
            <a:r>
              <a:rPr lang="uk-UA" sz="16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Будівництво </a:t>
            </a:r>
            <a:r>
              <a:rPr lang="uk-UA" sz="1600" dirty="0">
                <a:solidFill>
                  <a:schemeClr val="tx1"/>
                </a:solidFill>
              </a:rPr>
              <a:t>типових споруд водоочищення без урахування якості води в районі конкретного водозабору призвела до того, що </a:t>
            </a:r>
            <a:r>
              <a:rPr lang="uk-UA" sz="1600" dirty="0" smtClean="0">
                <a:solidFill>
                  <a:schemeClr val="tx1"/>
                </a:solidFill>
              </a:rPr>
              <a:t>наявні </a:t>
            </a:r>
            <a:r>
              <a:rPr lang="uk-UA" sz="1600" dirty="0">
                <a:solidFill>
                  <a:schemeClr val="tx1"/>
                </a:solidFill>
              </a:rPr>
              <a:t>водоочисні споруди </a:t>
            </a:r>
            <a:r>
              <a:rPr lang="uk-UA" sz="1600" dirty="0" smtClean="0">
                <a:solidFill>
                  <a:schemeClr val="tx1"/>
                </a:solidFill>
              </a:rPr>
              <a:t>не </a:t>
            </a:r>
            <a:r>
              <a:rPr lang="uk-UA" sz="1600" dirty="0">
                <a:solidFill>
                  <a:schemeClr val="tx1"/>
                </a:solidFill>
              </a:rPr>
              <a:t>спроможні забезпечити необхідний рівень очищення </a:t>
            </a:r>
            <a:r>
              <a:rPr lang="uk-UA" sz="1600" dirty="0" smtClean="0">
                <a:solidFill>
                  <a:schemeClr val="tx1"/>
                </a:solidFill>
              </a:rPr>
              <a:t>води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Існуючі технології кондиціювання води та режими експлуатації споруд не розраховані на досягнення якості води згідно європейських вимог та ДСанПіН. </a:t>
            </a: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Системи </a:t>
            </a:r>
            <a:r>
              <a:rPr lang="uk-UA" sz="1600" dirty="0">
                <a:solidFill>
                  <a:schemeClr val="tx1"/>
                </a:solidFill>
              </a:rPr>
              <a:t>транспортування води </a:t>
            </a:r>
            <a:r>
              <a:rPr lang="uk-UA" sz="1600" dirty="0" smtClean="0">
                <a:solidFill>
                  <a:schemeClr val="tx1"/>
                </a:solidFill>
              </a:rPr>
              <a:t>працюють </a:t>
            </a:r>
            <a:r>
              <a:rPr lang="uk-UA" sz="1600" dirty="0">
                <a:solidFill>
                  <a:schemeClr val="tx1"/>
                </a:solidFill>
              </a:rPr>
              <a:t>в режимах, які суттєво відрізняються від проектних, і зі значним недовантаженням. 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Системи </a:t>
            </a:r>
            <a:r>
              <a:rPr lang="uk-UA" sz="1600" dirty="0">
                <a:solidFill>
                  <a:schemeClr val="tx1"/>
                </a:solidFill>
              </a:rPr>
              <a:t>транспорту води (магістральні водоводи, розподільні внутрішньоквартальні та вуличні мережі) технічно </a:t>
            </a:r>
            <a:r>
              <a:rPr lang="uk-UA" sz="1600" dirty="0" smtClean="0">
                <a:solidFill>
                  <a:schemeClr val="tx1"/>
                </a:solidFill>
              </a:rPr>
              <a:t>застарілі</a:t>
            </a:r>
            <a:r>
              <a:rPr lang="uk-UA" sz="1600" dirty="0">
                <a:solidFill>
                  <a:schemeClr val="tx1"/>
                </a:solidFill>
              </a:rPr>
              <a:t>, характеризуються високою аварійністю, що зумовлює надзвичайно високі рівні втрат питної води при її транспортуванні.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П</a:t>
            </a:r>
            <a:r>
              <a:rPr lang="uk-UA" sz="1600" dirty="0" smtClean="0">
                <a:solidFill>
                  <a:schemeClr val="tx1"/>
                </a:solidFill>
              </a:rPr>
              <a:t>ри </a:t>
            </a:r>
            <a:r>
              <a:rPr lang="uk-UA" sz="1600" dirty="0">
                <a:solidFill>
                  <a:schemeClr val="tx1"/>
                </a:solidFill>
              </a:rPr>
              <a:t>тарифоутворенні на підприємствах водопостачання застосовується модель «собівартість плюс», яка не стимулює розвиток систем водопостачання </a:t>
            </a:r>
            <a:r>
              <a:rPr lang="uk-UA" sz="1600" dirty="0" smtClean="0">
                <a:solidFill>
                  <a:schemeClr val="tx1"/>
                </a:solidFill>
              </a:rPr>
              <a:t> та </a:t>
            </a:r>
            <a:r>
              <a:rPr lang="uk-UA" sz="1600" dirty="0">
                <a:solidFill>
                  <a:schemeClr val="tx1"/>
                </a:solidFill>
              </a:rPr>
              <a:t>підвищення </a:t>
            </a:r>
            <a:r>
              <a:rPr lang="uk-UA" sz="1600" dirty="0" smtClean="0">
                <a:solidFill>
                  <a:schemeClr val="tx1"/>
                </a:solidFill>
              </a:rPr>
              <a:t>їх ефективності</a:t>
            </a:r>
            <a:r>
              <a:rPr lang="uk-UA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Встановлений національний показник «Зменшення протяжності трубопроводів водовідведення та водопостачання, що перебувають в аварійному стані» є доволі умовним і потребує перегляду.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20713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dirty="0"/>
              <a:t>Цільова область VІ Рівень роботи колективних та інших санітарних </a:t>
            </a:r>
            <a:r>
              <a:rPr lang="uk-UA" sz="2000" b="1" dirty="0" smtClean="0"/>
              <a:t>систем</a:t>
            </a:r>
            <a:r>
              <a:rPr lang="en-US" sz="2000" b="1" dirty="0" smtClean="0"/>
              <a:t>  </a:t>
            </a:r>
            <a:br>
              <a:rPr lang="en-US" sz="2000" b="1" dirty="0" smtClean="0"/>
            </a:br>
            <a:r>
              <a:rPr lang="uk-UA" sz="1200" i="1" dirty="0" smtClean="0"/>
              <a:t>(</a:t>
            </a:r>
            <a:r>
              <a:rPr lang="uk-UA" sz="1200" i="1" dirty="0"/>
              <a:t>стаття 6. 2 (e), друга частина)</a:t>
            </a: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713"/>
            <a:ext cx="9144000" cy="62372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Показник до Протоколу «Зменшення протяжності трубопроводів водовідведення та водопостачання, що перебувають в аварійному стані» цілком адекватний, проте значення індикатора повинно бути переглянуте.</a:t>
            </a:r>
            <a:endParaRPr lang="ru-RU" sz="16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20713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dirty="0"/>
              <a:t>Цільова область VІІ Застосування визнаних хороших практик для управління водопостачанням </a:t>
            </a:r>
            <a:r>
              <a:rPr lang="en-US" sz="2000" b="1" dirty="0" smtClean="0"/>
              <a:t> </a:t>
            </a:r>
            <a:r>
              <a:rPr lang="uk-UA" sz="1200" i="1" dirty="0" smtClean="0"/>
              <a:t>(</a:t>
            </a:r>
            <a:r>
              <a:rPr lang="uk-UA" sz="1200" i="1" dirty="0"/>
              <a:t>стаття 6. 2 (f), перша частина)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713"/>
            <a:ext cx="9144000" cy="62372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Питання </a:t>
            </a:r>
            <a:r>
              <a:rPr lang="uk-UA" sz="1600" dirty="0">
                <a:solidFill>
                  <a:schemeClr val="tx1"/>
                </a:solidFill>
              </a:rPr>
              <a:t>стандартизації діяльності за міжнародними стандартами, розробка планів управління річковими басейнами та інше - знаходяться </a:t>
            </a:r>
            <a:r>
              <a:rPr lang="uk-UA" sz="1600" dirty="0" smtClean="0">
                <a:solidFill>
                  <a:schemeClr val="tx1"/>
                </a:solidFill>
              </a:rPr>
              <a:t>на </a:t>
            </a:r>
            <a:r>
              <a:rPr lang="uk-UA" sz="1600" dirty="0">
                <a:solidFill>
                  <a:schemeClr val="tx1"/>
                </a:solidFill>
              </a:rPr>
              <a:t>стадії впровадження.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Принципи та методики розробки Планів забезпечення безпеки води залишаються невідомими в Україні, а Схеми оптимізації водопостачання та водовідведення не виконуються в повній мірі на практиці. 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Показник до статті 6.2. f. «Застосування визнаних хороших практик для управління водопостачанням» </a:t>
            </a:r>
            <a:r>
              <a:rPr lang="uk-UA" sz="1600" dirty="0" smtClean="0">
                <a:solidFill>
                  <a:schemeClr val="tx1"/>
                </a:solidFill>
              </a:rPr>
              <a:t> </a:t>
            </a:r>
            <a:r>
              <a:rPr lang="uk-UA" sz="1600" dirty="0">
                <a:solidFill>
                  <a:schemeClr val="tx1"/>
                </a:solidFill>
              </a:rPr>
              <a:t>має </a:t>
            </a:r>
            <a:r>
              <a:rPr lang="uk-UA" sz="1600" dirty="0" smtClean="0">
                <a:solidFill>
                  <a:schemeClr val="tx1"/>
                </a:solidFill>
              </a:rPr>
              <a:t>ґрунтуватися </a:t>
            </a:r>
            <a:r>
              <a:rPr lang="uk-UA" sz="1600" dirty="0">
                <a:solidFill>
                  <a:schemeClr val="tx1"/>
                </a:solidFill>
              </a:rPr>
              <a:t>на визначені переліку хороших практик управляння водопостачанням та розроблятися з урахуванням досвіду вітчизняного та інших країн.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20713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dirty="0"/>
              <a:t>Цільова область VIII Застосування визнаних хороших практик для управління </a:t>
            </a:r>
            <a:r>
              <a:rPr lang="uk-UA" sz="2000" b="1" dirty="0" smtClean="0"/>
              <a:t>санітарією</a:t>
            </a:r>
            <a:r>
              <a:rPr lang="en-US" sz="2000" b="1" dirty="0" smtClean="0"/>
              <a:t> </a:t>
            </a:r>
            <a:r>
              <a:rPr lang="uk-UA" sz="1200" i="1" dirty="0" smtClean="0"/>
              <a:t>(</a:t>
            </a:r>
            <a:r>
              <a:rPr lang="uk-UA" sz="1200" i="1" dirty="0"/>
              <a:t>стаття 6. 2 (f), друга частина)</a:t>
            </a: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713"/>
            <a:ext cx="9144000" cy="62372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У теперішній час в Україні відсутня ефективна система застосування визнаних методів управління санітарією. 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Система </a:t>
            </a:r>
            <a:r>
              <a:rPr lang="uk-UA" sz="1600" dirty="0">
                <a:solidFill>
                  <a:schemeClr val="tx1"/>
                </a:solidFill>
              </a:rPr>
              <a:t>сертифікації в Україні знаходиться у стадії розвитку на шляху інтеграції до міжнародних стандартів. Т</a:t>
            </a:r>
            <a:r>
              <a:rPr lang="uk-UA" sz="1600" dirty="0" smtClean="0">
                <a:solidFill>
                  <a:schemeClr val="tx1"/>
                </a:solidFill>
              </a:rPr>
              <a:t>ільки </a:t>
            </a:r>
            <a:r>
              <a:rPr lang="uk-UA" sz="1600" dirty="0">
                <a:solidFill>
                  <a:schemeClr val="tx1"/>
                </a:solidFill>
              </a:rPr>
              <a:t>деякі з підприємств водопостачання та водовідведення роблять спробу підготовки до сертифікації за стандартами ISO 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Законодавче </a:t>
            </a:r>
            <a:r>
              <a:rPr lang="uk-UA" sz="1600" dirty="0">
                <a:solidFill>
                  <a:schemeClr val="tx1"/>
                </a:solidFill>
              </a:rPr>
              <a:t>закріплення, знання та методики розроблення Планів із забезпечення безпеки води/санітарії в Україні </a:t>
            </a:r>
            <a:r>
              <a:rPr lang="uk-UA" sz="1600" dirty="0" smtClean="0">
                <a:solidFill>
                  <a:schemeClr val="tx1"/>
                </a:solidFill>
              </a:rPr>
              <a:t>відсутні. </a:t>
            </a: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Розробка </a:t>
            </a:r>
            <a:r>
              <a:rPr lang="uk-UA" sz="1600" dirty="0">
                <a:solidFill>
                  <a:schemeClr val="tx1"/>
                </a:solidFill>
              </a:rPr>
              <a:t>та формування планів управління річковими басейнами тільки розпочинається.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Один або декілька індикаторів до статті 6.2 (f)  другої частини Протоколу має бути розроблено з урахуванням кращих практик управляння санітарією інших країн.</a:t>
            </a:r>
            <a:endParaRPr lang="ru-RU" sz="16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20713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dirty="0"/>
              <a:t>Цільова область ІХ Наявність скидів неочищених стічних вод у водні об’єкти в рамках дії Протоколу </a:t>
            </a:r>
            <a:r>
              <a:rPr lang="en-US" sz="2000" b="1" dirty="0" smtClean="0"/>
              <a:t> </a:t>
            </a:r>
            <a:r>
              <a:rPr lang="uk-UA" sz="1200" i="1" dirty="0" smtClean="0"/>
              <a:t>(</a:t>
            </a:r>
            <a:r>
              <a:rPr lang="uk-UA" sz="1200" i="1" dirty="0"/>
              <a:t>стаття 6. 2 g)-і)</a:t>
            </a: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713"/>
            <a:ext cx="9144000" cy="62372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Дієвої системи відповідальності за скид неочищених стічних вод у водні об’єкти немає. 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Нормування якості очищених стічних вод здійснюється за методами </a:t>
            </a:r>
            <a:r>
              <a:rPr lang="uk-UA" sz="1600" dirty="0" err="1">
                <a:solidFill>
                  <a:schemeClr val="tx1"/>
                </a:solidFill>
              </a:rPr>
              <a:t>В.О.Фролова</a:t>
            </a:r>
            <a:r>
              <a:rPr lang="uk-UA" sz="1600" dirty="0">
                <a:solidFill>
                  <a:schemeClr val="tx1"/>
                </a:solidFill>
              </a:rPr>
              <a:t> - </a:t>
            </a:r>
            <a:r>
              <a:rPr lang="uk-UA" sz="1600" dirty="0" err="1">
                <a:solidFill>
                  <a:schemeClr val="tx1"/>
                </a:solidFill>
              </a:rPr>
              <a:t>І.Д.Родзіллера</a:t>
            </a:r>
            <a:r>
              <a:rPr lang="uk-UA" sz="1600" dirty="0">
                <a:solidFill>
                  <a:schemeClr val="tx1"/>
                </a:solidFill>
              </a:rPr>
              <a:t>, а у водосховищах і озерах - за методами </a:t>
            </a:r>
            <a:r>
              <a:rPr lang="uk-UA" sz="1600" dirty="0" err="1">
                <a:solidFill>
                  <a:schemeClr val="tx1"/>
                </a:solidFill>
              </a:rPr>
              <a:t>М.А.Руффеля</a:t>
            </a:r>
            <a:r>
              <a:rPr lang="uk-UA" sz="1600" dirty="0">
                <a:solidFill>
                  <a:schemeClr val="tx1"/>
                </a:solidFill>
              </a:rPr>
              <a:t> або </a:t>
            </a:r>
            <a:r>
              <a:rPr lang="uk-UA" sz="1600" dirty="0" err="1">
                <a:solidFill>
                  <a:schemeClr val="tx1"/>
                </a:solidFill>
              </a:rPr>
              <a:t>О.В.Караушева</a:t>
            </a:r>
            <a:r>
              <a:rPr lang="uk-UA" sz="1600" dirty="0">
                <a:solidFill>
                  <a:schemeClr val="tx1"/>
                </a:solidFill>
              </a:rPr>
              <a:t>, що не в повній мірі відповідає вимогам Директиви про очищення міських стічних вод. 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За результатами узагальнення даних державного обліку водокористування у 2015 році у поверхневі водні об’єкти скинуто 5343 млн. м</a:t>
            </a:r>
            <a:r>
              <a:rPr lang="uk-UA" sz="1600" baseline="30000" dirty="0">
                <a:solidFill>
                  <a:schemeClr val="tx1"/>
                </a:solidFill>
              </a:rPr>
              <a:t>3</a:t>
            </a:r>
            <a:r>
              <a:rPr lang="uk-UA" sz="1600" dirty="0">
                <a:solidFill>
                  <a:schemeClr val="tx1"/>
                </a:solidFill>
              </a:rPr>
              <a:t> стічних вод, у тому числі: 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1800000" indent="-28575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підприємствами </a:t>
            </a:r>
            <a:r>
              <a:rPr lang="uk-UA" sz="1600" dirty="0">
                <a:solidFill>
                  <a:schemeClr val="tx1"/>
                </a:solidFill>
              </a:rPr>
              <a:t>промисловості – 3348 млн. м</a:t>
            </a:r>
            <a:r>
              <a:rPr lang="uk-UA" sz="1600" baseline="30000" dirty="0">
                <a:solidFill>
                  <a:schemeClr val="tx1"/>
                </a:solidFill>
              </a:rPr>
              <a:t>3</a:t>
            </a:r>
            <a:r>
              <a:rPr lang="uk-UA" sz="1600" dirty="0">
                <a:solidFill>
                  <a:schemeClr val="tx1"/>
                </a:solidFill>
              </a:rPr>
              <a:t>, 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1800000" indent="-28575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житлово-комунальної </a:t>
            </a:r>
            <a:r>
              <a:rPr lang="uk-UA" sz="1600" dirty="0">
                <a:solidFill>
                  <a:schemeClr val="tx1"/>
                </a:solidFill>
              </a:rPr>
              <a:t>галузі – 1605 млн. м</a:t>
            </a:r>
            <a:r>
              <a:rPr lang="uk-UA" sz="1600" baseline="30000" dirty="0">
                <a:solidFill>
                  <a:schemeClr val="tx1"/>
                </a:solidFill>
              </a:rPr>
              <a:t>3  </a:t>
            </a:r>
            <a:r>
              <a:rPr lang="uk-UA" sz="1600" dirty="0">
                <a:solidFill>
                  <a:schemeClr val="tx1"/>
                </a:solidFill>
              </a:rPr>
              <a:t>та 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1800000" indent="-28575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підприємствами </a:t>
            </a:r>
            <a:r>
              <a:rPr lang="uk-UA" sz="1600" dirty="0">
                <a:solidFill>
                  <a:schemeClr val="tx1"/>
                </a:solidFill>
              </a:rPr>
              <a:t>сільського господарства – 361,4 млн. м</a:t>
            </a:r>
            <a:r>
              <a:rPr lang="uk-UA" sz="1600" baseline="30000" dirty="0">
                <a:solidFill>
                  <a:schemeClr val="tx1"/>
                </a:solidFill>
              </a:rPr>
              <a:t>3</a:t>
            </a:r>
            <a:r>
              <a:rPr lang="uk-UA" sz="1600" dirty="0">
                <a:solidFill>
                  <a:schemeClr val="tx1"/>
                </a:solidFill>
              </a:rPr>
              <a:t>. 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Із </a:t>
            </a:r>
            <a:r>
              <a:rPr lang="uk-UA" sz="1600" dirty="0">
                <a:solidFill>
                  <a:schemeClr val="tx1"/>
                </a:solidFill>
              </a:rPr>
              <a:t>загального обсягу скинутих у водні об’єкти стічних </a:t>
            </a:r>
            <a:r>
              <a:rPr lang="uk-UA" sz="1600" dirty="0" smtClean="0">
                <a:solidFill>
                  <a:schemeClr val="tx1"/>
                </a:solidFill>
              </a:rPr>
              <a:t>вод: </a:t>
            </a:r>
          </a:p>
          <a:p>
            <a:pPr marL="1800000" indent="-28575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забруднені </a:t>
            </a:r>
            <a:r>
              <a:rPr lang="uk-UA" sz="1600" dirty="0">
                <a:solidFill>
                  <a:schemeClr val="tx1"/>
                </a:solidFill>
              </a:rPr>
              <a:t>складають 875,1 млн. м</a:t>
            </a:r>
            <a:r>
              <a:rPr lang="uk-UA" sz="1600" baseline="30000" dirty="0">
                <a:solidFill>
                  <a:schemeClr val="tx1"/>
                </a:solidFill>
              </a:rPr>
              <a:t>3</a:t>
            </a:r>
            <a:r>
              <a:rPr lang="uk-UA" sz="1600" dirty="0">
                <a:solidFill>
                  <a:schemeClr val="tx1"/>
                </a:solidFill>
              </a:rPr>
              <a:t> (16 %), 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1800000" indent="-28575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нормативно-очищені </a:t>
            </a:r>
            <a:r>
              <a:rPr lang="uk-UA" sz="1600" dirty="0">
                <a:solidFill>
                  <a:schemeClr val="tx1"/>
                </a:solidFill>
              </a:rPr>
              <a:t>– 1389 млн. м</a:t>
            </a:r>
            <a:r>
              <a:rPr lang="uk-UA" sz="1600" baseline="30000" dirty="0">
                <a:solidFill>
                  <a:schemeClr val="tx1"/>
                </a:solidFill>
              </a:rPr>
              <a:t>3</a:t>
            </a:r>
            <a:r>
              <a:rPr lang="uk-UA" sz="1600" dirty="0">
                <a:solidFill>
                  <a:schemeClr val="tx1"/>
                </a:solidFill>
              </a:rPr>
              <a:t> (26 %) 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1800000" indent="-285750" algn="l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нормативно-чисті </a:t>
            </a:r>
            <a:r>
              <a:rPr lang="uk-UA" sz="1600" dirty="0">
                <a:solidFill>
                  <a:schemeClr val="tx1"/>
                </a:solidFill>
              </a:rPr>
              <a:t>без очистки – 3070 млн. м</a:t>
            </a:r>
            <a:r>
              <a:rPr lang="uk-UA" sz="1600" baseline="30000" dirty="0">
                <a:solidFill>
                  <a:schemeClr val="tx1"/>
                </a:solidFill>
              </a:rPr>
              <a:t>3</a:t>
            </a:r>
            <a:r>
              <a:rPr lang="uk-UA" sz="1600" dirty="0">
                <a:solidFill>
                  <a:schemeClr val="tx1"/>
                </a:solidFill>
              </a:rPr>
              <a:t> м (58%). 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Стратегії та програми розвитку сектору санітарії, зокрема систем каналізації в Україні немає. Існують окремі регіональні програми мають неналежне фінансування і не виконують заплановані заходи. </a:t>
            </a:r>
            <a:endParaRPr lang="ru-RU" sz="16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20713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dirty="0"/>
              <a:t>Цільова область ХІІ Захоронення або повторне використання </a:t>
            </a:r>
            <a:r>
              <a:rPr lang="uk-UA" sz="2000" b="1" dirty="0" err="1"/>
              <a:t>мyлу</a:t>
            </a:r>
            <a:r>
              <a:rPr lang="uk-UA" sz="2000" b="1" dirty="0"/>
              <a:t> з колективних систем санітарії або інших очисних </a:t>
            </a:r>
            <a:r>
              <a:rPr lang="uk-UA" sz="2000" b="1" dirty="0" smtClean="0"/>
              <a:t>споруд</a:t>
            </a:r>
            <a:r>
              <a:rPr lang="en-US" sz="2000" b="1" dirty="0" smtClean="0"/>
              <a:t> </a:t>
            </a:r>
            <a:r>
              <a:rPr lang="uk-UA" sz="1200" i="1" dirty="0" smtClean="0"/>
              <a:t>(</a:t>
            </a:r>
            <a:r>
              <a:rPr lang="uk-UA" sz="1200" i="1" dirty="0"/>
              <a:t>стаття</a:t>
            </a:r>
            <a:r>
              <a:rPr lang="uk-UA" sz="1200" b="1" i="1" cap="all" dirty="0"/>
              <a:t> </a:t>
            </a:r>
            <a:r>
              <a:rPr lang="uk-UA" sz="1200" b="1" i="1" dirty="0"/>
              <a:t>6. 2</a:t>
            </a:r>
            <a:r>
              <a:rPr lang="uk-UA" sz="1200" i="1" dirty="0"/>
              <a:t> i), частина перша) </a:t>
            </a:r>
            <a:r>
              <a:rPr lang="uk-UA" sz="1200" u="sng" dirty="0" smtClean="0"/>
              <a:t>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713"/>
            <a:ext cx="9144000" cy="62372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285750" indent="-2857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1600" dirty="0">
                <a:solidFill>
                  <a:schemeClr val="tx1"/>
                </a:solidFill>
              </a:rPr>
              <a:t>В майбутньому необхідно створити систему моніторингу повторного використання мулу для використання його в якості добрив або для отримання енергії та розробити індикатор до Протоколу</a:t>
            </a:r>
            <a:endParaRPr lang="ru-RU" sz="1600" b="1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978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Wingdings</vt:lpstr>
      <vt:lpstr>Тема Office</vt:lpstr>
      <vt:lpstr>  Аналіз  законодавчої бази, технічного стану елементів  систем водопостачання і водовідведення з точки зору готовності до імплементації цілей сталого розвитку та  протоколу про воду і здоров’я    </vt:lpstr>
      <vt:lpstr>Цільова область IIІ - Доступ до питної води  (стаття 6. 2 (c) Протоколу) </vt:lpstr>
      <vt:lpstr>Цільова область ІV Доступ до умов санітарії  (стаття 6. 2 (d) Протоколу)</vt:lpstr>
      <vt:lpstr>Цільова область V Рівень роботи колективних та інших систем водопостачання (стаття 6. 2 (е) перша частина)</vt:lpstr>
      <vt:lpstr>Цільова область VІ Рівень роботи колективних та інших санітарних систем   (стаття 6. 2 (e), друга частина)</vt:lpstr>
      <vt:lpstr>Цільова область VІІ Застосування визнаних хороших практик для управління водопостачанням  (стаття 6. 2 (f), перша частина)</vt:lpstr>
      <vt:lpstr>Цільова область VIII Застосування визнаних хороших практик для управління санітарією (стаття 6. 2 (f), друга частина)</vt:lpstr>
      <vt:lpstr>Цільова область ІХ Наявність скидів неочищених стічних вод у водні об’єкти в рамках дії Протоколу  (стаття 6. 2 g)-і)</vt:lpstr>
      <vt:lpstr>Цільова область ХІІ Захоронення або повторне використання мyлу з колективних систем санітарії або інших очисних споруд (стаття 6. 2 i), частина перша)  </vt:lpstr>
      <vt:lpstr>  Дякую за увагу!        Доповідач: Кравченко Олександр Валеріійович, Завідувач відділення житлово-коммунального господарства   ДП «НДКТІ МГ»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Цільова область IIІ - Доступ до питної води</dc:title>
  <dc:creator>Роман Приходько</dc:creator>
  <cp:lastModifiedBy>kutseva</cp:lastModifiedBy>
  <cp:revision>14</cp:revision>
  <dcterms:created xsi:type="dcterms:W3CDTF">2019-06-10T12:47:08Z</dcterms:created>
  <dcterms:modified xsi:type="dcterms:W3CDTF">2019-06-11T10:52:04Z</dcterms:modified>
</cp:coreProperties>
</file>