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7" r:id="rId2"/>
  </p:sldIdLst>
  <p:sldSz cx="6858000" cy="9144000" type="screen4x3"/>
  <p:notesSz cx="6735763" cy="9866313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72" d="100"/>
          <a:sy n="72" d="100"/>
        </p:scale>
        <p:origin x="906" y="4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й трикутник 9"/>
          <p:cNvSpPr/>
          <p:nvPr/>
        </p:nvSpPr>
        <p:spPr>
          <a:xfrm>
            <a:off x="-1" y="6218863"/>
            <a:ext cx="686331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14350" y="2336802"/>
            <a:ext cx="5829300" cy="243968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514350" y="4815476"/>
            <a:ext cx="5829300" cy="1599605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grpSp>
        <p:nvGrpSpPr>
          <p:cNvPr id="2" name="Групувати 1"/>
          <p:cNvGrpSpPr/>
          <p:nvPr/>
        </p:nvGrpSpPr>
        <p:grpSpPr>
          <a:xfrm>
            <a:off x="-2824" y="6604000"/>
            <a:ext cx="6860824" cy="2549451"/>
            <a:chOff x="-3765" y="4832896"/>
            <a:chExt cx="9147765" cy="2032192"/>
          </a:xfrm>
        </p:grpSpPr>
        <p:sp>
          <p:nvSpPr>
            <p:cNvPr id="7" name="Поліліні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іліні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іліні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 сполучна ліні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0A66AE-81F5-474A-B74B-EE41E9320F19}" type="datetimeFigureOut">
              <a:rPr lang="uk-UA" smtClean="0"/>
              <a:t>17.02.2021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342900" y="1975106"/>
            <a:ext cx="6172200" cy="584809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17.02.2021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5133010" y="366187"/>
            <a:ext cx="1333103" cy="745701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743450" cy="7457013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17.02.2021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17.02.2021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82" y="1412949"/>
            <a:ext cx="5829300" cy="24384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2942035" y="3908949"/>
            <a:ext cx="3429000" cy="1939851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17.02.2021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2727510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2587698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34290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348615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17.02.2021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342900" y="7213600"/>
            <a:ext cx="303014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3483770" y="7213600"/>
            <a:ext cx="303133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342900" y="1925726"/>
            <a:ext cx="303014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3483769" y="1925726"/>
            <a:ext cx="303133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17.02.2021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17.02.2021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17.02.2021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502400"/>
            <a:ext cx="5611332" cy="6096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3314700" y="7140136"/>
            <a:ext cx="2980944" cy="12192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685800" y="365760"/>
            <a:ext cx="5609844" cy="6096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5045274" y="8543925"/>
            <a:ext cx="1440180" cy="487680"/>
          </a:xfrm>
        </p:spPr>
        <p:txBody>
          <a:bodyPr/>
          <a:lstStyle/>
          <a:p>
            <a:fld id="{C90A66AE-81F5-474A-B74B-EE41E9320F19}" type="datetimeFigureOut">
              <a:rPr lang="uk-UA" smtClean="0"/>
              <a:t>17.02.2021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55924" y="7257870"/>
            <a:ext cx="5372100" cy="864309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1450" y="253291"/>
            <a:ext cx="6515100" cy="585216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0A66AE-81F5-474A-B74B-EE41E9320F19}" type="datetimeFigureOut">
              <a:rPr lang="uk-UA" smtClean="0"/>
              <a:t>17.02.2021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285054" y="8543926"/>
            <a:ext cx="1763011" cy="48683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50" y="6486830"/>
            <a:ext cx="6056574" cy="750229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374455" y="7926582"/>
            <a:ext cx="3705468" cy="12281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ілінія 8"/>
          <p:cNvSpPr>
            <a:spLocks/>
          </p:cNvSpPr>
          <p:nvPr/>
        </p:nvSpPr>
        <p:spPr bwMode="auto">
          <a:xfrm>
            <a:off x="364288" y="7918681"/>
            <a:ext cx="2767838" cy="124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кутний трикутник 9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 сполучна лінія 10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6498084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6358272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ілінія 12"/>
          <p:cNvSpPr>
            <a:spLocks/>
          </p:cNvSpPr>
          <p:nvPr/>
        </p:nvSpPr>
        <p:spPr bwMode="auto">
          <a:xfrm>
            <a:off x="374455" y="7926582"/>
            <a:ext cx="3705468" cy="12281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ілінія 11"/>
          <p:cNvSpPr>
            <a:spLocks/>
          </p:cNvSpPr>
          <p:nvPr/>
        </p:nvSpPr>
        <p:spPr bwMode="auto">
          <a:xfrm>
            <a:off x="364288" y="7918681"/>
            <a:ext cx="2767838" cy="124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кутний трикутник 13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 сполучна лінія 14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342900" y="1975105"/>
            <a:ext cx="61722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5045274" y="8543925"/>
            <a:ext cx="1440180" cy="48768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90A66AE-81F5-474A-B74B-EE41E9320F19}" type="datetimeFigureOut">
              <a:rPr lang="uk-UA" smtClean="0"/>
              <a:t>17.02.2021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3285054" y="8543926"/>
            <a:ext cx="1763011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6485454" y="8543926"/>
            <a:ext cx="27432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atin@nikti.org.ua" TargetMode="External"/><Relationship Id="rId4" Type="http://schemas.openxmlformats.org/officeDocument/2006/relationships/hyperlink" Target="mailto:akravchenko@nikti.org.u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56" y="1211510"/>
            <a:ext cx="2143125" cy="2143125"/>
          </a:xfrm>
          <a:prstGeom prst="rect">
            <a:avLst/>
          </a:prstGeom>
        </p:spPr>
      </p:pic>
      <p:sp>
        <p:nvSpPr>
          <p:cNvPr id="2" name="Прямокутник 1"/>
          <p:cNvSpPr/>
          <p:nvPr/>
        </p:nvSpPr>
        <p:spPr>
          <a:xfrm>
            <a:off x="332656" y="5292080"/>
            <a:ext cx="2952327" cy="255454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uk-UA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головна наукова установа </a:t>
            </a:r>
            <a:r>
              <a:rPr lang="uk-UA" sz="1000" dirty="0" err="1">
                <a:latin typeface="Arial" panose="020B0604020202020204" pitchFamily="34" charset="0"/>
                <a:cs typeface="Arial" panose="020B0604020202020204" pitchFamily="34" charset="0"/>
              </a:rPr>
              <a:t>Мінрегіону</a:t>
            </a:r>
            <a:r>
              <a:rPr lang="uk-UA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sz="1000" dirty="0">
                <a:latin typeface="Arial" panose="020B0604020202020204" pitchFamily="34" charset="0"/>
                <a:cs typeface="Arial" panose="020B0604020202020204" pitchFamily="34" charset="0"/>
              </a:rPr>
              <a:t>сфері водопровідно-каналізаційного господарства </a:t>
            </a:r>
            <a:endParaRPr lang="uk-UA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uk-UA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58-річний </a:t>
            </a:r>
            <a:r>
              <a:rPr lang="uk-UA" sz="1000" dirty="0">
                <a:latin typeface="Arial" panose="020B0604020202020204" pitchFamily="34" charset="0"/>
                <a:cs typeface="Arial" panose="020B0604020202020204" pitchFamily="34" charset="0"/>
              </a:rPr>
              <a:t>досвід у розробці науково-дослідних, дослідно-конструкторських, проектних та технологічних робіт </a:t>
            </a:r>
            <a:r>
              <a:rPr lang="uk-UA" sz="1000" b="1" dirty="0">
                <a:latin typeface="Arial" panose="020B0604020202020204" pitchFamily="34" charset="0"/>
                <a:cs typeface="Arial" panose="020B0604020202020204" pitchFamily="34" charset="0"/>
              </a:rPr>
              <a:t>у галузях водопровідного господарства та підготовки питної води, каналізаційного господарства та очищення стічних вод, санітарного очищення та благоустрою міст і населених пунктів.</a:t>
            </a:r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uk-UA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наукова установа </a:t>
            </a:r>
            <a:r>
              <a:rPr lang="uk-UA" sz="1000" dirty="0">
                <a:latin typeface="Arial" panose="020B0604020202020204" pitchFamily="34" charset="0"/>
                <a:cs typeface="Arial" panose="020B0604020202020204" pitchFamily="34" charset="0"/>
              </a:rPr>
              <a:t>з присвоєнням категорії «А</a:t>
            </a:r>
            <a:r>
              <a:rPr lang="uk-UA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uk-UA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базова організація </a:t>
            </a:r>
            <a:r>
              <a:rPr lang="uk-UA" sz="1000" dirty="0">
                <a:latin typeface="Arial" panose="020B0604020202020204" pitchFamily="34" charset="0"/>
                <a:cs typeface="Arial" panose="020B0604020202020204" pitchFamily="34" charset="0"/>
              </a:rPr>
              <a:t>з науково-технічної діяльності у будівництві відповідно до Наказу </a:t>
            </a:r>
            <a:r>
              <a:rPr lang="uk-UA" sz="1000" dirty="0" err="1">
                <a:latin typeface="Arial" panose="020B0604020202020204" pitchFamily="34" charset="0"/>
                <a:cs typeface="Arial" panose="020B0604020202020204" pitchFamily="34" charset="0"/>
              </a:rPr>
              <a:t>Мінрегіону</a:t>
            </a:r>
            <a:r>
              <a:rPr lang="uk-UA" sz="1000" dirty="0">
                <a:latin typeface="Arial" panose="020B0604020202020204" pitchFamily="34" charset="0"/>
                <a:cs typeface="Arial" panose="020B0604020202020204" pitchFamily="34" charset="0"/>
              </a:rPr>
              <a:t> від 20.03.2018 р. № 60</a:t>
            </a:r>
            <a:r>
              <a:rPr lang="uk-UA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1636" y="385922"/>
            <a:ext cx="62466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Державне підприємство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Науково-дослідний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конструкторсько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-технологічний інститут міського господарства» (ДП «НДКТІ МГ»)</a:t>
            </a:r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41" t="4344" r="4321" b="10662"/>
          <a:stretch/>
        </p:blipFill>
        <p:spPr>
          <a:xfrm>
            <a:off x="677517" y="3374600"/>
            <a:ext cx="2479288" cy="151216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451984" y="5868144"/>
            <a:ext cx="3086394" cy="255454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uk-UA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Контакти:</a:t>
            </a:r>
          </a:p>
          <a:p>
            <a:pPr algn="just"/>
            <a:endParaRPr lang="uk-UA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k-UA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Завідувач </a:t>
            </a:r>
            <a:r>
              <a:rPr lang="uk-UA" sz="1000" b="1" dirty="0">
                <a:latin typeface="Arial" panose="020B0604020202020204" pitchFamily="34" charset="0"/>
                <a:cs typeface="Arial" panose="020B0604020202020204" pitchFamily="34" charset="0"/>
              </a:rPr>
              <a:t>відділення ЖКГ  ДП «НДКТІ МГ» </a:t>
            </a:r>
          </a:p>
          <a:p>
            <a:pPr algn="just"/>
            <a:r>
              <a:rPr lang="uk-UA" sz="1000" b="1" dirty="0">
                <a:latin typeface="Arial" panose="020B0604020202020204" pitchFamily="34" charset="0"/>
                <a:cs typeface="Arial" panose="020B0604020202020204" pitchFamily="34" charset="0"/>
              </a:rPr>
              <a:t>Кравченко Олександр Валерійович, </a:t>
            </a:r>
            <a:r>
              <a:rPr lang="uk-UA" sz="1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д.т.н</a:t>
            </a:r>
            <a:r>
              <a:rPr lang="uk-UA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uk-UA" sz="1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Конт</a:t>
            </a:r>
            <a:r>
              <a:rPr lang="uk-UA" sz="1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тел</a:t>
            </a:r>
            <a:r>
              <a:rPr lang="uk-UA" sz="1000" b="1" dirty="0">
                <a:latin typeface="Arial" panose="020B0604020202020204" pitchFamily="34" charset="0"/>
                <a:cs typeface="Arial" panose="020B0604020202020204" pitchFamily="34" charset="0"/>
              </a:rPr>
              <a:t>.: +38-050-382-31-97</a:t>
            </a:r>
          </a:p>
          <a:p>
            <a:pPr algn="just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akravchenko@nikti.org.ua</a:t>
            </a:r>
            <a:endParaRPr lang="uk-UA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uk-UA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k-UA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Завідувач відділу благоустрою, озеленення та управління відходами </a:t>
            </a:r>
          </a:p>
          <a:p>
            <a:pPr algn="just"/>
            <a:r>
              <a:rPr lang="uk-UA" sz="1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Сатін</a:t>
            </a:r>
            <a:r>
              <a:rPr lang="uk-UA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000" b="1" dirty="0">
                <a:latin typeface="Arial" panose="020B0604020202020204" pitchFamily="34" charset="0"/>
                <a:cs typeface="Arial" panose="020B0604020202020204" pitchFamily="34" charset="0"/>
              </a:rPr>
              <a:t>Ігор </a:t>
            </a:r>
            <a:r>
              <a:rPr lang="uk-UA" sz="1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Валентнович</a:t>
            </a:r>
            <a:r>
              <a:rPr lang="uk-UA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1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к.т.н</a:t>
            </a:r>
            <a:r>
              <a:rPr lang="uk-UA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uk-UA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Конт</a:t>
            </a:r>
            <a:r>
              <a:rPr lang="uk-UA" sz="1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тел</a:t>
            </a:r>
            <a:r>
              <a:rPr lang="uk-UA" sz="1000" b="1" dirty="0">
                <a:latin typeface="Arial" panose="020B0604020202020204" pitchFamily="34" charset="0"/>
                <a:cs typeface="Arial" panose="020B0604020202020204" pitchFamily="34" charset="0"/>
              </a:rPr>
              <a:t>.: +</a:t>
            </a:r>
            <a:r>
              <a:rPr lang="uk-UA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38-050-415-30-33</a:t>
            </a:r>
          </a:p>
          <a:p>
            <a:pPr algn="just"/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E-mail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satin@nikti.org.ua</a:t>
            </a:r>
            <a:endParaRPr lang="uk-UA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uk-UA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k-UA" sz="1000" b="1" dirty="0">
                <a:latin typeface="Arial" panose="020B0604020202020204" pitchFamily="34" charset="0"/>
                <a:cs typeface="Arial" panose="020B0604020202020204" pitchFamily="34" charset="0"/>
              </a:rPr>
              <a:t>Юридична адреса: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03035, м. 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Київ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вул.Урицького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 (Митрополита Василя 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Липківського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будинок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 №  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  <a:endParaRPr lang="uk-UA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кутник 1"/>
          <p:cNvSpPr/>
          <p:nvPr/>
        </p:nvSpPr>
        <p:spPr>
          <a:xfrm>
            <a:off x="3451984" y="1199407"/>
            <a:ext cx="3086394" cy="455509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sz="1000" dirty="0">
                <a:latin typeface="Arial" panose="020B0604020202020204" pitchFamily="34" charset="0"/>
                <a:cs typeface="Arial" panose="020B0604020202020204" pitchFamily="34" charset="0"/>
              </a:rPr>
              <a:t>ДП «НДКТІ МГ» виконує наступні роботи: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uk-UA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деталізовані </a:t>
            </a:r>
            <a:r>
              <a:rPr lang="uk-UA" sz="1000" dirty="0">
                <a:latin typeface="Arial" panose="020B0604020202020204" pitchFamily="34" charset="0"/>
                <a:cs typeface="Arial" panose="020B0604020202020204" pitchFamily="34" charset="0"/>
              </a:rPr>
              <a:t>плани впровадження регіональних стратегій в галузях водопостачання, водовідведення та управління побутовими відходами з науковим обґрунтуванням рекомендованих заходів та способів їх реалізації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uk-UA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розробка </a:t>
            </a:r>
            <a:r>
              <a:rPr lang="uk-UA" sz="1000" dirty="0">
                <a:latin typeface="Arial" panose="020B0604020202020204" pitchFamily="34" charset="0"/>
                <a:cs typeface="Arial" panose="020B0604020202020204" pitchFamily="34" charset="0"/>
              </a:rPr>
              <a:t>проектно-кошторисної документації для об’єктів водопостачання та водовідведення, управління побутовими відходами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uk-UA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розрахунок </a:t>
            </a:r>
            <a:r>
              <a:rPr lang="uk-UA" sz="1000" dirty="0">
                <a:latin typeface="Arial" panose="020B0604020202020204" pitchFamily="34" charset="0"/>
                <a:cs typeface="Arial" panose="020B0604020202020204" pitchFamily="34" charset="0"/>
              </a:rPr>
              <a:t>нормативів питного </a:t>
            </a:r>
            <a:r>
              <a:rPr lang="uk-UA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водопостачання </a:t>
            </a:r>
            <a:r>
              <a:rPr lang="uk-UA" sz="1000" dirty="0">
                <a:latin typeface="Arial" panose="020B0604020202020204" pitchFamily="34" charset="0"/>
                <a:cs typeface="Arial" panose="020B0604020202020204" pitchFamily="34" charset="0"/>
              </a:rPr>
              <a:t>для вітчизняних підприємств ВКГ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uk-UA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розробка </a:t>
            </a:r>
            <a:r>
              <a:rPr lang="uk-UA" sz="1000" dirty="0">
                <a:latin typeface="Arial" panose="020B0604020202020204" pitchFamily="34" charset="0"/>
                <a:cs typeface="Arial" panose="020B0604020202020204" pitchFamily="34" charset="0"/>
              </a:rPr>
              <a:t>схем оптимізації систем водопостачання та </a:t>
            </a:r>
            <a:r>
              <a:rPr lang="uk-UA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водовідведення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uk-UA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Розробка технологічних регламентів для виробництва питної води</a:t>
            </a:r>
            <a:endParaRPr lang="uk-UA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uk-UA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розробка </a:t>
            </a:r>
            <a:r>
              <a:rPr lang="uk-UA" sz="1000" dirty="0">
                <a:latin typeface="Arial" panose="020B0604020202020204" pitchFamily="34" charset="0"/>
                <a:cs typeface="Arial" panose="020B0604020202020204" pitchFamily="34" charset="0"/>
              </a:rPr>
              <a:t>схем санітарного очищення  для населених пунктів України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uk-UA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розробка </a:t>
            </a:r>
            <a:r>
              <a:rPr lang="uk-UA" sz="1000" dirty="0">
                <a:latin typeface="Arial" panose="020B0604020202020204" pitchFamily="34" charset="0"/>
                <a:cs typeface="Arial" panose="020B0604020202020204" pitchFamily="34" charset="0"/>
              </a:rPr>
              <a:t>норм вивезення твердих побутових відходів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uk-UA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виконання </a:t>
            </a:r>
            <a:r>
              <a:rPr lang="uk-UA" sz="1000" dirty="0">
                <a:latin typeface="Arial" panose="020B0604020202020204" pitchFamily="34" charset="0"/>
                <a:cs typeface="Arial" panose="020B0604020202020204" pitchFamily="34" charset="0"/>
              </a:rPr>
              <a:t>науково-дослідних робіт для апробації реагентів для </a:t>
            </a:r>
            <a:r>
              <a:rPr lang="uk-UA" sz="1000" dirty="0" err="1">
                <a:latin typeface="Arial" panose="020B0604020202020204" pitchFamily="34" charset="0"/>
                <a:cs typeface="Arial" panose="020B0604020202020204" pitchFamily="34" charset="0"/>
              </a:rPr>
              <a:t>водопідготовки</a:t>
            </a:r>
            <a:r>
              <a:rPr lang="uk-UA" sz="1000" dirty="0">
                <a:latin typeface="Arial" panose="020B0604020202020204" pitchFamily="34" charset="0"/>
                <a:cs typeface="Arial" panose="020B0604020202020204" pitchFamily="34" charset="0"/>
              </a:rPr>
              <a:t> на водоочисних станціях України.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uk-UA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k-UA" sz="1000" dirty="0">
                <a:latin typeface="Arial" panose="020B0604020202020204" pitchFamily="34" charset="0"/>
                <a:cs typeface="Arial" panose="020B0604020202020204" pitchFamily="34" charset="0"/>
              </a:rPr>
              <a:t>Ми готові надати </a:t>
            </a:r>
            <a:r>
              <a:rPr lang="uk-UA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пропозиції </a:t>
            </a:r>
            <a:r>
              <a:rPr lang="uk-UA" sz="1000" dirty="0">
                <a:latin typeface="Arial" panose="020B0604020202020204" pitchFamily="34" charset="0"/>
                <a:cs typeface="Arial" panose="020B0604020202020204" pitchFamily="34" charset="0"/>
              </a:rPr>
              <a:t>щодо поліпшення </a:t>
            </a:r>
            <a:r>
              <a:rPr lang="uk-UA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комунальної інфраструктури для Вашого населеного пункту, територіальної громади.</a:t>
            </a:r>
            <a:endParaRPr lang="uk-UA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32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естибюль">
  <a:themeElements>
    <a:clrScheme name="Виконавча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Вестибюль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Вестибюль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233</TotalTime>
  <Words>262</Words>
  <Application>Microsoft Office PowerPoint</Application>
  <PresentationFormat>Экран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Lucida Sans Unicode</vt:lpstr>
      <vt:lpstr>Times New Roman</vt:lpstr>
      <vt:lpstr>Verdana</vt:lpstr>
      <vt:lpstr>Wingdings 2</vt:lpstr>
      <vt:lpstr>Wingdings 3</vt:lpstr>
      <vt:lpstr>Вестибюль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розвитку громад та територій України</dc:title>
  <dc:creator>Sara Yasmeen (Wipro Technologies)</dc:creator>
  <cp:lastModifiedBy>Елена Панченко</cp:lastModifiedBy>
  <cp:revision>31</cp:revision>
  <cp:lastPrinted>2020-05-29T07:12:18Z</cp:lastPrinted>
  <dcterms:created xsi:type="dcterms:W3CDTF">2010-02-23T11:30:32Z</dcterms:created>
  <dcterms:modified xsi:type="dcterms:W3CDTF">2021-02-17T13:32:54Z</dcterms:modified>
</cp:coreProperties>
</file>