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7" r:id="rId4"/>
    <p:sldId id="257" r:id="rId5"/>
    <p:sldId id="274" r:id="rId6"/>
    <p:sldId id="258" r:id="rId7"/>
    <p:sldId id="266" r:id="rId8"/>
    <p:sldId id="270" r:id="rId9"/>
    <p:sldId id="259" r:id="rId10"/>
    <p:sldId id="273" r:id="rId11"/>
    <p:sldId id="275" r:id="rId12"/>
    <p:sldId id="268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96" y="-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B608-0B17-4486-A16E-EE84C4AC5433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CAB2B-02AE-409F-B9DC-4A6B6D6E0B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271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B608-0B17-4486-A16E-EE84C4AC5433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CAB2B-02AE-409F-B9DC-4A6B6D6E0B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21131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B608-0B17-4486-A16E-EE84C4AC5433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CAB2B-02AE-409F-B9DC-4A6B6D6E0B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52764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B608-0B17-4486-A16E-EE84C4AC5433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CAB2B-02AE-409F-B9DC-4A6B6D6E0B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75020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B608-0B17-4486-A16E-EE84C4AC5433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CAB2B-02AE-409F-B9DC-4A6B6D6E0B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6941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B608-0B17-4486-A16E-EE84C4AC5433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CAB2B-02AE-409F-B9DC-4A6B6D6E0B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9908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B608-0B17-4486-A16E-EE84C4AC5433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CAB2B-02AE-409F-B9DC-4A6B6D6E0B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8244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B608-0B17-4486-A16E-EE84C4AC5433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CAB2B-02AE-409F-B9DC-4A6B6D6E0B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97348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B608-0B17-4486-A16E-EE84C4AC5433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CAB2B-02AE-409F-B9DC-4A6B6D6E0B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49447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B608-0B17-4486-A16E-EE84C4AC5433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CAB2B-02AE-409F-B9DC-4A6B6D6E0B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2288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B608-0B17-4486-A16E-EE84C4AC5433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CAB2B-02AE-409F-B9DC-4A6B6D6E0B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8571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1B608-0B17-4486-A16E-EE84C4AC5433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CAB2B-02AE-409F-B9DC-4A6B6D6E0B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092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6690" y="4418032"/>
            <a:ext cx="11818620" cy="2125979"/>
          </a:xfrm>
        </p:spPr>
        <p:txBody>
          <a:bodyPr>
            <a:normAutofit fontScale="90000"/>
          </a:bodyPr>
          <a:lstStyle/>
          <a:p>
            <a:pPr algn="r"/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Доповідач:</a:t>
            </a:r>
            <a:r>
              <a:rPr lang="uk-UA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к. мед. н., магістр екології, </a:t>
            </a:r>
            <a:br>
              <a:rPr lang="uk-UA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головний технолог </a:t>
            </a:r>
            <a:br>
              <a:rPr lang="uk-UA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НДІ ПВ УКРВОДОКАНАЛПРОЕКТ </a:t>
            </a:r>
            <a:br>
              <a:rPr lang="uk-UA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Загороднюк</a:t>
            </a:r>
            <a:r>
              <a:rPr lang="uk-UA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Костянтин Юрійович</a:t>
            </a:r>
            <a:r>
              <a:rPr lang="uk-UA" sz="3100" dirty="0" smtClean="0"/>
              <a:t/>
            </a:r>
            <a:br>
              <a:rPr lang="uk-UA" sz="3100" dirty="0" smtClean="0"/>
            </a:br>
            <a:r>
              <a:rPr lang="uk-UA" sz="3100" dirty="0" smtClean="0"/>
              <a:t/>
            </a:r>
            <a:br>
              <a:rPr lang="uk-UA" sz="3100" dirty="0" smtClean="0"/>
            </a:br>
            <a:endParaRPr lang="ru-RU" sz="3100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38200" y="745132"/>
            <a:ext cx="10515600" cy="26066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42858" y="1597481"/>
            <a:ext cx="10210937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Ефективний</a:t>
            </a:r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</a:t>
            </a:r>
            <a:r>
              <a:rPr lang="ru-RU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заходів</a:t>
            </a:r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5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профілактики</a:t>
            </a: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COVID-19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67804" y="6020791"/>
            <a:ext cx="34563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КИЇВ – 18.02.2021 р.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91795" y="21232"/>
            <a:ext cx="1524000" cy="1447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45662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6496" y="3112771"/>
            <a:ext cx="5695464" cy="374523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277" y="2842261"/>
            <a:ext cx="1741361" cy="17413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20" y="4901361"/>
            <a:ext cx="1956640" cy="19566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06943" y="62049"/>
            <a:ext cx="2645530" cy="26455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52473" y="352244"/>
            <a:ext cx="2059486" cy="20594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2446020" cy="27950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444441" y="1119763"/>
            <a:ext cx="6505755" cy="497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176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53934" y="0"/>
            <a:ext cx="5538066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53009" y="0"/>
            <a:ext cx="2543006" cy="33906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95090" y="3390674"/>
            <a:ext cx="3658844" cy="34673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995090" cy="68951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75420" y="4072419"/>
            <a:ext cx="2089185" cy="27855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55134" y="4072419"/>
            <a:ext cx="2026075" cy="278558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 flipH="1">
            <a:off x="11559654" y="6334780"/>
            <a:ext cx="6323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150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Прямоугольник 4"/>
          <p:cNvSpPr>
            <a:spLocks noChangeArrowheads="1"/>
          </p:cNvSpPr>
          <p:nvPr/>
        </p:nvSpPr>
        <p:spPr bwMode="auto">
          <a:xfrm>
            <a:off x="2825750" y="2312988"/>
            <a:ext cx="7035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Book Antiqua" panose="0204060205030503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Book Antiqua" panose="0204060205030503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Book Antiqua" panose="0204060205030503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Book Antiqua" panose="0204060205030503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uk-UA" sz="7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увагу!</a:t>
            </a:r>
            <a:endParaRPr lang="ru-RU" sz="7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98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9323" y="1054613"/>
            <a:ext cx="10668000" cy="361187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Міністр охорони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 оголосив війну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SARS-CoV-2;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Щоденн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 офіційні повідомлення про кількість нових випадків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COVID-19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померлих від цієї недуги нагадують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зведення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пол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бою;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flipH="1">
            <a:off x="11772118" y="6289061"/>
            <a:ext cx="4198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91795" y="21232"/>
            <a:ext cx="1524000" cy="14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ject 2" descr="preencoded.png"/>
          <p:cNvPicPr>
            <a:picLocks noChangeAspect="1"/>
          </p:cNvPicPr>
          <p:nvPr/>
        </p:nvPicPr>
        <p:blipFill>
          <a:blip r:embed="rId3" cstate="print"/>
          <a:srcRect l="23219" t="-16147" r="23219" b="-16147"/>
          <a:stretch/>
        </p:blipFill>
        <p:spPr>
          <a:xfrm>
            <a:off x="9573887" y="4072468"/>
            <a:ext cx="2198231" cy="3054114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625523" y="1934073"/>
            <a:ext cx="10515600" cy="5464837"/>
          </a:xfrm>
        </p:spPr>
        <p:txBody>
          <a:bodyPr/>
          <a:lstStyle/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 marL="0" indent="0">
              <a:buNone/>
            </a:pPr>
            <a:endParaRPr lang="uk-UA" dirty="0" smtClean="0"/>
          </a:p>
          <a:p>
            <a:pPr marL="0" indent="0">
              <a:buNone/>
            </a:pPr>
            <a:endParaRPr lang="uk-UA" dirty="0"/>
          </a:p>
          <a:p>
            <a:pPr>
              <a:buFontTx/>
              <a:buChar char="-"/>
            </a:pPr>
            <a:r>
              <a:rPr lang="uk-UA" sz="40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Державний </a:t>
            </a:r>
            <a:r>
              <a:rPr lang="uk-UA" sz="4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бюджет на 2021 рік не </a:t>
            </a:r>
            <a:r>
              <a:rPr lang="uk-UA" sz="40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пере-</a:t>
            </a:r>
          </a:p>
          <a:p>
            <a:pPr marL="0" indent="0">
              <a:buNone/>
            </a:pPr>
            <a:r>
              <a:rPr lang="uk-UA" sz="40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дбачає</a:t>
            </a:r>
            <a:r>
              <a:rPr lang="uk-UA" sz="40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uk-UA" sz="4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належного рівня фінансування медицини.</a:t>
            </a:r>
            <a:endParaRPr lang="ru-RU" sz="40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297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5780" y="1469033"/>
            <a:ext cx="11347772" cy="5068246"/>
          </a:xfrm>
        </p:spPr>
        <p:txBody>
          <a:bodyPr>
            <a:noAutofit/>
          </a:bodyPr>
          <a:lstStyle/>
          <a:p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Вихід з економічної кризи неможливий, якщо відбувається зупинка (повна або часткова) підприємств, як промислових, так і сфери обслуговування</a:t>
            </a:r>
          </a:p>
          <a:p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 причина обмежень діяльності підприємств у період пандемії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COVID-19</a:t>
            </a: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неможливість забезпечення належного рівня біологічної безпеки  </a:t>
            </a:r>
          </a:p>
          <a:p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Пріоритет – створення безпечного робочого середовища, що відкриє можливість безперебійної роботи підприємств та виходу з економічної кризи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91795" y="21232"/>
            <a:ext cx="1524000" cy="14478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 flipH="1">
            <a:off x="11772118" y="6289061"/>
            <a:ext cx="4198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682388" y="21232"/>
            <a:ext cx="8993875" cy="117279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uk-UA" dirty="0" smtClean="0"/>
          </a:p>
          <a:p>
            <a:endParaRPr lang="uk-UA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uk-UA" sz="5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ЯКИЙ ВИХІД??? ЩО ТРЕБА РОБИТИ</a:t>
            </a:r>
            <a:endParaRPr lang="ru-RU" sz="5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369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" y="456565"/>
            <a:ext cx="11643360" cy="1325563"/>
          </a:xfrm>
        </p:spPr>
        <p:txBody>
          <a:bodyPr>
            <a:normAutofit fontScale="90000"/>
          </a:bodyPr>
          <a:lstStyle/>
          <a:p>
            <a:pPr algn="just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Правильне носіння маски на основі комбінованого матеріалу із знезаражуючими властивостями прийнятної форми і конструкції та із задовільними характеристиками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повітряпоникнення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ject 1" descr="preencoded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5656" r="25656"/>
          <a:stretch/>
        </p:blipFill>
        <p:spPr>
          <a:xfrm>
            <a:off x="2634615" y="2191193"/>
            <a:ext cx="3726180" cy="4089783"/>
          </a:xfrm>
          <a:prstGeom prst="rect">
            <a:avLst/>
          </a:prstGeom>
        </p:spPr>
      </p:pic>
      <p:pic>
        <p:nvPicPr>
          <p:cNvPr id="5" name="Object 1" descr="preencoded.png"/>
          <p:cNvPicPr>
            <a:picLocks noChangeAspect="1"/>
          </p:cNvPicPr>
          <p:nvPr/>
        </p:nvPicPr>
        <p:blipFill>
          <a:blip r:embed="rId3" cstate="print"/>
          <a:srcRect l="29167" r="29167"/>
          <a:stretch/>
        </p:blipFill>
        <p:spPr>
          <a:xfrm>
            <a:off x="0" y="2455163"/>
            <a:ext cx="2571750" cy="440283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flipH="1">
            <a:off x="11772118" y="6289061"/>
            <a:ext cx="4198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3660" y="2191193"/>
            <a:ext cx="5768340" cy="409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609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220" y="0"/>
            <a:ext cx="12090779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Захисн</a:t>
            </a:r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маски на основі комбінованого матеріалу із знезаражуючими властивостями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8308" y="1417217"/>
            <a:ext cx="4221327" cy="51656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757" y="1779011"/>
            <a:ext cx="3809242" cy="5078989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42112"/>
            <a:ext cx="3215186" cy="5715888"/>
          </a:xfrm>
        </p:spPr>
      </p:pic>
    </p:spTree>
    <p:extLst>
      <p:ext uri="{BB962C8B-B14F-4D97-AF65-F5344CB8AC3E}">
        <p14:creationId xmlns:p14="http://schemas.microsoft.com/office/powerpoint/2010/main" xmlns="" val="409356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" y="182245"/>
            <a:ext cx="11795760" cy="1325563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Обробка рук, поверхонь,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фомітів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b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тами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ПРОЛОНГОВАНОЇ дії</a:t>
            </a:r>
            <a: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4" name="Object 12" descr="preencoded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1849" r="21849"/>
          <a:stretch/>
        </p:blipFill>
        <p:spPr>
          <a:xfrm>
            <a:off x="3161221" y="1469032"/>
            <a:ext cx="3600145" cy="3600380"/>
          </a:xfrm>
          <a:prstGeom prst="rect">
            <a:avLst/>
          </a:prstGeom>
        </p:spPr>
      </p:pic>
      <p:pic>
        <p:nvPicPr>
          <p:cNvPr id="5" name="Object 1" descr="preencoded.png"/>
          <p:cNvPicPr>
            <a:picLocks noChangeAspect="1"/>
          </p:cNvPicPr>
          <p:nvPr/>
        </p:nvPicPr>
        <p:blipFill>
          <a:blip r:embed="rId3" cstate="print"/>
          <a:srcRect l="26409" r="26409"/>
          <a:stretch/>
        </p:blipFill>
        <p:spPr>
          <a:xfrm>
            <a:off x="87297" y="2208009"/>
            <a:ext cx="2896554" cy="4604272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91795" y="21232"/>
            <a:ext cx="1524000" cy="14478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 flipH="1">
            <a:off x="11772118" y="6289061"/>
            <a:ext cx="4198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28519" y="1537266"/>
            <a:ext cx="2542286" cy="48405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7819" y="3654256"/>
            <a:ext cx="4210700" cy="31580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866147" y="952478"/>
            <a:ext cx="2657590" cy="199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836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Знезараження повітря аерозольним </a:t>
            </a:r>
            <a:b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способом у присутності людей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ject 4" descr="preencoded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6719" r="16719"/>
          <a:stretch/>
        </p:blipFill>
        <p:spPr>
          <a:xfrm>
            <a:off x="122830" y="2460943"/>
            <a:ext cx="4351305" cy="4351338"/>
          </a:xfrm>
          <a:prstGeom prst="rect">
            <a:avLst/>
          </a:prstGeom>
        </p:spPr>
      </p:pic>
      <p:pic>
        <p:nvPicPr>
          <p:cNvPr id="5" name="Object 1" descr="preencoded.png"/>
          <p:cNvPicPr>
            <a:picLocks noChangeAspect="1"/>
          </p:cNvPicPr>
          <p:nvPr/>
        </p:nvPicPr>
        <p:blipFill>
          <a:blip r:embed="rId3" cstate="print"/>
          <a:srcRect l="17542" r="17542"/>
          <a:stretch/>
        </p:blipFill>
        <p:spPr>
          <a:xfrm>
            <a:off x="5058043" y="1325563"/>
            <a:ext cx="4199475" cy="485177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flipH="1">
            <a:off x="11614245" y="6289061"/>
            <a:ext cx="5777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GO2 logo Color P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67459" y="68263"/>
            <a:ext cx="2514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3465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Знезараження повітря аерозольним </a:t>
            </a:r>
            <a:b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способом у </a:t>
            </a:r>
            <a:r>
              <a:rPr lang="uk-UA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домашніх умовах</a:t>
            </a:r>
            <a:endParaRPr lang="ru-RU" sz="4000" dirty="0"/>
          </a:p>
        </p:txBody>
      </p:sp>
      <p:pic>
        <p:nvPicPr>
          <p:cNvPr id="4" name="video-b68002bf9c3f184d7b8e36b961381660-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 rot="5400000">
            <a:off x="3635676" y="2767111"/>
            <a:ext cx="4920647" cy="2767801"/>
          </a:xfrm>
        </p:spPr>
      </p:pic>
      <p:sp>
        <p:nvSpPr>
          <p:cNvPr id="5" name="Прямоугольник 4"/>
          <p:cNvSpPr/>
          <p:nvPr/>
        </p:nvSpPr>
        <p:spPr>
          <a:xfrm flipH="1">
            <a:off x="11559654" y="6289061"/>
            <a:ext cx="6323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245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606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195" y="143469"/>
            <a:ext cx="10705536" cy="1461174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Доочистка та кондиціонування водопровідної води, призначеної для споживання людиною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2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2399" y="2584766"/>
            <a:ext cx="2381596" cy="242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5" descr="2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713" y="5198423"/>
            <a:ext cx="3060700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6" descr="2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751" y="2329179"/>
            <a:ext cx="24288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4" descr="2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751" y="3428358"/>
            <a:ext cx="1357312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4" descr="123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8270" y="1604643"/>
            <a:ext cx="1915155" cy="1915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5" descr="images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8500" y="3519798"/>
            <a:ext cx="514350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3" descr="1234567-1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34700" y="5800087"/>
            <a:ext cx="1257300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91795" y="21232"/>
            <a:ext cx="1524000" cy="1447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9103057" y="4026090"/>
            <a:ext cx="1228298" cy="12828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3814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5567</TotalTime>
  <Words>157</Words>
  <Application>Microsoft Office PowerPoint</Application>
  <PresentationFormat>Произвольный</PresentationFormat>
  <Paragraphs>32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  Доповідач: к. мед. н., магістр екології,  головний технолог  НДІ ПВ УКРВОДОКАНАЛПРОЕКТ  Загороднюк Костянтин Юрійович  </vt:lpstr>
      <vt:lpstr>  - Міністр охорони здоров’я оголосив війну SARS-CoV-2;  - Щоденні офіційні повідомлення про кількість нових випадків COVID-19 та померлих від цієї недуги нагадують зведення з полів бою;     </vt:lpstr>
      <vt:lpstr>Слайд 3</vt:lpstr>
      <vt:lpstr>1. Правильне носіння маски на основі комбінованого матеріалу із знезаражуючими властивостями прийнятної форми і конструкції та із задовільними характеристиками повітряпоникнення</vt:lpstr>
      <vt:lpstr>Захисні маски на основі комбінованого матеріалу із знезаражуючими властивостями</vt:lpstr>
      <vt:lpstr>2. Обробка рук, поверхонь, фомітів препара- тами ПРОЛОНГОВАНОЇ дії  </vt:lpstr>
      <vt:lpstr>3. Знезараження повітря аерозольним  способом у присутності людей</vt:lpstr>
      <vt:lpstr>Знезараження повітря аерозольним  способом у домашніх умовах</vt:lpstr>
      <vt:lpstr>4. Доочистка та кондиціонування водопровідної води, призначеної для споживання людиною</vt:lpstr>
      <vt:lpstr>Слайд 10</vt:lpstr>
      <vt:lpstr>Слайд 11</vt:lpstr>
      <vt:lpstr>Слайд 12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masnik</cp:lastModifiedBy>
  <cp:revision>112</cp:revision>
  <dcterms:created xsi:type="dcterms:W3CDTF">2020-12-01T12:24:12Z</dcterms:created>
  <dcterms:modified xsi:type="dcterms:W3CDTF">2021-02-18T11:17:01Z</dcterms:modified>
</cp:coreProperties>
</file>