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2" r:id="rId1"/>
  </p:sldMasterIdLst>
  <p:notesMasterIdLst>
    <p:notesMasterId r:id="rId25"/>
  </p:notesMasterIdLst>
  <p:sldIdLst>
    <p:sldId id="256" r:id="rId2"/>
    <p:sldId id="288" r:id="rId3"/>
    <p:sldId id="259" r:id="rId4"/>
    <p:sldId id="287" r:id="rId5"/>
    <p:sldId id="306" r:id="rId6"/>
    <p:sldId id="308" r:id="rId7"/>
    <p:sldId id="309" r:id="rId8"/>
    <p:sldId id="286" r:id="rId9"/>
    <p:sldId id="289" r:id="rId10"/>
    <p:sldId id="290" r:id="rId11"/>
    <p:sldId id="307" r:id="rId12"/>
    <p:sldId id="292" r:id="rId13"/>
    <p:sldId id="293" r:id="rId14"/>
    <p:sldId id="294" r:id="rId15"/>
    <p:sldId id="296" r:id="rId16"/>
    <p:sldId id="295" r:id="rId17"/>
    <p:sldId id="297" r:id="rId18"/>
    <p:sldId id="300" r:id="rId19"/>
    <p:sldId id="298" r:id="rId20"/>
    <p:sldId id="299" r:id="rId21"/>
    <p:sldId id="310" r:id="rId22"/>
    <p:sldId id="311" r:id="rId23"/>
    <p:sldId id="312" r:id="rId2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54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.%20Shportyuk\Desktop\2020-03_CEP%20CGE_data_support\__Delivery7%20Public%20events\charts_David%20presentation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.%20Shportyuk\Desktop\2020-03_CEP%20CGE_data_support\__Delivery7%20Public%20events\charts_David%20presentation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 1 FTA welfare results UA'!$E$26:$E$35</c:f>
              <c:strCache>
                <c:ptCount val="10"/>
                <c:pt idx="0">
                  <c:v>Всі рішення України та Туреччини</c:v>
                </c:pt>
                <c:pt idx="1">
                  <c:v>Нульові ввізні мита</c:v>
                </c:pt>
                <c:pt idx="2">
                  <c:v>Зниження нетарифних бар'єрів на товари</c:v>
                </c:pt>
                <c:pt idx="3">
                  <c:v>Зниження часових витрат у торгівлі (імпорт)</c:v>
                </c:pt>
                <c:pt idx="4">
                  <c:v>Зниження часових витрат у торгівлі (експорт)</c:v>
                </c:pt>
                <c:pt idx="5">
                  <c:v>Послуги: зниження бар'єрів для ПІІ</c:v>
                </c:pt>
                <c:pt idx="6">
                  <c:v>Послуги: зниження бар'єрів для транскордонної торгівлі</c:v>
                </c:pt>
                <c:pt idx="7">
                  <c:v>Нульові ввізні мита на імпорт з України</c:v>
                </c:pt>
                <c:pt idx="8">
                  <c:v>Зниження нетарифних бар'єрів на товари</c:v>
                </c:pt>
                <c:pt idx="9">
                  <c:v>Послуги: зниження бар'єрів для транскордонної торгівлі</c:v>
                </c:pt>
              </c:strCache>
            </c:strRef>
          </c:cat>
          <c:val>
            <c:numRef>
              <c:f>'Fig 1 FTA welfare results UA'!$F$26:$F$35</c:f>
              <c:numCache>
                <c:formatCode>0.00</c:formatCode>
                <c:ptCount val="10"/>
                <c:pt idx="0">
                  <c:v>2.72307591202261</c:v>
                </c:pt>
                <c:pt idx="1">
                  <c:v>7.7703923011096521E-3</c:v>
                </c:pt>
                <c:pt idx="2">
                  <c:v>4.355815462948609E-2</c:v>
                </c:pt>
                <c:pt idx="3">
                  <c:v>0.68224958574583106</c:v>
                </c:pt>
                <c:pt idx="4">
                  <c:v>0.53676808345504146</c:v>
                </c:pt>
                <c:pt idx="5">
                  <c:v>2.7661491050290365E-2</c:v>
                </c:pt>
                <c:pt idx="6">
                  <c:v>0.15119045043012758</c:v>
                </c:pt>
                <c:pt idx="7">
                  <c:v>1.1386571421739378</c:v>
                </c:pt>
                <c:pt idx="8">
                  <c:v>5.3844777938860666E-2</c:v>
                </c:pt>
                <c:pt idx="9">
                  <c:v>2.2292526392475587E-2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25169744"/>
        <c:axId val="1725170288"/>
      </c:barChart>
      <c:catAx>
        <c:axId val="172516974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5170288"/>
        <c:crosses val="autoZero"/>
        <c:auto val="1"/>
        <c:lblAlgn val="ctr"/>
        <c:lblOffset val="100"/>
        <c:noMultiLvlLbl val="0"/>
      </c:catAx>
      <c:valAx>
        <c:axId val="1725170288"/>
        <c:scaling>
          <c:orientation val="minMax"/>
        </c:scaling>
        <c:delete val="1"/>
        <c:axPos val="t"/>
        <c:numFmt formatCode="0.00" sourceLinked="1"/>
        <c:majorTickMark val="out"/>
        <c:minorTickMark val="none"/>
        <c:tickLblPos val="high"/>
        <c:crossAx val="1725169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672134733158355"/>
          <c:y val="5.0925925925925923E-2"/>
          <c:w val="0.57272309711286085"/>
          <c:h val="0.8981481481481481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'Figure 2 Turkey''s tariffs UA'!$I$9:$I$21</c:f>
              <c:strCache>
                <c:ptCount val="13"/>
                <c:pt idx="0">
                  <c:v>М'ясопродукти</c:v>
                </c:pt>
                <c:pt idx="1">
                  <c:v>Молочні продукти</c:v>
                </c:pt>
                <c:pt idx="2">
                  <c:v>Інші харчові продукти</c:v>
                </c:pt>
                <c:pt idx="3">
                  <c:v>Продукти з риби</c:v>
                </c:pt>
                <c:pt idx="4">
                  <c:v>Тваринництво та рибальство</c:v>
                </c:pt>
                <c:pt idx="5">
                  <c:v>Борошно тощо</c:v>
                </c:pt>
                <c:pt idx="6">
                  <c:v>Жири та олії</c:v>
                </c:pt>
                <c:pt idx="7">
                  <c:v>Фрукти та овочі</c:v>
                </c:pt>
                <c:pt idx="8">
                  <c:v>Злаки</c:v>
                </c:pt>
                <c:pt idx="9">
                  <c:v>Одяг</c:v>
                </c:pt>
                <c:pt idx="10">
                  <c:v>Вироби зі шкіри</c:v>
                </c:pt>
                <c:pt idx="11">
                  <c:v>Сталь</c:v>
                </c:pt>
                <c:pt idx="12">
                  <c:v>Інші промислові товари, середня</c:v>
                </c:pt>
              </c:strCache>
            </c:strRef>
          </c:cat>
          <c:val>
            <c:numRef>
              <c:f>'Figure 2 Turkey''s tariffs UA'!$J$9:$J$21</c:f>
              <c:numCache>
                <c:formatCode>0.0</c:formatCode>
                <c:ptCount val="13"/>
                <c:pt idx="0">
                  <c:v>197.8</c:v>
                </c:pt>
                <c:pt idx="1">
                  <c:v>176.5</c:v>
                </c:pt>
                <c:pt idx="2">
                  <c:v>75.2</c:v>
                </c:pt>
                <c:pt idx="3">
                  <c:v>36.5</c:v>
                </c:pt>
                <c:pt idx="4">
                  <c:v>26.2</c:v>
                </c:pt>
                <c:pt idx="5">
                  <c:v>20.7</c:v>
                </c:pt>
                <c:pt idx="6">
                  <c:v>18.600000000000001</c:v>
                </c:pt>
                <c:pt idx="7">
                  <c:v>16.399999999999999</c:v>
                </c:pt>
                <c:pt idx="8">
                  <c:v>10.9</c:v>
                </c:pt>
                <c:pt idx="9">
                  <c:v>11.7</c:v>
                </c:pt>
                <c:pt idx="10">
                  <c:v>11.1</c:v>
                </c:pt>
                <c:pt idx="11">
                  <c:v>7</c:v>
                </c:pt>
                <c:pt idx="12">
                  <c:v>2.2000000000000002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725170832"/>
        <c:axId val="1725171376"/>
      </c:barChart>
      <c:catAx>
        <c:axId val="1725170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5171376"/>
        <c:crosses val="autoZero"/>
        <c:auto val="1"/>
        <c:lblAlgn val="ctr"/>
        <c:lblOffset val="100"/>
        <c:noMultiLvlLbl val="0"/>
      </c:catAx>
      <c:valAx>
        <c:axId val="1725171376"/>
        <c:scaling>
          <c:orientation val="minMax"/>
          <c:max val="200"/>
        </c:scaling>
        <c:delete val="1"/>
        <c:axPos val="b"/>
        <c:numFmt formatCode="0.0" sourceLinked="1"/>
        <c:majorTickMark val="none"/>
        <c:minorTickMark val="none"/>
        <c:tickLblPos val="nextTo"/>
        <c:crossAx val="1725170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0.69936</cdr:x>
      <cdr:y>0.15971</cdr:y>
    </cdr:from>
    <cdr:to>
      <cdr:x>0.8206</cdr:x>
      <cdr:y>0.6446</cdr:y>
    </cdr:to>
    <cdr:sp macro="" textlink="">
      <cdr:nvSpPr>
        <cdr:cNvPr id="2" name="Right Brace 1"/>
        <cdr:cNvSpPr/>
      </cdr:nvSpPr>
      <cdr:spPr>
        <a:xfrm xmlns:a="http://schemas.openxmlformats.org/drawingml/2006/main">
          <a:off x="3378995" y="528641"/>
          <a:ext cx="585788" cy="1604962"/>
        </a:xfrm>
        <a:prstGeom xmlns:a="http://schemas.openxmlformats.org/drawingml/2006/main" prst="rightBrac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0.88664</cdr:x>
      <cdr:y>0.31942</cdr:y>
    </cdr:from>
    <cdr:to>
      <cdr:x>0.98226</cdr:x>
      <cdr:y>0.46331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283870" y="1057277"/>
          <a:ext cx="461963" cy="4762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GB" sz="1100"/>
        </a:p>
      </cdr:txBody>
    </cdr:sp>
  </cdr:relSizeAnchor>
  <cdr:relSizeAnchor xmlns:cdr="http://schemas.openxmlformats.org/drawingml/2006/chartDrawing">
    <cdr:from>
      <cdr:x>0.82947</cdr:x>
      <cdr:y>0.27914</cdr:y>
    </cdr:from>
    <cdr:to>
      <cdr:x>1</cdr:x>
      <cdr:y>0.54389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007632" y="923936"/>
          <a:ext cx="823925" cy="8763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2000" dirty="0">
              <a:solidFill>
                <a:schemeClr val="accent1"/>
              </a:solidFill>
            </a:rPr>
            <a:t>Рішення України щодо</a:t>
          </a:r>
          <a:r>
            <a:rPr lang="uk-UA" sz="2000" baseline="0" dirty="0">
              <a:solidFill>
                <a:schemeClr val="accent1"/>
              </a:solidFill>
            </a:rPr>
            <a:t> Туреччини</a:t>
          </a:r>
          <a:endParaRPr lang="en-GB" sz="2000" dirty="0">
            <a:solidFill>
              <a:schemeClr val="accent1"/>
            </a:solidFill>
          </a:endParaRPr>
        </a:p>
      </cdr:txBody>
    </cdr:sp>
  </cdr:relSizeAnchor>
  <cdr:relSizeAnchor xmlns:cdr="http://schemas.openxmlformats.org/drawingml/2006/chartDrawing">
    <cdr:from>
      <cdr:x>0.70035</cdr:x>
      <cdr:y>0.68777</cdr:y>
    </cdr:from>
    <cdr:to>
      <cdr:x>0.83046</cdr:x>
      <cdr:y>0.93525</cdr:y>
    </cdr:to>
    <cdr:sp macro="" textlink="">
      <cdr:nvSpPr>
        <cdr:cNvPr id="5" name="Right Brace 4"/>
        <cdr:cNvSpPr/>
      </cdr:nvSpPr>
      <cdr:spPr>
        <a:xfrm xmlns:a="http://schemas.openxmlformats.org/drawingml/2006/main">
          <a:off x="3383758" y="2276478"/>
          <a:ext cx="628650" cy="819150"/>
        </a:xfrm>
        <a:prstGeom xmlns:a="http://schemas.openxmlformats.org/drawingml/2006/main" prst="rightBrac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0.83835</cdr:x>
      <cdr:y>0.67506</cdr:y>
    </cdr:from>
    <cdr:to>
      <cdr:x>1</cdr:x>
      <cdr:y>0.93981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9593796" y="3498413"/>
          <a:ext cx="1849868" cy="1372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dirty="0">
              <a:solidFill>
                <a:schemeClr val="accent1"/>
              </a:solidFill>
              <a:effectLst/>
              <a:latin typeface="+mn-lt"/>
              <a:ea typeface="+mn-ea"/>
              <a:cs typeface="+mn-cs"/>
            </a:rPr>
            <a:t>Рішення Туреччини щодо</a:t>
          </a:r>
          <a:r>
            <a:rPr lang="uk-UA" sz="2000" baseline="0" dirty="0">
              <a:solidFill>
                <a:schemeClr val="accent1"/>
              </a:solidFill>
              <a:effectLst/>
              <a:latin typeface="+mn-lt"/>
              <a:ea typeface="+mn-ea"/>
              <a:cs typeface="+mn-cs"/>
            </a:rPr>
            <a:t> України</a:t>
          </a:r>
          <a:endParaRPr lang="en-GB" sz="2000" dirty="0">
            <a:solidFill>
              <a:schemeClr val="accent1"/>
            </a:solidFill>
            <a:effectLst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0.00781</cdr:x>
      <cdr:y>0.327</cdr:y>
    </cdr:from>
    <cdr:to>
      <cdr:x>0.9776</cdr:x>
      <cdr:y>0.33207</cdr:y>
    </cdr:to>
    <cdr:cxnSp macro="">
      <cdr:nvCxnSpPr>
        <cdr:cNvPr id="8" name="Straight Connector 7"/>
        <cdr:cNvCxnSpPr/>
      </cdr:nvCxnSpPr>
      <cdr:spPr>
        <a:xfrm xmlns:a="http://schemas.openxmlformats.org/drawingml/2006/main">
          <a:off x="35719" y="1228726"/>
          <a:ext cx="4433887" cy="1905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3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0.53927</cdr:x>
      <cdr:y>0.1268</cdr:y>
    </cdr:from>
    <cdr:to>
      <cdr:x>0.93302</cdr:x>
      <cdr:y>0.2434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6073865" y="687608"/>
          <a:ext cx="4434841" cy="6322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2000" b="1" dirty="0">
              <a:solidFill>
                <a:schemeClr val="accent1"/>
              </a:solidFill>
            </a:rPr>
            <a:t>Промисловість,</a:t>
          </a:r>
          <a:r>
            <a:rPr lang="uk-UA" sz="2000" b="1" baseline="0" dirty="0">
              <a:solidFill>
                <a:schemeClr val="accent1"/>
              </a:solidFill>
            </a:rPr>
            <a:t> окрім харчової</a:t>
          </a:r>
          <a:endParaRPr lang="en-GB" sz="2000" b="1" dirty="0">
            <a:solidFill>
              <a:schemeClr val="accent1"/>
            </a:solidFill>
          </a:endParaRPr>
        </a:p>
      </cdr:txBody>
    </cdr:sp>
  </cdr:relSizeAnchor>
  <cdr:relSizeAnchor xmlns:cdr="http://schemas.openxmlformats.org/drawingml/2006/chartDrawing">
    <cdr:from>
      <cdr:x>0.55161</cdr:x>
      <cdr:y>0.5</cdr:y>
    </cdr:from>
    <cdr:to>
      <cdr:x>0.94536</cdr:x>
      <cdr:y>0.6166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6212828" y="2711394"/>
          <a:ext cx="4434840" cy="6322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2000" b="1" dirty="0">
              <a:solidFill>
                <a:schemeClr val="accent1"/>
              </a:solidFill>
            </a:rPr>
            <a:t>Сільське господарство</a:t>
          </a:r>
          <a:r>
            <a:rPr lang="uk-UA" sz="2000" b="1" baseline="0" dirty="0">
              <a:solidFill>
                <a:schemeClr val="accent1"/>
              </a:solidFill>
            </a:rPr>
            <a:t> та харчова промисловість</a:t>
          </a:r>
          <a:r>
            <a:rPr lang="uk-UA" sz="2000" b="1" dirty="0">
              <a:solidFill>
                <a:schemeClr val="accent1"/>
              </a:solidFill>
            </a:rPr>
            <a:t> </a:t>
          </a:r>
          <a:endParaRPr lang="en-GB" sz="2000" b="1" dirty="0">
            <a:solidFill>
              <a:schemeClr val="accent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E181045-3FE4-41A4-BCFD-36C4D5DF666C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B68EC49-2A35-41DF-A7E2-4B150D3DF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431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D90445-4B20-4EFB-A36B-FC8596CFB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53ECD67-7A19-4556-8F30-6D723CFFEE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CD76FC4-912D-448A-B1CE-812C10DEC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8DC77-6108-46C0-8B3F-634FAE71B206}" type="datetime1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703B3AD-B68D-430E-9766-C0E30E5C0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4581AE-DF05-4CB6-8DEB-BA68C494C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051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9CC856-CFE5-4B58-93CA-D59936C23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959D3A5-0FED-4E92-A5B4-41A40E8D5F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9F23BCB-52D2-4049-8318-85EF2E162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710D-BBD6-47F1-A406-6E2DBC8CD50C}" type="datetime1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4A365E7-95E4-4AAC-BB16-CD18D827B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24E144F-5F5B-483A-8A48-350E2BFEB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715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5F05B553-0530-4AF6-9F23-4453E9E85C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8BAD881-1C8A-424B-9520-015E44615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4810E2F-8E1F-46C6-B58F-F8A3FE195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CB4D-7EB1-4D32-9389-AC176473B4F1}" type="datetime1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FC16031-EFAA-44A1-B352-4C75B9921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CB2BFC0-1450-4767-B345-54DD474E1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999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B9093D-1D3B-4646-B6E4-A3D7AABF6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7218926-DF6C-416F-BC42-4B88ACA24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8CD0E4B-1AC4-442F-A100-E1244400D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74D0-E4C9-4DAA-BD40-3A87A1ABE840}" type="datetime1">
              <a:rPr lang="en-US" smtClean="0"/>
              <a:t>11/2/2020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F7A2B32-146A-4E3B-B074-C028596C2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428B80B-A455-407D-B7E9-3588E91B5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89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7E3F4F-6B35-4D65-BA52-85DDC804B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A774DC3-372E-4E01-A8C3-BB0E7C9D5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E343FAE-8CC0-4396-8FD4-9F61FC7D3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1D67-1D6C-4813-9F56-7E0C0A5D40D0}" type="datetime1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D67FE02-51C8-4374-B0AF-52F3F9BE2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5DC5DEE-F070-447D-9DDB-FC8B7F49B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58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DF0DBC4-160C-454F-9D3D-DFA0A0AC2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835805C-0B1B-424E-B398-222E0C5C74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2D903B8-F7CC-4017-8B95-DE7E879E9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E46DF8C-D9B9-4750-865C-A43EA6BC4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75FC-09DB-43AF-9360-8030476D94A6}" type="datetime1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EB26995-400B-4797-A97E-1E3FDE451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E33264E-2A8F-47F3-AD5D-BBD027E2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200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224A8D-61FE-4ED8-A3F7-683CFB27B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3B63DFD-439B-430A-B676-5398E5E1F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42FAE5C-F262-4BC4-B907-4A9A168357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4CA27C0-5788-4870-BCF9-520712B3AF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785D207-FD2C-4DFA-9580-858C9B1010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ADF0656-4C1C-416A-9459-C6BA4B680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7D66-F23E-4C16-BB2C-610077B8546F}" type="datetime1">
              <a:rPr lang="en-US" smtClean="0"/>
              <a:t>11/2/2020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7DC8D08E-49AC-4561-9703-64C834A5D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EB88FAA4-8B2E-4629-8A4A-8E249C178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97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C2B6439-3411-4BB0-8DAF-82D3DC513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66BF074-B90B-4F5E-91C3-2F393D95A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5F02B-C150-4034-AAAA-4D6DA3FA3B90}" type="datetime1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62FC856-3884-42D8-BEDD-A2A55002B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9C776B1-DAC8-400F-A229-F2350A17C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82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FEF79B5-8BDA-4FA6-BF68-AB7FD7CDF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6284-DC3E-4B47-924A-4A39CCF858BF}" type="datetime1">
              <a:rPr lang="en-US" smtClean="0"/>
              <a:t>11/2/2020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BA637439-7903-4B18-A9AE-AEEE1E447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E1D1D93-4361-48DF-B542-0CFCE833E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818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9231E35-48EB-4515-83EC-9082A03FC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F5B7CC7-A103-4537-A956-7EAB181BE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10F2CD2-E845-44C7-8716-707C1CFB0E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4DB6751-C360-403B-876B-20EEA7D0E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F68E-8686-4CEC-A8B0-8D87DC224414}" type="datetime1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C30A977-A27D-424A-94BB-9036FC27F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7BB251F-EB8C-4BD0-845C-3FD7DFED1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804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51F39F4-96A8-4010-AE9E-721428F01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9ECD8528-66FE-48D8-892F-48097015CF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B5A645A-84A7-4CF2-9030-C430A6565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499C99A-89A7-467E-AF95-319D641E0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567-58A2-40D5-B2D9-422307F99577}" type="datetime1">
              <a:rPr lang="en-US" smtClean="0"/>
              <a:t>11/2/2020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81F6E78-B08F-4CB6-BD4D-F4EF725CC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BE54AD0-ECA7-42A5-86A8-EABDAE09D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427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59D4FCB-2321-4DC4-AECC-CFB78A496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AD64000-9707-4E4C-9749-D3A8C6C7C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C2D3BF6-44B1-4AB7-82B7-8CA3E117D9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EBF3C-8F70-4DB5-8F07-1FA0231ED2F3}" type="datetime1">
              <a:rPr lang="en-US" smtClean="0"/>
              <a:t>11/2/2020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D8F229F-F033-455E-91E6-B1F56F215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F1D52BA-8750-4CAC-A55C-CE80B4B8A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23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29">
            <a:extLst>
              <a:ext uri="{FF2B5EF4-FFF2-40B4-BE49-F238E27FC236}">
                <a16:creationId xmlns="" xmlns:a16="http://schemas.microsoft.com/office/drawing/2014/main" id="{2CB6C291-6CAF-46DF-ACFF-AADF0FD03F5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28170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Rectangle 31">
            <a:extLst>
              <a:ext uri="{FF2B5EF4-FFF2-40B4-BE49-F238E27FC236}">
                <a16:creationId xmlns="" xmlns:a16="http://schemas.microsoft.com/office/drawing/2014/main" id="{4735DC46-5663-471D-AADB-81E00E65BCC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4419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33">
            <a:extLst>
              <a:ext uri="{FF2B5EF4-FFF2-40B4-BE49-F238E27FC236}">
                <a16:creationId xmlns="" xmlns:a16="http://schemas.microsoft.com/office/drawing/2014/main" id="{595E59CC-7059-4455-9789-EDFBBE8F5A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983" r="60644" b="14447"/>
          <a:stretch/>
        </p:blipFill>
        <p:spPr>
          <a:xfrm>
            <a:off x="2777490" y="2"/>
            <a:ext cx="6185757" cy="6857999"/>
          </a:xfrm>
          <a:custGeom>
            <a:avLst/>
            <a:gdLst>
              <a:gd name="connsiteX0" fmla="*/ 0 w 9414510"/>
              <a:gd name="connsiteY0" fmla="*/ 0 h 6857999"/>
              <a:gd name="connsiteX1" fmla="*/ 9414510 w 9414510"/>
              <a:gd name="connsiteY1" fmla="*/ 0 h 6857999"/>
              <a:gd name="connsiteX2" fmla="*/ 9414510 w 9414510"/>
              <a:gd name="connsiteY2" fmla="*/ 6857999 h 6857999"/>
              <a:gd name="connsiteX3" fmla="*/ 0 w 9414510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14510" h="6857999">
                <a:moveTo>
                  <a:pt x="0" y="0"/>
                </a:moveTo>
                <a:lnTo>
                  <a:pt x="9414510" y="0"/>
                </a:lnTo>
                <a:lnTo>
                  <a:pt x="9414510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BD5B24-274D-42BD-9BF9-FADEB949CA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243013"/>
            <a:ext cx="3855720" cy="437197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uk-UA" sz="3100" cap="all" spc="200" dirty="0">
                <a:solidFill>
                  <a:srgbClr val="3F3F3F"/>
                </a:solidFill>
              </a:rPr>
              <a:t>Оцінка економічного впливу успішно реалізованої потенційної угоди про вільну торгівлю між Україною та Туреччиною</a:t>
            </a:r>
            <a:endParaRPr lang="en-US" sz="3100" kern="1200" cap="all" spc="200" baseline="0" dirty="0">
              <a:solidFill>
                <a:srgbClr val="3F3F3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50E2182-356E-4A7E-9481-81AD61FB9B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5550" y="1032987"/>
            <a:ext cx="5246370" cy="479202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uk-UA" dirty="0">
                <a:solidFill>
                  <a:srgbClr val="FFFFFF"/>
                </a:solidFill>
              </a:rPr>
              <a:t>Девід </a:t>
            </a:r>
            <a:r>
              <a:rPr lang="uk-UA" dirty="0" err="1">
                <a:solidFill>
                  <a:srgbClr val="FFFFFF"/>
                </a:solidFill>
              </a:rPr>
              <a:t>Дж</a:t>
            </a:r>
            <a:r>
              <a:rPr lang="uk-UA" dirty="0">
                <a:solidFill>
                  <a:srgbClr val="FFFFFF"/>
                </a:solidFill>
              </a:rPr>
              <a:t>. </a:t>
            </a:r>
            <a:r>
              <a:rPr lang="uk-UA" dirty="0" err="1">
                <a:solidFill>
                  <a:srgbClr val="FFFFFF"/>
                </a:solidFill>
              </a:rPr>
              <a:t>Тарр</a:t>
            </a:r>
            <a:r>
              <a:rPr lang="uk-UA" dirty="0">
                <a:solidFill>
                  <a:srgbClr val="FFFFFF"/>
                </a:solidFill>
              </a:rPr>
              <a:t>, Керівник проекту, ІЕД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uk-UA" dirty="0">
                <a:solidFill>
                  <a:srgbClr val="FFFFFF"/>
                </a:solidFill>
              </a:rPr>
              <a:t>4 листопада 2020 року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uk-UA" dirty="0">
                <a:solidFill>
                  <a:srgbClr val="FFFFFF"/>
                </a:solidFill>
              </a:rPr>
              <a:t>Конференція для бізнес лідерів України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uk-UA" dirty="0">
                <a:solidFill>
                  <a:srgbClr val="FFFFFF"/>
                </a:solidFill>
              </a:rPr>
              <a:t>На основі звіту ІЕД, підготовленого на замовлення Програми USAID «Конкурентоспроможна економіка України</a:t>
            </a:r>
            <a:r>
              <a:rPr lang="uk-UA" dirty="0" smtClean="0">
                <a:solidFill>
                  <a:srgbClr val="FFFFFF"/>
                </a:solidFill>
              </a:rPr>
              <a:t>»</a:t>
            </a:r>
            <a:endParaRPr lang="en-US" dirty="0">
              <a:solidFill>
                <a:srgbClr val="FFFFFF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087" y="6039088"/>
            <a:ext cx="2038247" cy="6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6369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3117EC1-E93D-4D0B-820F-F78444D5D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Що ми оцінюємо як частину нашого «центрального» сценарію ЗВТ - дев’ять політик, що є частиною пакету</a:t>
            </a:r>
            <a:endParaRPr lang="uk-UA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029B7C5-EF29-4A0E-B6B9-3493D1986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/>
          <a:lstStyle/>
          <a:p>
            <a:r>
              <a:rPr lang="uk-UA" sz="2400" b="1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Часові витрати в торгівлі</a:t>
            </a:r>
            <a:r>
              <a:rPr lang="en-US" sz="2400" b="1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(i) </a:t>
            </a:r>
            <a:r>
              <a:rPr lang="en-US" sz="1800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uk-UA" sz="1800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% зниження адвалорних еквівалентів часу, необхідного для імпорту товарів в Україну з Туреччини</a:t>
            </a:r>
            <a:r>
              <a:rPr lang="en-US" sz="1800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sz="1800" dirty="0">
              <a:effectLst/>
              <a:latin typeface="Microsoft Sans Serif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dirty="0"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Часові витрати в </a:t>
            </a:r>
            <a:r>
              <a:rPr lang="uk-UA" sz="2400" b="1" dirty="0" smtClean="0"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en-US" sz="1800" b="1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800" dirty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(ii) </a:t>
            </a:r>
            <a:r>
              <a:rPr lang="en-US" sz="1800" dirty="0"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uk-UA" sz="1800" dirty="0"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% зниження адвалорних еквівалентів часу, необхідного </a:t>
            </a:r>
            <a:r>
              <a:rPr lang="uk-UA" sz="1800" dirty="0" smtClean="0"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uk-UA" sz="1800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експорту товарів з України в Туреччину</a:t>
            </a:r>
            <a:r>
              <a:rPr lang="en-US" sz="1800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800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5% </a:t>
            </a:r>
            <a:r>
              <a:rPr lang="uk-UA" sz="1800" dirty="0"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зниженням адвалорних еквівалентів для </a:t>
            </a:r>
            <a:r>
              <a:rPr lang="uk-UA" sz="1800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експорту в інші країни</a:t>
            </a:r>
            <a:r>
              <a:rPr lang="en-US" sz="1800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800" dirty="0">
              <a:effectLst/>
              <a:latin typeface="Microsoft Sans Serif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Нетарифні бар’єри</a:t>
            </a:r>
            <a:r>
              <a:rPr lang="en-US" sz="2400" b="1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(iii) </a:t>
            </a:r>
            <a:r>
              <a:rPr lang="en-US" sz="1800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uk-UA" sz="1800" dirty="0" smtClean="0"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uk-UA" sz="1800" dirty="0"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зниження адвалорних </a:t>
            </a:r>
            <a:r>
              <a:rPr lang="uk-UA" sz="1800" dirty="0" smtClean="0"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еквівалентів українських нетарифних бар’єрів щодо товарів, які імпортуються з Туреччини</a:t>
            </a:r>
            <a:r>
              <a:rPr lang="en-US" sz="1800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800" dirty="0">
              <a:effectLst/>
              <a:latin typeface="Microsoft Sans Serif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dirty="0"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Нетарифні </a:t>
            </a:r>
            <a:r>
              <a:rPr lang="uk-UA" sz="2400" b="1" dirty="0" smtClean="0"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бар’єри</a:t>
            </a:r>
            <a:r>
              <a:rPr lang="en-US" sz="2400" b="1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(iv</a:t>
            </a:r>
            <a:r>
              <a:rPr lang="en-US" sz="1800" dirty="0"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20</a:t>
            </a:r>
            <a:r>
              <a:rPr lang="uk-UA" sz="1800" dirty="0"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% зниження адвалорних еквівалентів </a:t>
            </a:r>
            <a:r>
              <a:rPr lang="uk-UA" sz="1800" dirty="0" smtClean="0"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турецьких нетарифних </a:t>
            </a:r>
            <a:r>
              <a:rPr lang="uk-UA" sz="1800" dirty="0"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бар’єрів щодо товарів, які імпортуються з </a:t>
            </a:r>
            <a:r>
              <a:rPr lang="uk-UA" sz="1800" dirty="0" smtClean="0"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en-US" sz="1800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800" dirty="0">
              <a:effectLst/>
              <a:latin typeface="Microsoft Sans Serif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dirty="0" smtClean="0"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en-US" sz="2400" b="1" dirty="0" smtClean="0"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 smtClean="0"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(v) </a:t>
            </a:r>
            <a:r>
              <a:rPr lang="en-US" sz="1800" dirty="0" smtClean="0">
                <a:latin typeface="Microsoft Sans Serif" panose="020B0604020202020204" pitchFamily="34" charset="0"/>
                <a:cs typeface="Times New Roman" panose="02020603050405020304" pitchFamily="18" charset="0"/>
              </a:rPr>
              <a:t>50% </a:t>
            </a:r>
            <a:r>
              <a:rPr lang="uk-UA" sz="1800" dirty="0" smtClean="0">
                <a:latin typeface="Microsoft Sans Serif" panose="020B0604020202020204" pitchFamily="34" charset="0"/>
                <a:cs typeface="Times New Roman" panose="02020603050405020304" pitchFamily="18" charset="0"/>
              </a:rPr>
              <a:t>зниження Україною дискримінаторних бар’єрів щодо турецьких транскордонних послуг; </a:t>
            </a:r>
            <a:endParaRPr lang="en-US" sz="1800" dirty="0" smtClean="0">
              <a:latin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11E9974-A8B8-4984-B76B-46A2C0E90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z="2000" b="1" smtClean="0"/>
              <a:t>10</a:t>
            </a:fld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023923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3117EC1-E93D-4D0B-820F-F78444D5D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Що ми оцінюємо як частину нашого «центрального» сценарію </a:t>
            </a:r>
            <a:r>
              <a:rPr lang="uk-UA" dirty="0" smtClean="0"/>
              <a:t>ЗВТ (продовження)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029B7C5-EF29-4A0E-B6B9-3493D1986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/>
          <a:lstStyle/>
          <a:p>
            <a:r>
              <a:rPr lang="uk-UA" sz="2400" b="1" dirty="0" smtClean="0"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Послуги:</a:t>
            </a:r>
            <a:r>
              <a:rPr lang="uk-UA" sz="2400" dirty="0" smtClean="0"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 smtClean="0"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(vi) 50% зниження Туреччиною </a:t>
            </a:r>
            <a:r>
              <a:rPr lang="uk-UA" sz="1800" dirty="0" smtClean="0">
                <a:latin typeface="Microsoft Sans Serif" panose="020B0604020202020204" pitchFamily="34" charset="0"/>
                <a:cs typeface="Times New Roman" panose="02020603050405020304" pitchFamily="18" charset="0"/>
              </a:rPr>
              <a:t>дискримінаторних бар’єрів щодо українських транскордонних послуг;</a:t>
            </a:r>
            <a:endParaRPr lang="uk-UA" sz="1800" dirty="0" smtClean="0">
              <a:latin typeface="Microsoft Sans Serif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dirty="0" smtClean="0">
                <a:latin typeface="Microsoft Sans Serif" panose="020B0604020202020204" pitchFamily="34" charset="0"/>
                <a:cs typeface="Times New Roman" panose="02020603050405020304" pitchFamily="18" charset="0"/>
              </a:rPr>
              <a:t>Мита:</a:t>
            </a:r>
            <a:r>
              <a:rPr lang="uk-UA" sz="1800" dirty="0" smtClean="0">
                <a:latin typeface="Microsoft Sans Serif" panose="020B0604020202020204" pitchFamily="34" charset="0"/>
                <a:cs typeface="Times New Roman" panose="02020603050405020304" pitchFamily="18" charset="0"/>
              </a:rPr>
              <a:t> (vii) Повне скасування ввізних мит України на імпорт товарів з Туреччини; </a:t>
            </a:r>
          </a:p>
          <a:p>
            <a:r>
              <a:rPr lang="uk-UA" sz="2400" b="1" dirty="0" smtClean="0">
                <a:latin typeface="Microsoft Sans Serif" panose="020B0604020202020204" pitchFamily="34" charset="0"/>
                <a:cs typeface="Times New Roman" panose="02020603050405020304" pitchFamily="18" charset="0"/>
              </a:rPr>
              <a:t>Мита:</a:t>
            </a:r>
            <a:r>
              <a:rPr lang="uk-UA" sz="1800" dirty="0" smtClean="0">
                <a:latin typeface="Microsoft Sans Serif" panose="020B0604020202020204" pitchFamily="34" charset="0"/>
                <a:cs typeface="Times New Roman" panose="02020603050405020304" pitchFamily="18" charset="0"/>
              </a:rPr>
              <a:t> (viii) Повне скасування ввізних мит Туреччини на імпорт товарів з України;</a:t>
            </a:r>
          </a:p>
          <a:p>
            <a:r>
              <a:rPr lang="uk-UA" sz="2400" b="1" dirty="0" smtClean="0"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Послуги:</a:t>
            </a:r>
            <a:r>
              <a:rPr lang="uk-UA" sz="2400" dirty="0" smtClean="0"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 smtClean="0"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(ix) 50% </a:t>
            </a:r>
            <a:r>
              <a:rPr lang="uk-UA" sz="1800" dirty="0" smtClean="0">
                <a:latin typeface="Microsoft Sans Serif" panose="020B0604020202020204" pitchFamily="34" charset="0"/>
                <a:cs typeface="Times New Roman" panose="02020603050405020304" pitchFamily="18" charset="0"/>
              </a:rPr>
              <a:t>зниження Україною дискримінаторних бар’єрів щодо турецьких ПІІ у бізнес-послуги. </a:t>
            </a:r>
            <a:endParaRPr lang="uk-UA" sz="2400" dirty="0" smtClean="0">
              <a:latin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uk-UA" dirty="0" smtClean="0"/>
          </a:p>
          <a:p>
            <a:endParaRPr lang="uk-UA" sz="2400" dirty="0">
              <a:latin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11E9974-A8B8-4984-B76B-46A2C0E90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z="2000" b="1" smtClean="0"/>
              <a:t>11</a:t>
            </a:fld>
            <a:endParaRPr lang="en-US" sz="2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735" y="6167437"/>
            <a:ext cx="2038247" cy="6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268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3117EC1-E93D-4D0B-820F-F78444D5D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9262"/>
            <a:ext cx="10515600" cy="1325563"/>
          </a:xfrm>
        </p:spPr>
        <p:txBody>
          <a:bodyPr>
            <a:noAutofit/>
          </a:bodyPr>
          <a:lstStyle/>
          <a:p>
            <a:r>
              <a:rPr lang="uk-UA" sz="3600" dirty="0" smtClean="0"/>
              <a:t>Щорічний виграш для України за «центральним» сценарієм ЗВТ становить 2,72 відсотка реального доходу домогосподарств</a:t>
            </a:r>
            <a:endParaRPr lang="uk-UA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029B7C5-EF29-4A0E-B6B9-3493D1986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5029"/>
            <a:ext cx="10515600" cy="3861934"/>
          </a:xfrm>
        </p:spPr>
        <p:txBody>
          <a:bodyPr/>
          <a:lstStyle/>
          <a:p>
            <a:r>
              <a:rPr lang="uk-UA" dirty="0" smtClean="0"/>
              <a:t>Це не темп приросту</a:t>
            </a:r>
          </a:p>
          <a:p>
            <a:r>
              <a:rPr lang="uk-UA" dirty="0" smtClean="0"/>
              <a:t>Це не одноразовий виграш </a:t>
            </a:r>
          </a:p>
          <a:p>
            <a:r>
              <a:rPr lang="uk-UA" dirty="0" smtClean="0"/>
              <a:t>Кожного року дохід буде на 2,72% вище, ніж у іншому випадку </a:t>
            </a:r>
          </a:p>
          <a:p>
            <a:r>
              <a:rPr lang="uk-UA" dirty="0" smtClean="0"/>
              <a:t>Заробітна плата кваліфікованих та некваліфікованих робітників та дохідність капіталу зростають на 1,5-1,8%</a:t>
            </a:r>
          </a:p>
          <a:p>
            <a:r>
              <a:rPr lang="uk-UA" dirty="0" smtClean="0"/>
              <a:t>Нижче ми обговоримо ризики та застереження щодо цієї оцінки</a:t>
            </a:r>
            <a:endParaRPr lang="uk-U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46FAB58-5378-486E-BD04-B58B8BC05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z="2000" b="1" smtClean="0"/>
              <a:t>12</a:t>
            </a:fld>
            <a:endParaRPr lang="en-US" sz="2000" b="1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735" y="6167437"/>
            <a:ext cx="2038247" cy="6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205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4E4F1ED-60CC-4A0F-8A9C-88E701082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z="2000" b="1" smtClean="0"/>
              <a:t>13</a:t>
            </a:fld>
            <a:endParaRPr lang="en-US" sz="2000" b="1"/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1E13220A-B204-4AE1-A033-E75E36BF3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3960" y="-193179"/>
            <a:ext cx="1220596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</a:t>
            </a:r>
            <a:r>
              <a:rPr kumimoji="0" lang="uk-UA" alt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uk-UA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Виграші у</a:t>
            </a:r>
            <a:r>
              <a:rPr kumimoji="0" lang="uk-UA" alt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добробуті від ЗВТ, процентна зміна у реальному доході домогосподарств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="" xmlns:a16="http://schemas.microsoft.com/office/drawing/2014/main" id="{8746F0EB-EEF5-44B7-B52D-6C50E28041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5435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735" y="6167437"/>
            <a:ext cx="2038247" cy="604838"/>
          </a:xfrm>
          <a:prstGeom prst="rect">
            <a:avLst/>
          </a:prstGeom>
        </p:spPr>
      </p:pic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0371698"/>
              </p:ext>
            </p:extLst>
          </p:nvPr>
        </p:nvGraphicFramePr>
        <p:xfrm>
          <a:off x="305650" y="985042"/>
          <a:ext cx="11443664" cy="5182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88913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3117EC1-E93D-4D0B-820F-F78444D5D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26980"/>
          </a:xfrm>
        </p:spPr>
        <p:txBody>
          <a:bodyPr>
            <a:noAutofit/>
          </a:bodyPr>
          <a:lstStyle/>
          <a:p>
            <a:r>
              <a:rPr lang="uk-UA" sz="3200" dirty="0" smtClean="0"/>
              <a:t>Найбільші очікувані вигоди – завдяки скороченню в часі торговельних витрат на імпорт та експорт товарів (1,22 відсотка реального доходу домогосподарств України</a:t>
            </a:r>
            <a:r>
              <a:rPr lang="uk-UA" sz="3200" dirty="0" smtClean="0"/>
              <a:t>)</a:t>
            </a:r>
            <a:endParaRPr lang="uk-UA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029B7C5-EF29-4A0E-B6B9-3493D1986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3371"/>
            <a:ext cx="10515600" cy="3813591"/>
          </a:xfrm>
        </p:spPr>
        <p:txBody>
          <a:bodyPr>
            <a:normAutofit/>
          </a:bodyPr>
          <a:lstStyle/>
          <a:p>
            <a:r>
              <a:rPr lang="uk-UA" dirty="0" smtClean="0"/>
              <a:t>Туреччина вже є учасником «спільної системи транзиту» Європейського </a:t>
            </a:r>
            <a:r>
              <a:rPr lang="uk-UA" dirty="0" smtClean="0"/>
              <a:t>Союзу</a:t>
            </a:r>
            <a:endParaRPr lang="uk-UA" sz="2800" dirty="0" smtClean="0"/>
          </a:p>
          <a:p>
            <a:r>
              <a:rPr lang="uk-UA" dirty="0" smtClean="0"/>
              <a:t>Спільна </a:t>
            </a:r>
            <a:r>
              <a:rPr lang="uk-UA" dirty="0" smtClean="0"/>
              <a:t>система транзиту включає «Нову комп'ютеризовану транзитну </a:t>
            </a:r>
            <a:r>
              <a:rPr lang="uk-UA" dirty="0" smtClean="0"/>
              <a:t>систему» </a:t>
            </a:r>
            <a:r>
              <a:rPr lang="uk-UA" dirty="0" smtClean="0"/>
              <a:t>(NCTS</a:t>
            </a:r>
            <a:r>
              <a:rPr lang="uk-UA" dirty="0" smtClean="0"/>
              <a:t>) </a:t>
            </a:r>
            <a:endParaRPr lang="en-US" dirty="0"/>
          </a:p>
          <a:p>
            <a:r>
              <a:rPr lang="uk-UA" dirty="0"/>
              <a:t>Якщо Україна приєднається до «спільної системи транзиту» </a:t>
            </a:r>
            <a:r>
              <a:rPr lang="uk-UA" dirty="0" smtClean="0"/>
              <a:t>ЄС (що Україна</a:t>
            </a:r>
            <a:r>
              <a:rPr lang="en-US" dirty="0" smtClean="0"/>
              <a:t> </a:t>
            </a:r>
            <a:r>
              <a:rPr lang="uk-UA" dirty="0" smtClean="0"/>
              <a:t>планує зробити), </a:t>
            </a:r>
            <a:r>
              <a:rPr lang="uk-UA" dirty="0"/>
              <a:t>українські фірми та споживачі </a:t>
            </a:r>
            <a:r>
              <a:rPr lang="uk-UA" dirty="0" smtClean="0"/>
              <a:t>матимуть менші часові витрати у торгівлі, і </a:t>
            </a:r>
            <a:r>
              <a:rPr lang="uk-UA" dirty="0"/>
              <a:t>це збільшить </a:t>
            </a:r>
            <a:r>
              <a:rPr lang="uk-UA" dirty="0" smtClean="0"/>
              <a:t>виграші від </a:t>
            </a:r>
            <a:r>
              <a:rPr lang="uk-UA" dirty="0"/>
              <a:t>поліпшення доступу до </a:t>
            </a:r>
            <a:r>
              <a:rPr lang="uk-UA" dirty="0" smtClean="0"/>
              <a:t>ринку Туреччини у </a:t>
            </a:r>
            <a:r>
              <a:rPr lang="uk-UA" dirty="0"/>
              <a:t>рамках </a:t>
            </a:r>
            <a:r>
              <a:rPr lang="uk-UA" dirty="0" smtClean="0"/>
              <a:t>ЗВТ</a:t>
            </a:r>
            <a:endParaRPr lang="uk-U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7447F7A-2BA6-4566-B413-2B0588A65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z="2000" b="1" smtClean="0"/>
              <a:t>14</a:t>
            </a:fld>
            <a:endParaRPr lang="en-US" sz="2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735" y="6167437"/>
            <a:ext cx="2038247" cy="6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030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3117EC1-E93D-4D0B-820F-F78444D5D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/>
              <a:t>Покращений доступ до ринків Туреччини є наступним найважливішим джерелом виграшу (1,14 відсотка реального доходу домогосподарств України).</a:t>
            </a:r>
            <a:endParaRPr lang="uk-UA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029B7C5-EF29-4A0E-B6B9-3493D1986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4399"/>
            <a:ext cx="10515600" cy="3992563"/>
          </a:xfrm>
        </p:spPr>
        <p:txBody>
          <a:bodyPr/>
          <a:lstStyle/>
          <a:p>
            <a:r>
              <a:rPr lang="uk-UA" dirty="0" smtClean="0"/>
              <a:t>Туреччина застосовує надзвичайно високі ввізні мита в декількох галузях сільського господарства та харчової промисловості щодо українських товарів, зокрема м’яса, молочної продукції та «інших продуктів харчування».</a:t>
            </a:r>
          </a:p>
          <a:p>
            <a:r>
              <a:rPr lang="uk-UA" dirty="0" smtClean="0"/>
              <a:t>У цих секторах Україна експортує такі товари </a:t>
            </a:r>
            <a:r>
              <a:rPr lang="uk-UA" dirty="0"/>
              <a:t>в рамках агрегованої категорії</a:t>
            </a:r>
            <a:r>
              <a:rPr lang="uk-UA" dirty="0" smtClean="0"/>
              <a:t>, щодо яких у Туреччині застосовуються вищі за середні ввізні мита. </a:t>
            </a:r>
          </a:p>
          <a:p>
            <a:endParaRPr lang="uk-U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08971C3-F290-48AF-8FEE-E7B33D151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z="2000" b="1" smtClean="0"/>
              <a:t>15</a:t>
            </a:fld>
            <a:endParaRPr lang="en-US" sz="2000" b="1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735" y="6167437"/>
            <a:ext cx="2038247" cy="6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32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8D4D71C-6DC6-4A29-9D7C-77BAC15E1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z="2000" b="1" smtClean="0"/>
              <a:t>16</a:t>
            </a:fld>
            <a:endParaRPr lang="en-US" sz="2000" b="1" dirty="0"/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E45A5309-3867-4A42-9511-77DD30CB1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15060"/>
            <a:ext cx="1219200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icrosoft Sans Serif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uk-UA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Ввізні мита Туреччини</a:t>
            </a:r>
            <a:r>
              <a:rPr kumimoji="0" lang="uk-UA" alt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українські товари, %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="" xmlns:a16="http://schemas.microsoft.com/office/drawing/2014/main" id="{01426F46-83D2-48CF-BD90-9A2A245BB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180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735" y="6167437"/>
            <a:ext cx="2038247" cy="604838"/>
          </a:xfrm>
          <a:prstGeom prst="rect">
            <a:avLst/>
          </a:prstGeom>
        </p:spPr>
      </p:pic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3156562"/>
              </p:ext>
            </p:extLst>
          </p:nvPr>
        </p:nvGraphicFramePr>
        <p:xfrm>
          <a:off x="319314" y="744649"/>
          <a:ext cx="11263086" cy="5422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675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3117EC1-E93D-4D0B-820F-F78444D5D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Лібералізація бар'єрів для інвестицій у </a:t>
            </a:r>
            <a:r>
              <a:rPr lang="uk-UA" sz="3600" b="1" dirty="0" smtClean="0"/>
              <a:t>послуги</a:t>
            </a:r>
            <a:r>
              <a:rPr lang="uk-UA" sz="3600" dirty="0" smtClean="0"/>
              <a:t> - приріст як відсоток від реального доходу</a:t>
            </a:r>
            <a:endParaRPr lang="uk-UA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029B7C5-EF29-4A0E-B6B9-3493D1986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50% скорочення дискримінаційних бар'єрів </a:t>
            </a:r>
            <a:br>
              <a:rPr lang="uk-UA" dirty="0" smtClean="0"/>
            </a:br>
            <a:r>
              <a:rPr lang="uk-UA" dirty="0" smtClean="0"/>
              <a:t>з Туреччиною 	          						  	= 0.03%</a:t>
            </a:r>
          </a:p>
          <a:p>
            <a:r>
              <a:rPr lang="uk-UA" dirty="0" smtClean="0"/>
              <a:t>25% скорочення дискримінаційних бар'єрів зі світом 	= 0.27%</a:t>
            </a:r>
          </a:p>
          <a:p>
            <a:r>
              <a:rPr lang="uk-UA" dirty="0" smtClean="0"/>
              <a:t>25% скорочення </a:t>
            </a:r>
            <a:r>
              <a:rPr lang="uk-UA" b="1" dirty="0" smtClean="0"/>
              <a:t>не</a:t>
            </a:r>
            <a:r>
              <a:rPr lang="uk-UA" dirty="0" smtClean="0"/>
              <a:t>дискримінаційних бар'єрів 			= 2.03%</a:t>
            </a:r>
          </a:p>
          <a:p>
            <a:r>
              <a:rPr lang="uk-UA" dirty="0" smtClean="0"/>
              <a:t>Низькі частки турецьких фірм на ринках України, крім повітряного транспорту та телекомунікацій, пояснюють низькі виграші від лібералізації торгівлі послуг з Туреччиною</a:t>
            </a:r>
          </a:p>
          <a:p>
            <a:r>
              <a:rPr lang="uk-UA" dirty="0" smtClean="0"/>
              <a:t>Недискримінаційне зменшення бар’єрів впливає на всіх постачальників, як українських, так і іноземних</a:t>
            </a:r>
          </a:p>
          <a:p>
            <a:endParaRPr lang="uk-U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291A005-366B-4A04-B832-E0F92A202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z="2000" b="1" smtClean="0"/>
              <a:t>17</a:t>
            </a:fld>
            <a:endParaRPr lang="en-US" sz="2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735" y="6167437"/>
            <a:ext cx="2038247" cy="6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837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3117EC1-E93D-4D0B-820F-F78444D5D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1138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«Центральний» сценарій ЗВТ в поєднанні з більш широкою лібералізацією бар'єрів у сфері послуг (приріст реальних доходів домогосподарств України).</a:t>
            </a:r>
            <a:endParaRPr lang="uk-UA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029B7C5-EF29-4A0E-B6B9-3493D1986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6252"/>
            <a:ext cx="10515600" cy="3630710"/>
          </a:xfrm>
        </p:spPr>
        <p:txBody>
          <a:bodyPr/>
          <a:lstStyle/>
          <a:p>
            <a:r>
              <a:rPr lang="uk-UA" dirty="0"/>
              <a:t>«Центральний» сценарій ЗВТ </a:t>
            </a:r>
            <a:r>
              <a:rPr lang="uk-UA" dirty="0" smtClean="0"/>
              <a:t>плюс </a:t>
            </a:r>
            <a:r>
              <a:rPr lang="en-US" dirty="0" smtClean="0"/>
              <a:t>25</a:t>
            </a:r>
            <a:r>
              <a:rPr lang="en-US" dirty="0"/>
              <a:t>% </a:t>
            </a:r>
            <a:r>
              <a:rPr lang="uk-UA" dirty="0"/>
              <a:t>скорочення дискримінаційних бар'єрів зі світом</a:t>
            </a:r>
            <a:r>
              <a:rPr lang="en-US" dirty="0" smtClean="0"/>
              <a:t> </a:t>
            </a:r>
            <a:r>
              <a:rPr lang="uk-UA" dirty="0" smtClean="0"/>
              <a:t>	</a:t>
            </a:r>
            <a:r>
              <a:rPr lang="uk-UA" dirty="0" smtClean="0"/>
              <a:t>	</a:t>
            </a:r>
            <a:r>
              <a:rPr lang="uk-UA" dirty="0" smtClean="0"/>
              <a:t>		</a:t>
            </a:r>
            <a:r>
              <a:rPr lang="en-US" dirty="0" smtClean="0"/>
              <a:t>= 2</a:t>
            </a:r>
            <a:r>
              <a:rPr lang="uk-UA" dirty="0" smtClean="0"/>
              <a:t>,</a:t>
            </a:r>
            <a:r>
              <a:rPr lang="en-US" dirty="0" smtClean="0"/>
              <a:t>96</a:t>
            </a:r>
            <a:r>
              <a:rPr lang="en-US" dirty="0"/>
              <a:t>%</a:t>
            </a:r>
          </a:p>
          <a:p>
            <a:endParaRPr lang="en-US" dirty="0"/>
          </a:p>
          <a:p>
            <a:r>
              <a:rPr lang="uk-UA" dirty="0"/>
              <a:t>«Центральний» сценарій ЗВТ плюс </a:t>
            </a:r>
            <a:r>
              <a:rPr lang="en-US" dirty="0"/>
              <a:t>25% </a:t>
            </a:r>
            <a:r>
              <a:rPr lang="uk-UA" dirty="0"/>
              <a:t>скорочення </a:t>
            </a:r>
            <a:r>
              <a:rPr lang="uk-UA" dirty="0" smtClean="0"/>
              <a:t>недискримінаційних </a:t>
            </a:r>
            <a:r>
              <a:rPr lang="uk-UA" dirty="0"/>
              <a:t>бар'єрів </a:t>
            </a:r>
            <a:r>
              <a:rPr lang="uk-UA" dirty="0" smtClean="0"/>
              <a:t>	</a:t>
            </a:r>
            <a:r>
              <a:rPr lang="uk-UA" dirty="0" smtClean="0"/>
              <a:t>	</a:t>
            </a:r>
            <a:r>
              <a:rPr lang="uk-UA" dirty="0" smtClean="0"/>
              <a:t>			</a:t>
            </a:r>
            <a:r>
              <a:rPr lang="en-US" dirty="0" smtClean="0"/>
              <a:t>= 4</a:t>
            </a:r>
            <a:r>
              <a:rPr lang="uk-UA" dirty="0" smtClean="0"/>
              <a:t>,</a:t>
            </a:r>
            <a:r>
              <a:rPr lang="en-US" dirty="0" smtClean="0"/>
              <a:t>76</a:t>
            </a:r>
            <a:r>
              <a:rPr lang="en-US" dirty="0"/>
              <a:t>%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07A0D86-4249-4C09-A861-94F8D9D0C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z="2000" b="1" smtClean="0"/>
              <a:t>18</a:t>
            </a:fld>
            <a:endParaRPr lang="en-US" sz="2000" b="1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735" y="6167437"/>
            <a:ext cx="2038247" cy="6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665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3117EC1-E93D-4D0B-820F-F78444D5D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Вплив на різні сектори буде різним</a:t>
            </a:r>
            <a:endParaRPr lang="uk-U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029B7C5-EF29-4A0E-B6B9-3493D1986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Галузі, де виробництво зростатиме: молочні продукти; «інші» харчові продукти; фрукти та овочі; жири та олії; м’ясні продукти; повітряний транспорт; водний транспорт. </a:t>
            </a:r>
          </a:p>
          <a:p>
            <a:r>
              <a:rPr lang="uk-UA" dirty="0" smtClean="0"/>
              <a:t>Галузі, які зазнають найбільшого скорочення: електронні компоненти; виробництво електрообладнання та двигунів; текстиль та одяг; виробництво машин. </a:t>
            </a:r>
          </a:p>
          <a:p>
            <a:r>
              <a:rPr lang="uk-UA" dirty="0" smtClean="0"/>
              <a:t>Розширення пояснюється нашим припущенням про повний доступ на ринок до </a:t>
            </a:r>
            <a:r>
              <a:rPr lang="uk-UA" dirty="0" err="1" smtClean="0"/>
              <a:t>високозахищеного</a:t>
            </a:r>
            <a:r>
              <a:rPr lang="uk-UA" dirty="0" smtClean="0"/>
              <a:t> сільського господарства та харчової промисловості Туреччини. Також менші часові витрати в торгівлі допомагають транспортним секторам, що пояснює їх розширення.  </a:t>
            </a:r>
          </a:p>
          <a:p>
            <a:r>
              <a:rPr lang="uk-UA" dirty="0" smtClean="0"/>
              <a:t>Скорочення пов’язане з дуже низьким захистом Туреччини у промислових товарах. Сільське господарство, харчова промисловість та транспортний сектор конкурують за ресурси, забираючи їх у секторів, які не мають такого різкого покращення доступу на ринок, але яким доведеться платити більше за працю та капітал. </a:t>
            </a:r>
          </a:p>
          <a:p>
            <a:endParaRPr lang="uk-U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995E19E-B828-4DBB-B3C4-54F2C7EF5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z="2000" b="1" smtClean="0"/>
              <a:t>19</a:t>
            </a:fld>
            <a:endParaRPr lang="en-US" sz="2000" b="1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735" y="6167437"/>
            <a:ext cx="2038247" cy="6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166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="" xmlns:a16="http://schemas.microsoft.com/office/drawing/2014/main" id="{3AA16612-ACD2-4A16-8F2B-4514FD6BF2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900CE7-72F6-4DE0-8EB1-F09EBC775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688799" cy="1783169"/>
          </a:xfrm>
        </p:spPr>
        <p:txBody>
          <a:bodyPr>
            <a:normAutofit/>
          </a:bodyPr>
          <a:lstStyle/>
          <a:p>
            <a:pPr algn="ctr"/>
            <a:r>
              <a:rPr lang="uk-UA" sz="2800" dirty="0">
                <a:solidFill>
                  <a:srgbClr val="FFFFFF"/>
                </a:solidFill>
              </a:rPr>
              <a:t>Ми створили сучасну прикладну модель загальної рівноваги (CGE) та набір даних для оцінки Угоди про вільну торгівлю між Україною та Туреччиною (ЗВТ)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A158B76-71D6-46AD-95F8-6152D32D5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127871"/>
            <a:ext cx="9833548" cy="2693976"/>
          </a:xfrm>
        </p:spPr>
        <p:txBody>
          <a:bodyPr>
            <a:normAutofit/>
          </a:bodyPr>
          <a:lstStyle/>
          <a:p>
            <a:r>
              <a:rPr lang="uk-UA" sz="2000" dirty="0" smtClean="0">
                <a:solidFill>
                  <a:srgbClr val="000000"/>
                </a:solidFill>
              </a:rPr>
              <a:t>Модель включає Україну та сім зовнішніх регіонів: Туреччину, Європейський Союз, Сполучені Штати, Росію, Китай, Регіони, з якими Україна має ЗВТ, та решту світу.</a:t>
            </a:r>
          </a:p>
          <a:p>
            <a:r>
              <a:rPr lang="uk-UA" sz="2000" dirty="0" smtClean="0">
                <a:solidFill>
                  <a:srgbClr val="000000"/>
                </a:solidFill>
              </a:rPr>
              <a:t>Модель містить 45 секторів, які розділені на три категорії:</a:t>
            </a:r>
          </a:p>
          <a:p>
            <a:pPr marL="457200" lvl="1" indent="0">
              <a:buNone/>
            </a:pPr>
            <a:r>
              <a:rPr lang="uk-UA" sz="2000" dirty="0" smtClean="0">
                <a:solidFill>
                  <a:srgbClr val="000000"/>
                </a:solidFill>
              </a:rPr>
              <a:t>(i) Сектори, що виробляють товари і послуги в умовах досконалої конкуренції </a:t>
            </a:r>
          </a:p>
          <a:p>
            <a:pPr marL="457200" lvl="1" indent="0">
              <a:buNone/>
            </a:pPr>
            <a:r>
              <a:rPr lang="uk-UA" sz="2000" dirty="0" smtClean="0">
                <a:solidFill>
                  <a:srgbClr val="000000"/>
                </a:solidFill>
              </a:rPr>
              <a:t>(ii) </a:t>
            </a:r>
            <a:r>
              <a:rPr lang="uk-UA" sz="2000" dirty="0">
                <a:solidFill>
                  <a:srgbClr val="000000"/>
                </a:solidFill>
              </a:rPr>
              <a:t>Сектори, що виробляють товари </a:t>
            </a:r>
            <a:r>
              <a:rPr lang="uk-UA" sz="2000" dirty="0" smtClean="0">
                <a:solidFill>
                  <a:srgbClr val="000000"/>
                </a:solidFill>
              </a:rPr>
              <a:t>в </a:t>
            </a:r>
            <a:r>
              <a:rPr lang="uk-UA" sz="2000" dirty="0">
                <a:solidFill>
                  <a:srgbClr val="000000"/>
                </a:solidFill>
              </a:rPr>
              <a:t>умовах </a:t>
            </a:r>
            <a:r>
              <a:rPr lang="uk-UA" sz="2000" dirty="0" smtClean="0">
                <a:solidFill>
                  <a:srgbClr val="000000"/>
                </a:solidFill>
              </a:rPr>
              <a:t>недосконалої </a:t>
            </a:r>
            <a:r>
              <a:rPr lang="uk-UA" sz="2000" dirty="0">
                <a:solidFill>
                  <a:srgbClr val="000000"/>
                </a:solidFill>
              </a:rPr>
              <a:t>конкуренції </a:t>
            </a:r>
            <a:endParaRPr lang="uk-UA" sz="2000" dirty="0" smtClean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uk-UA" sz="2000" dirty="0" smtClean="0">
                <a:solidFill>
                  <a:srgbClr val="000000"/>
                </a:solidFill>
              </a:rPr>
              <a:t>(iii) Сектори з прямими іноземними інвестиціями </a:t>
            </a:r>
            <a:r>
              <a:rPr lang="uk-UA" sz="2000" dirty="0">
                <a:solidFill>
                  <a:srgbClr val="000000"/>
                </a:solidFill>
              </a:rPr>
              <a:t>(ПІІ</a:t>
            </a:r>
            <a:r>
              <a:rPr lang="uk-UA" sz="2000" dirty="0" smtClean="0">
                <a:solidFill>
                  <a:srgbClr val="000000"/>
                </a:solidFill>
              </a:rPr>
              <a:t>), </a:t>
            </a:r>
            <a:r>
              <a:rPr lang="uk-UA" sz="2000" dirty="0">
                <a:solidFill>
                  <a:srgbClr val="000000"/>
                </a:solidFill>
              </a:rPr>
              <a:t>що </a:t>
            </a:r>
            <a:r>
              <a:rPr lang="uk-UA" sz="2000" dirty="0" smtClean="0">
                <a:solidFill>
                  <a:srgbClr val="000000"/>
                </a:solidFill>
              </a:rPr>
              <a:t>надають </a:t>
            </a:r>
            <a:r>
              <a:rPr lang="uk-UA" sz="2000" dirty="0">
                <a:solidFill>
                  <a:srgbClr val="000000"/>
                </a:solidFill>
              </a:rPr>
              <a:t>бізнес-</a:t>
            </a:r>
            <a:r>
              <a:rPr lang="uk-UA" sz="2000" dirty="0" smtClean="0">
                <a:solidFill>
                  <a:srgbClr val="000000"/>
                </a:solidFill>
              </a:rPr>
              <a:t>послуги в умовах </a:t>
            </a:r>
            <a:r>
              <a:rPr lang="uk-UA" sz="2000" dirty="0">
                <a:solidFill>
                  <a:srgbClr val="000000"/>
                </a:solidFill>
              </a:rPr>
              <a:t>недосконалої конкуренції </a:t>
            </a:r>
            <a:endParaRPr lang="uk-UA" sz="2000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3D345E4-0DB5-43B2-AFD0-9DFAB821A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z="2000" b="1" smtClean="0"/>
              <a:t>2</a:t>
            </a:fld>
            <a:endParaRPr lang="en-US" sz="20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530" y="6116637"/>
            <a:ext cx="2038247" cy="6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4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3117EC1-E93D-4D0B-820F-F78444D5D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10900" cy="1325563"/>
          </a:xfrm>
        </p:spPr>
        <p:txBody>
          <a:bodyPr>
            <a:noAutofit/>
          </a:bodyPr>
          <a:lstStyle/>
          <a:p>
            <a:r>
              <a:rPr lang="uk-UA" sz="3200" dirty="0" smtClean="0"/>
              <a:t>Ми оцінюємо витрати на пристосування робітників і порівнюємо з очікуваними виграшами: Виграші, поділені на витрати, перевищують 100</a:t>
            </a:r>
            <a:endParaRPr lang="uk-UA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029B7C5-EF29-4A0E-B6B9-3493D1986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2600" dirty="0" smtClean="0"/>
              <a:t>Середня тривалість безробіття в Україні становить шість місяців</a:t>
            </a:r>
          </a:p>
          <a:p>
            <a:r>
              <a:rPr lang="uk-UA" sz="2600" dirty="0" smtClean="0"/>
              <a:t>Ми підрахували, що 1,2% робітників потрібно буде знайти нову роботу через ЗВТ; 1,4%, якщо угода про вільну торгівлю поєднується з недискримінаційним зменшенням бар'єрів у сфері послуг </a:t>
            </a:r>
          </a:p>
          <a:p>
            <a:r>
              <a:rPr lang="uk-UA" sz="2600" dirty="0" smtClean="0"/>
              <a:t>Втрати закінчуються після знаходження нової роботи </a:t>
            </a:r>
          </a:p>
          <a:p>
            <a:r>
              <a:rPr lang="uk-UA" sz="2600" dirty="0" smtClean="0"/>
              <a:t>Виграші повторюються щороку </a:t>
            </a:r>
          </a:p>
          <a:p>
            <a:r>
              <a:rPr lang="uk-UA" sz="2600" dirty="0" smtClean="0"/>
              <a:t>Виграші, розділені на витрати:</a:t>
            </a:r>
          </a:p>
          <a:p>
            <a:pPr lvl="1"/>
            <a:r>
              <a:rPr lang="uk-UA" sz="2600" dirty="0" smtClean="0"/>
              <a:t>117 для ЗВТ</a:t>
            </a:r>
          </a:p>
          <a:p>
            <a:pPr lvl="1"/>
            <a:r>
              <a:rPr lang="uk-UA" sz="2600" dirty="0" smtClean="0"/>
              <a:t>175 для ЗВТ люс недискримінаційне зменшення бар'єрів у сфері послуг</a:t>
            </a:r>
          </a:p>
          <a:p>
            <a:endParaRPr lang="uk-UA" sz="2600" dirty="0" smtClean="0"/>
          </a:p>
          <a:p>
            <a:endParaRPr lang="uk-UA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2DB1407-F1D6-4796-B369-D6BD52ED3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z="2000" b="1" smtClean="0"/>
              <a:t>20</a:t>
            </a:fld>
            <a:endParaRPr lang="en-US" sz="2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735" y="6167437"/>
            <a:ext cx="2038247" cy="6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1211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0E9493-7C21-4AE0-8ACA-27C178106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Ризики та застереження</a:t>
            </a:r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CB1A33-87BE-429D-A284-B331AC97F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1. Успішне укладання угоди</a:t>
            </a:r>
          </a:p>
          <a:p>
            <a:r>
              <a:rPr lang="uk-UA" dirty="0" smtClean="0"/>
              <a:t>Яка частка того, що ми припускаємо у випадку укладання «глибокої» угоди, буде узгоджено? Наприклад, чи домовляться сторони про взаємне прийняття сертифікатів відповідності продукції? Позитивним є те, що значну частину виграшів, які ми очікуємо від зменшення часових витрат в торгівлі, можна досягти шляхом приєднання до спільної транзитної системи ЄС.</a:t>
            </a:r>
            <a:endParaRPr lang="uk-U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C5F4E90-3B59-471F-AAA4-66B631E70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z="2000" b="1" smtClean="0"/>
              <a:t>21</a:t>
            </a:fld>
            <a:endParaRPr lang="en-US" sz="2000" b="1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735" y="6167437"/>
            <a:ext cx="2038247" cy="6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3830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0E9493-7C21-4AE0-8ACA-27C178106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Ризики та застереження (продовження) </a:t>
            </a:r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CB1A33-87BE-429D-A284-B331AC97F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2. Успішне впровадження Угоди</a:t>
            </a:r>
          </a:p>
          <a:p>
            <a:r>
              <a:rPr lang="uk-UA" dirty="0" smtClean="0"/>
              <a:t>Певні інтереси в Україні можуть протидіяти реалізації угоди. Однак останніми роками Україна показала, що може здійснювати трансформаційні реформи глибокої інтеграції, зокрема як частину ПВЗВТ з ЄС. Наприклад, система регламентів та стандартів на продукцію докорінно змінилась.</a:t>
            </a:r>
          </a:p>
          <a:p>
            <a:endParaRPr lang="uk-U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C5F4E90-3B59-471F-AAA4-66B631E70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11900"/>
            <a:ext cx="2743200" cy="365125"/>
          </a:xfrm>
        </p:spPr>
        <p:txBody>
          <a:bodyPr/>
          <a:lstStyle/>
          <a:p>
            <a:fld id="{73B850FF-6169-4056-8077-06FFA93A5366}" type="slidenum">
              <a:rPr lang="en-US" sz="2000" b="1" smtClean="0"/>
              <a:t>22</a:t>
            </a:fld>
            <a:endParaRPr lang="en-US" sz="2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735" y="6167437"/>
            <a:ext cx="2038247" cy="6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3308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0E9493-7C21-4AE0-8ACA-27C178106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Ризики та застереження (продовження) </a:t>
            </a:r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CB1A33-87BE-429D-A284-B331AC97F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3. Специфікація параметрів моделі</a:t>
            </a:r>
          </a:p>
          <a:p>
            <a:r>
              <a:rPr lang="uk-UA" dirty="0" smtClean="0"/>
              <a:t>Оцінки можуть містити певну похибку. Ми визначили межі похибки. Замість точкової оцінки впливу зони вільної торгівлі на рівні 2,72 відсотка реального доходу домогосподарств в Україні ми отримуємо діапазон оцінок від 2,42 до 4,00 відсотка. Головні висновки при цьому зберігаються.</a:t>
            </a:r>
            <a:endParaRPr lang="uk-U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C5F4E90-3B59-471F-AAA4-66B631E70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z="2000" b="1" smtClean="0"/>
              <a:t>23</a:t>
            </a:fld>
            <a:endParaRPr lang="en-US" sz="2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735" y="6167437"/>
            <a:ext cx="2038247" cy="6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022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2CB6C291-6CAF-46DF-ACFF-AADF0FD03F5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28170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4735DC46-5663-471D-AADB-81E00E65BCC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4419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595E59CC-7059-4455-9789-EDFBBE8F5A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983" r="60644" b="14447"/>
          <a:stretch/>
        </p:blipFill>
        <p:spPr>
          <a:xfrm>
            <a:off x="2777490" y="2"/>
            <a:ext cx="6185757" cy="6857999"/>
          </a:xfrm>
          <a:custGeom>
            <a:avLst/>
            <a:gdLst>
              <a:gd name="connsiteX0" fmla="*/ 0 w 9414510"/>
              <a:gd name="connsiteY0" fmla="*/ 0 h 6857999"/>
              <a:gd name="connsiteX1" fmla="*/ 9414510 w 9414510"/>
              <a:gd name="connsiteY1" fmla="*/ 0 h 6857999"/>
              <a:gd name="connsiteX2" fmla="*/ 9414510 w 9414510"/>
              <a:gd name="connsiteY2" fmla="*/ 6857999 h 6857999"/>
              <a:gd name="connsiteX3" fmla="*/ 0 w 9414510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14510" h="6857999">
                <a:moveTo>
                  <a:pt x="0" y="0"/>
                </a:moveTo>
                <a:lnTo>
                  <a:pt x="9414510" y="0"/>
                </a:lnTo>
                <a:lnTo>
                  <a:pt x="9414510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CA0505-4668-4358-BC15-974497497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3F3F3F"/>
                </a:solidFill>
              </a:rPr>
              <a:t>Нетарифні торговельні витрати є більшим торговельним бар'єром, ніж мита, для більшості країн</a:t>
            </a:r>
            <a:endParaRPr lang="uk-UA" dirty="0">
              <a:solidFill>
                <a:srgbClr val="3F3F3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C9910A5-F230-43B2-8767-4E696E802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5550" y="1032987"/>
            <a:ext cx="5246370" cy="4792027"/>
          </a:xfrm>
        </p:spPr>
        <p:txBody>
          <a:bodyPr anchor="ctr">
            <a:normAutofit fontScale="92500"/>
          </a:bodyPr>
          <a:lstStyle/>
          <a:p>
            <a:r>
              <a:rPr lang="uk-UA" sz="2200" b="1" dirty="0" smtClean="0">
                <a:solidFill>
                  <a:srgbClr val="FFFFFF"/>
                </a:solidFill>
              </a:rPr>
              <a:t>Часові витрати в торгівлі є більшим бар'єром для торгівлі, ніж мита, для більшості країн. </a:t>
            </a:r>
            <a:r>
              <a:rPr lang="uk-UA" sz="2200" dirty="0" smtClean="0">
                <a:solidFill>
                  <a:srgbClr val="FFFFFF"/>
                </a:solidFill>
              </a:rPr>
              <a:t>Оцінки </a:t>
            </a:r>
            <a:r>
              <a:rPr lang="uk-UA" sz="2200" dirty="0" err="1" smtClean="0">
                <a:solidFill>
                  <a:srgbClr val="FFFFFF"/>
                </a:solidFill>
              </a:rPr>
              <a:t>Hummels</a:t>
            </a:r>
            <a:r>
              <a:rPr lang="uk-UA" sz="2200" dirty="0" smtClean="0">
                <a:solidFill>
                  <a:srgbClr val="FFFFFF"/>
                </a:solidFill>
              </a:rPr>
              <a:t> &amp; </a:t>
            </a:r>
            <a:r>
              <a:rPr lang="uk-UA" sz="2200" dirty="0" err="1" smtClean="0">
                <a:solidFill>
                  <a:srgbClr val="FFFFFF"/>
                </a:solidFill>
              </a:rPr>
              <a:t>Schauer</a:t>
            </a:r>
            <a:r>
              <a:rPr lang="uk-UA" sz="2200" dirty="0" smtClean="0">
                <a:solidFill>
                  <a:srgbClr val="FFFFFF"/>
                </a:solidFill>
              </a:rPr>
              <a:t> (AER, 2013), </a:t>
            </a:r>
            <a:r>
              <a:rPr lang="uk-UA" sz="2200" dirty="0" err="1" smtClean="0">
                <a:solidFill>
                  <a:srgbClr val="FFFFFF"/>
                </a:solidFill>
              </a:rPr>
              <a:t>Hummels</a:t>
            </a:r>
            <a:r>
              <a:rPr lang="uk-UA" sz="2200" dirty="0" smtClean="0">
                <a:solidFill>
                  <a:srgbClr val="FFFFFF"/>
                </a:solidFill>
              </a:rPr>
              <a:t> </a:t>
            </a:r>
            <a:r>
              <a:rPr lang="uk-UA" sz="2200" i="1" dirty="0" err="1" smtClean="0">
                <a:solidFill>
                  <a:srgbClr val="FFFFFF"/>
                </a:solidFill>
              </a:rPr>
              <a:t>et</a:t>
            </a:r>
            <a:r>
              <a:rPr lang="uk-UA" sz="2200" i="1" dirty="0" smtClean="0">
                <a:solidFill>
                  <a:srgbClr val="FFFFFF"/>
                </a:solidFill>
              </a:rPr>
              <a:t> </a:t>
            </a:r>
            <a:r>
              <a:rPr lang="uk-UA" sz="2200" i="1" dirty="0" err="1" smtClean="0">
                <a:solidFill>
                  <a:srgbClr val="FFFFFF"/>
                </a:solidFill>
              </a:rPr>
              <a:t>al</a:t>
            </a:r>
            <a:r>
              <a:rPr lang="uk-UA" sz="2200" i="1" dirty="0" smtClean="0">
                <a:solidFill>
                  <a:srgbClr val="FFFFFF"/>
                </a:solidFill>
              </a:rPr>
              <a:t> </a:t>
            </a:r>
            <a:r>
              <a:rPr lang="uk-UA" sz="2200" dirty="0" smtClean="0">
                <a:solidFill>
                  <a:srgbClr val="FFFFFF"/>
                </a:solidFill>
              </a:rPr>
              <a:t>(2007)</a:t>
            </a:r>
          </a:p>
          <a:p>
            <a:r>
              <a:rPr lang="uk-UA" sz="2200" b="1" dirty="0" smtClean="0">
                <a:solidFill>
                  <a:srgbClr val="FFFFFF"/>
                </a:solidFill>
              </a:rPr>
              <a:t>Нетарифні бар'єри, як правило, є більшим бар'єром для торгівлі, ніж мита, для більшості країн. </a:t>
            </a:r>
            <a:r>
              <a:rPr lang="uk-UA" sz="2200" dirty="0" smtClean="0">
                <a:solidFill>
                  <a:srgbClr val="FFFFFF"/>
                </a:solidFill>
              </a:rPr>
              <a:t>Оцінки</a:t>
            </a:r>
            <a:r>
              <a:rPr lang="uk-UA" sz="2200" b="1" dirty="0" smtClean="0">
                <a:solidFill>
                  <a:srgbClr val="FFFFFF"/>
                </a:solidFill>
              </a:rPr>
              <a:t> </a:t>
            </a:r>
            <a:r>
              <a:rPr lang="uk-UA" sz="2200" dirty="0" err="1" smtClean="0">
                <a:solidFill>
                  <a:srgbClr val="FFFFFF"/>
                </a:solidFill>
              </a:rPr>
              <a:t>Kee</a:t>
            </a:r>
            <a:r>
              <a:rPr lang="uk-UA" sz="2200" dirty="0" smtClean="0">
                <a:solidFill>
                  <a:srgbClr val="FFFFFF"/>
                </a:solidFill>
              </a:rPr>
              <a:t> </a:t>
            </a:r>
            <a:r>
              <a:rPr lang="uk-UA" sz="2200" dirty="0" err="1" smtClean="0">
                <a:solidFill>
                  <a:srgbClr val="FFFFFF"/>
                </a:solidFill>
              </a:rPr>
              <a:t>et</a:t>
            </a:r>
            <a:r>
              <a:rPr lang="uk-UA" sz="2200" dirty="0" smtClean="0">
                <a:solidFill>
                  <a:srgbClr val="FFFFFF"/>
                </a:solidFill>
              </a:rPr>
              <a:t> </a:t>
            </a:r>
            <a:r>
              <a:rPr lang="uk-UA" sz="2200" dirty="0" err="1" smtClean="0">
                <a:solidFill>
                  <a:srgbClr val="FFFFFF"/>
                </a:solidFill>
              </a:rPr>
              <a:t>al</a:t>
            </a:r>
            <a:r>
              <a:rPr lang="uk-UA" sz="2200" dirty="0" smtClean="0">
                <a:solidFill>
                  <a:srgbClr val="FFFFFF"/>
                </a:solidFill>
              </a:rPr>
              <a:t>. (</a:t>
            </a:r>
            <a:r>
              <a:rPr lang="uk-UA" sz="2200" dirty="0" err="1" smtClean="0">
                <a:solidFill>
                  <a:srgbClr val="FFFFFF"/>
                </a:solidFill>
              </a:rPr>
              <a:t>Economic</a:t>
            </a:r>
            <a:r>
              <a:rPr lang="uk-UA" sz="2200" dirty="0" smtClean="0">
                <a:solidFill>
                  <a:srgbClr val="FFFFFF"/>
                </a:solidFill>
              </a:rPr>
              <a:t> </a:t>
            </a:r>
            <a:r>
              <a:rPr lang="uk-UA" sz="2200" dirty="0" err="1" smtClean="0">
                <a:solidFill>
                  <a:srgbClr val="FFFFFF"/>
                </a:solidFill>
              </a:rPr>
              <a:t>Journal</a:t>
            </a:r>
            <a:r>
              <a:rPr lang="uk-UA" sz="2200" dirty="0" smtClean="0">
                <a:solidFill>
                  <a:srgbClr val="FFFFFF"/>
                </a:solidFill>
              </a:rPr>
              <a:t>, 2009). Сьогодні це переважно регуляторні норми та стандарти, які застосовуються до продукції. </a:t>
            </a:r>
          </a:p>
          <a:p>
            <a:r>
              <a:rPr lang="uk-UA" sz="2200" b="1" dirty="0" smtClean="0">
                <a:solidFill>
                  <a:srgbClr val="FFFFFF"/>
                </a:solidFill>
              </a:rPr>
              <a:t>Бар'єри для прямих іноземних інвестицій (ПІІ) у бізнес-послуги, як правило, є більшим бар'єром для торгівлі, ніж мита. </a:t>
            </a:r>
            <a:r>
              <a:rPr lang="uk-UA" sz="2200" dirty="0" smtClean="0">
                <a:solidFill>
                  <a:srgbClr val="FFFFFF"/>
                </a:solidFill>
              </a:rPr>
              <a:t>Оцінки</a:t>
            </a:r>
            <a:r>
              <a:rPr lang="uk-UA" sz="2200" b="1" dirty="0" smtClean="0">
                <a:solidFill>
                  <a:srgbClr val="FFFFFF"/>
                </a:solidFill>
              </a:rPr>
              <a:t> </a:t>
            </a:r>
            <a:r>
              <a:rPr lang="uk-UA" sz="2200" dirty="0" err="1" smtClean="0">
                <a:solidFill>
                  <a:srgbClr val="FFFFFF"/>
                </a:solidFill>
              </a:rPr>
              <a:t>Jafari</a:t>
            </a:r>
            <a:r>
              <a:rPr lang="uk-UA" sz="2200" dirty="0" smtClean="0">
                <a:solidFill>
                  <a:srgbClr val="FFFFFF"/>
                </a:solidFill>
              </a:rPr>
              <a:t> &amp; Tarr (</a:t>
            </a:r>
            <a:r>
              <a:rPr lang="uk-UA" sz="2200" dirty="0" err="1" smtClean="0">
                <a:solidFill>
                  <a:srgbClr val="FFFFFF"/>
                </a:solidFill>
              </a:rPr>
              <a:t>World</a:t>
            </a:r>
            <a:r>
              <a:rPr lang="uk-UA" sz="2200" dirty="0" smtClean="0">
                <a:solidFill>
                  <a:srgbClr val="FFFFFF"/>
                </a:solidFill>
              </a:rPr>
              <a:t> </a:t>
            </a:r>
            <a:r>
              <a:rPr lang="uk-UA" sz="2200" dirty="0" err="1" smtClean="0">
                <a:solidFill>
                  <a:srgbClr val="FFFFFF"/>
                </a:solidFill>
              </a:rPr>
              <a:t>Economy</a:t>
            </a:r>
            <a:r>
              <a:rPr lang="uk-UA" sz="2200" dirty="0" smtClean="0">
                <a:solidFill>
                  <a:srgbClr val="FFFFFF"/>
                </a:solidFill>
              </a:rPr>
              <a:t>, 2015)	</a:t>
            </a:r>
            <a:endParaRPr lang="uk-UA" sz="2200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822AB57-9071-47A1-9859-5A6FC164B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z="2000" b="1" smtClean="0"/>
              <a:t>3</a:t>
            </a:fld>
            <a:endParaRPr lang="en-US" sz="20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735" y="6167437"/>
            <a:ext cx="2038247" cy="6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9463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="" xmlns:a16="http://schemas.microsoft.com/office/drawing/2014/main" id="{3B854194-185D-494D-905C-7C7CB2E30F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="" xmlns:a16="http://schemas.microsoft.com/office/drawing/2014/main" id="{B4F5FA0D-0104-4987-8241-EFF7C85B88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6" name="Picture 55">
            <a:extLst>
              <a:ext uri="{FF2B5EF4-FFF2-40B4-BE49-F238E27FC236}">
                <a16:creationId xmlns="" xmlns:a16="http://schemas.microsoft.com/office/drawing/2014/main" id="{2897127E-6CEF-446C-BE87-93B7C46E49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291EEAE9-0925-4A05-99B0-515D8981A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 fontScale="90000"/>
          </a:bodyPr>
          <a:lstStyle/>
          <a:p>
            <a:r>
              <a:rPr lang="uk-UA" sz="3400" dirty="0" smtClean="0">
                <a:solidFill>
                  <a:srgbClr val="FFFFFF"/>
                </a:solidFill>
              </a:rPr>
              <a:t>Україна та Туреччина ведуть переговори про сучасну “глибоку” угоду про вільну торгівлю</a:t>
            </a:r>
            <a:endParaRPr lang="uk-UA" sz="3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439A6FD-49EC-487A-BA82-090C19221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624114"/>
            <a:ext cx="5306084" cy="5408386"/>
          </a:xfrm>
        </p:spPr>
        <p:txBody>
          <a:bodyPr anchor="ctr">
            <a:normAutofit lnSpcReduction="10000"/>
          </a:bodyPr>
          <a:lstStyle/>
          <a:p>
            <a:r>
              <a:rPr lang="uk-UA" sz="2000" dirty="0" smtClean="0">
                <a:solidFill>
                  <a:srgbClr val="000000"/>
                </a:solidFill>
              </a:rPr>
              <a:t>«Глибокі» угоди про вільну торгівлю означають, що переговори ведуться про зменшення торговельних витрат, які стосуються не лише мит. </a:t>
            </a:r>
          </a:p>
          <a:p>
            <a:r>
              <a:rPr lang="uk-UA" sz="2000" dirty="0" smtClean="0">
                <a:solidFill>
                  <a:srgbClr val="000000"/>
                </a:solidFill>
              </a:rPr>
              <a:t>Усі угоди США та ЄС, включаючи ПВЗВТ між Україною та ЄС, включають:</a:t>
            </a:r>
          </a:p>
          <a:p>
            <a:pPr marL="457200" lvl="1" indent="0">
              <a:buNone/>
            </a:pPr>
            <a:r>
              <a:rPr lang="uk-UA" sz="2000" dirty="0" smtClean="0">
                <a:solidFill>
                  <a:srgbClr val="000000"/>
                </a:solidFill>
              </a:rPr>
              <a:t>(1) Заходи щодо сприяння торгівлі для скорочення часових витрат на торгівлю;</a:t>
            </a:r>
          </a:p>
          <a:p>
            <a:pPr marL="457200" lvl="1" indent="0">
              <a:buNone/>
            </a:pPr>
            <a:r>
              <a:rPr lang="uk-UA" sz="2000" dirty="0" smtClean="0">
                <a:solidFill>
                  <a:srgbClr val="000000"/>
                </a:solidFill>
              </a:rPr>
              <a:t>(2) Зниження нетарифних бар'єрів, особливо пов’язаних зі стандартами та регламентами щодо продукції; і</a:t>
            </a:r>
          </a:p>
          <a:p>
            <a:pPr marL="457200" lvl="1" indent="0">
              <a:buNone/>
            </a:pPr>
            <a:r>
              <a:rPr lang="uk-UA" sz="2000" dirty="0" smtClean="0">
                <a:solidFill>
                  <a:srgbClr val="000000"/>
                </a:solidFill>
              </a:rPr>
              <a:t>(3) Зниження бар'єрів у торгівлі послугами, що надаються як завдяки прямим іноземним інвестиціям, так і через транскордонні послуги</a:t>
            </a:r>
          </a:p>
          <a:p>
            <a:r>
              <a:rPr lang="uk-UA" sz="2000" dirty="0" smtClean="0">
                <a:solidFill>
                  <a:srgbClr val="000000"/>
                </a:solidFill>
              </a:rPr>
              <a:t>Ми оцінюємо преференційну лібералізацію всіх трьох елементів на додаток до преференційної лібералізації мит</a:t>
            </a:r>
            <a:endParaRPr lang="uk-UA" sz="19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85393D5-AF67-41F8-AA37-C641F09E4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z="2000" b="1" smtClean="0"/>
              <a:t>4</a:t>
            </a:fld>
            <a:endParaRPr lang="en-US" sz="20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735" y="6167437"/>
            <a:ext cx="2038247" cy="6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90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190FB22-4117-49AF-BCF3-2CDA6834E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У рамках проекту було проведено три дослідження адвалорних еквівалентів (AVE) торговельних бар'єрів</a:t>
            </a:r>
            <a:endParaRPr lang="uk-UA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C36277E-6601-4C8E-8A38-A8FA8AA289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0387"/>
            <a:ext cx="10947400" cy="470852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dirty="0" smtClean="0"/>
              <a:t>Ці дослідження є важливим внеском у моделювання і повинні бути доступними для інших дослідників в Україні для аналізу торгової політики. </a:t>
            </a:r>
          </a:p>
          <a:p>
            <a:endParaRPr lang="uk-UA" sz="1300" dirty="0" smtClean="0"/>
          </a:p>
          <a:p>
            <a:pPr marL="0" indent="0">
              <a:buNone/>
            </a:pPr>
            <a:r>
              <a:rPr lang="uk-UA" b="1" dirty="0" smtClean="0"/>
              <a:t>1. </a:t>
            </a:r>
            <a:r>
              <a:rPr lang="uk-UA" b="1" dirty="0" err="1" smtClean="0"/>
              <a:t>Олексюк</a:t>
            </a:r>
            <a:r>
              <a:rPr lang="uk-UA" b="1" dirty="0" smtClean="0"/>
              <a:t>, </a:t>
            </a:r>
            <a:r>
              <a:rPr lang="uk-UA" b="1" dirty="0" err="1" smtClean="0"/>
              <a:t>Тарр</a:t>
            </a:r>
            <a:r>
              <a:rPr lang="uk-UA" b="1" dirty="0" smtClean="0"/>
              <a:t> і Мовчан (Olekseyuk, Tarr &amp; Movchan) (2020) щодо адвалорних еквівалентів часових витрат в торгівлі. </a:t>
            </a:r>
          </a:p>
          <a:p>
            <a:pPr marL="0" indent="0">
              <a:buNone/>
            </a:pPr>
            <a:r>
              <a:rPr lang="uk-UA" b="1" dirty="0" smtClean="0"/>
              <a:t>2. Мовчан і </a:t>
            </a:r>
            <a:r>
              <a:rPr lang="uk-UA" b="1" dirty="0" err="1" smtClean="0"/>
              <a:t>Тарр</a:t>
            </a:r>
            <a:r>
              <a:rPr lang="uk-UA" b="1" dirty="0" smtClean="0"/>
              <a:t> (Movchan &amp; Tarr) (2020) щодо адвалорних еквівалентів нетарифних бар’єрів в Україні. </a:t>
            </a:r>
          </a:p>
          <a:p>
            <a:pPr marL="0" indent="0">
              <a:buNone/>
            </a:pPr>
            <a:r>
              <a:rPr lang="uk-UA" dirty="0"/>
              <a:t>Мовчан і </a:t>
            </a:r>
            <a:r>
              <a:rPr lang="uk-UA" dirty="0" err="1"/>
              <a:t>Тарр</a:t>
            </a:r>
            <a:r>
              <a:rPr lang="uk-UA" dirty="0"/>
              <a:t> </a:t>
            </a:r>
            <a:r>
              <a:rPr lang="uk-UA" dirty="0" smtClean="0"/>
              <a:t>(2020) оцінили низькі середні значення нетарифних бар'єрів, що відображають дуже суттєву реформу стандартів та регламентів на продукцію в Україні - перехід від системи ГОСТ радянського типу до гармонізації з Європейським Союзом. </a:t>
            </a:r>
          </a:p>
          <a:p>
            <a:endParaRPr lang="uk-UA" sz="600" dirty="0" smtClean="0">
              <a:solidFill>
                <a:srgbClr val="FF0000"/>
              </a:solidFill>
              <a:effectLst/>
              <a:latin typeface="Microsoft Sans Serif" panose="020B0604020202020204" pitchFamily="34" charset="0"/>
              <a:ea typeface="Calibri" panose="020F0502020204030204" pitchFamily="34" charset="0"/>
              <a:cs typeface="Microsoft Sans Serif" panose="020B0604020202020204" pitchFamily="34" charset="0"/>
            </a:endParaRPr>
          </a:p>
          <a:p>
            <a:r>
              <a:rPr lang="uk-UA" sz="1800" i="1" dirty="0" smtClean="0">
                <a:effectLst/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Olekseyuk, Zoryana, David G. Tarr </a:t>
            </a:r>
            <a:r>
              <a:rPr lang="uk-UA" sz="1800" i="1" dirty="0" err="1" smtClean="0">
                <a:effectLst/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and</a:t>
            </a:r>
            <a:r>
              <a:rPr lang="uk-UA" sz="1800" i="1" dirty="0" smtClean="0">
                <a:effectLst/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 Veronika Movchan (2020), “</a:t>
            </a:r>
            <a:r>
              <a:rPr lang="uk-UA" sz="1800" i="1" dirty="0" err="1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Estimates</a:t>
            </a:r>
            <a:r>
              <a:rPr lang="uk-UA" sz="1800" i="1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 of </a:t>
            </a:r>
            <a:r>
              <a:rPr lang="uk-UA" sz="1800" i="1" dirty="0" err="1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the</a:t>
            </a:r>
            <a:r>
              <a:rPr lang="uk-UA" sz="1800" i="1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 </a:t>
            </a:r>
            <a:r>
              <a:rPr lang="uk-UA" sz="1800" i="1" dirty="0" err="1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Ad</a:t>
            </a:r>
            <a:r>
              <a:rPr lang="uk-UA" sz="1800" i="1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 </a:t>
            </a:r>
            <a:r>
              <a:rPr lang="uk-UA" sz="1800" i="1" dirty="0" err="1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Valorem</a:t>
            </a:r>
            <a:r>
              <a:rPr lang="uk-UA" sz="1800" i="1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 </a:t>
            </a:r>
            <a:r>
              <a:rPr lang="uk-UA" sz="1800" i="1" dirty="0" err="1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Equivalents</a:t>
            </a:r>
            <a:r>
              <a:rPr lang="uk-UA" sz="1800" i="1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 of </a:t>
            </a:r>
            <a:r>
              <a:rPr lang="uk-UA" sz="1800" i="1" dirty="0" err="1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Time</a:t>
            </a:r>
            <a:r>
              <a:rPr lang="uk-UA" sz="1800" i="1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 in </a:t>
            </a:r>
            <a:r>
              <a:rPr lang="uk-UA" sz="1800" i="1" dirty="0" err="1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Trade</a:t>
            </a:r>
            <a:r>
              <a:rPr lang="uk-UA" sz="1800" i="1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 </a:t>
            </a:r>
            <a:r>
              <a:rPr lang="uk-UA" sz="1800" i="1" dirty="0" err="1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Costs</a:t>
            </a:r>
            <a:r>
              <a:rPr lang="uk-UA" sz="1800" i="1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,” </a:t>
            </a:r>
            <a:r>
              <a:rPr lang="uk-UA" sz="1800" i="1" dirty="0" err="1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Appendix</a:t>
            </a:r>
            <a:r>
              <a:rPr lang="uk-UA" sz="1800" i="1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 A of Movchan </a:t>
            </a:r>
            <a:r>
              <a:rPr lang="uk-UA" sz="1800" i="1" dirty="0" err="1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et</a:t>
            </a:r>
            <a:r>
              <a:rPr lang="uk-UA" sz="1800" i="1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 </a:t>
            </a:r>
            <a:r>
              <a:rPr lang="uk-UA" sz="1800" i="1" dirty="0" err="1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al</a:t>
            </a:r>
            <a:r>
              <a:rPr lang="uk-UA" sz="1800" i="1" dirty="0" smtClean="0"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. (2020). </a:t>
            </a:r>
          </a:p>
          <a:p>
            <a:r>
              <a:rPr lang="uk-UA" sz="1800" i="1" dirty="0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Movchan, Veronika </a:t>
            </a:r>
            <a:r>
              <a:rPr lang="uk-UA" sz="1800" i="1" dirty="0" err="1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and</a:t>
            </a:r>
            <a:r>
              <a:rPr lang="uk-UA" sz="1800" i="1" dirty="0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 David G. Tarr (2020), “</a:t>
            </a:r>
            <a:r>
              <a:rPr lang="uk-UA" sz="1800" i="1" dirty="0" err="1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Estimates</a:t>
            </a:r>
            <a:r>
              <a:rPr lang="uk-UA" sz="1800" i="1" dirty="0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 of </a:t>
            </a:r>
            <a:r>
              <a:rPr lang="uk-UA" sz="1800" i="1" dirty="0" err="1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the</a:t>
            </a:r>
            <a:r>
              <a:rPr lang="uk-UA" sz="1800" i="1" dirty="0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 </a:t>
            </a:r>
            <a:r>
              <a:rPr lang="uk-UA" sz="1800" i="1" dirty="0" err="1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Ad</a:t>
            </a:r>
            <a:r>
              <a:rPr lang="uk-UA" sz="1800" i="1" dirty="0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 </a:t>
            </a:r>
            <a:r>
              <a:rPr lang="uk-UA" sz="1800" i="1" dirty="0" err="1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Valorem</a:t>
            </a:r>
            <a:r>
              <a:rPr lang="uk-UA" sz="1800" i="1" dirty="0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 </a:t>
            </a:r>
            <a:r>
              <a:rPr lang="uk-UA" sz="1800" i="1" dirty="0" err="1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Equivalents</a:t>
            </a:r>
            <a:r>
              <a:rPr lang="uk-UA" sz="1800" i="1" dirty="0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 of </a:t>
            </a:r>
            <a:r>
              <a:rPr lang="uk-UA" sz="1800" i="1" dirty="0" err="1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Non-Tariff</a:t>
            </a:r>
            <a:r>
              <a:rPr lang="uk-UA" sz="1800" i="1" dirty="0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 </a:t>
            </a:r>
            <a:r>
              <a:rPr lang="uk-UA" sz="1800" i="1" dirty="0" err="1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Measures</a:t>
            </a:r>
            <a:r>
              <a:rPr lang="uk-UA" sz="1800" i="1" dirty="0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 (</a:t>
            </a:r>
            <a:r>
              <a:rPr lang="uk-UA" sz="1800" i="1" dirty="0" err="1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NTMs</a:t>
            </a:r>
            <a:r>
              <a:rPr lang="uk-UA" sz="1800" i="1" dirty="0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) </a:t>
            </a:r>
            <a:r>
              <a:rPr lang="uk-UA" sz="1800" i="1" dirty="0" err="1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for</a:t>
            </a:r>
            <a:r>
              <a:rPr lang="uk-UA" sz="1800" i="1" dirty="0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 </a:t>
            </a:r>
            <a:r>
              <a:rPr lang="uk-UA" sz="1800" i="1" dirty="0" err="1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Imports</a:t>
            </a:r>
            <a:r>
              <a:rPr lang="uk-UA" sz="1800" i="1" dirty="0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 of </a:t>
            </a:r>
            <a:r>
              <a:rPr lang="uk-UA" sz="1800" i="1" dirty="0" err="1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Ukrainian</a:t>
            </a:r>
            <a:r>
              <a:rPr lang="uk-UA" sz="1800" i="1" dirty="0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 </a:t>
            </a:r>
            <a:r>
              <a:rPr lang="uk-UA" sz="1800" i="1" dirty="0" err="1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Goods</a:t>
            </a:r>
            <a:r>
              <a:rPr lang="uk-UA" sz="1800" i="1" dirty="0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.” </a:t>
            </a:r>
            <a:r>
              <a:rPr lang="uk-UA" sz="1800" i="1" dirty="0" err="1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Appendix</a:t>
            </a:r>
            <a:r>
              <a:rPr lang="uk-UA" sz="1800" i="1" dirty="0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 B of Movchan </a:t>
            </a:r>
            <a:r>
              <a:rPr lang="uk-UA" sz="1800" i="1" dirty="0" err="1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et</a:t>
            </a:r>
            <a:r>
              <a:rPr lang="uk-UA" sz="1800" i="1" dirty="0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 </a:t>
            </a:r>
            <a:r>
              <a:rPr lang="uk-UA" sz="1800" i="1" dirty="0" err="1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al</a:t>
            </a:r>
            <a:r>
              <a:rPr lang="uk-UA" sz="1800" i="1" dirty="0" smtClean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. (2020a)</a:t>
            </a:r>
            <a:endParaRPr lang="uk-UA" sz="1800" i="1" dirty="0">
              <a:latin typeface="Microsoft Sans Serif" panose="020B0604020202020204" pitchFamily="34" charset="0"/>
              <a:ea typeface="Calibri" panose="020F050202020403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02CAFE8-48ED-4828-AE14-62AAC1BBB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z="2000" b="1" smtClean="0"/>
              <a:t>5</a:t>
            </a:fld>
            <a:endParaRPr lang="en-US" sz="2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735" y="6167437"/>
            <a:ext cx="2038247" cy="6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925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190FB22-4117-49AF-BCF3-2CDA6834E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70771" cy="1325563"/>
          </a:xfrm>
        </p:spPr>
        <p:txBody>
          <a:bodyPr>
            <a:normAutofit/>
          </a:bodyPr>
          <a:lstStyle/>
          <a:p>
            <a:r>
              <a:rPr lang="uk-UA" sz="3600" dirty="0"/>
              <a:t>У рамках проекту було проведено три дослідження адвалорних еквівалентів (AVE) торговельних бар'єрів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C36277E-6601-4C8E-8A38-A8FA8AA28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dirty="0" smtClean="0"/>
              <a:t>3. </a:t>
            </a:r>
            <a:r>
              <a:rPr lang="uk-UA" b="1" dirty="0" err="1" smtClean="0"/>
              <a:t>Коссе</a:t>
            </a:r>
            <a:r>
              <a:rPr lang="uk-UA" b="1" dirty="0" smtClean="0"/>
              <a:t> та Кравчук (Kosse &amp; Kravchuk)  (2020a) для адвалорних еквівалентів як дискримінаційних, так і недискримінаційних бар'єрів у послугах. </a:t>
            </a:r>
          </a:p>
          <a:p>
            <a:pPr marL="0" indent="0">
              <a:buNone/>
            </a:pPr>
            <a:r>
              <a:rPr lang="uk-UA" dirty="0" err="1" smtClean="0"/>
              <a:t>Коссе</a:t>
            </a:r>
            <a:r>
              <a:rPr lang="uk-UA" dirty="0" smtClean="0"/>
              <a:t> та Кравчук (2020b) також оцінили частки</a:t>
            </a:r>
            <a:r>
              <a:rPr lang="ru-RU" dirty="0" smtClean="0"/>
              <a:t>, </a:t>
            </a:r>
            <a:r>
              <a:rPr lang="uk-UA" dirty="0" smtClean="0"/>
              <a:t>які мають українські фірми та фірмами із семи закордонних регіонів моделі, на </a:t>
            </a:r>
            <a:r>
              <a:rPr lang="uk-UA" dirty="0"/>
              <a:t>українського ринку </a:t>
            </a:r>
            <a:r>
              <a:rPr lang="uk-UA" dirty="0" smtClean="0"/>
              <a:t>бізнес-послуг. 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700" i="1" dirty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Kosse, Iryna and Vitaliy Kravchuk (2020a), “Trade Restrictiveness Indexes and Ad Valorem Equivalence in the Ukrainian Service Sectors,” Report of IER on the sub-contract # CEP-2019-134 for USAID “Impact Assessment of a Potential Future Free Trade Agreement (FTA) between Ukraine and Turkey.” </a:t>
            </a:r>
            <a:endParaRPr lang="uk-UA" sz="1700" i="1" dirty="0" smtClean="0">
              <a:latin typeface="Microsoft Sans Serif" panose="020B0604020202020204" pitchFamily="34" charset="0"/>
              <a:ea typeface="Calibri" panose="020F0502020204030204" pitchFamily="34" charset="0"/>
              <a:cs typeface="Microsoft Sans Serif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700" i="1" dirty="0">
                <a:latin typeface="Microsoft Sans Serif" panose="020B0604020202020204" pitchFamily="34" charset="0"/>
                <a:ea typeface="Calibri" panose="020F0502020204030204" pitchFamily="34" charset="0"/>
                <a:cs typeface="Microsoft Sans Serif" panose="020B0604020202020204" pitchFamily="34" charset="0"/>
              </a:rPr>
              <a:t>Kosse, Iryna and Vitaliy Kravchuk (2020b), “Documented dataset of ownership structure: ownership structure for services sectors with FDI,” Report of IER on the sub-contract # CEP-2019-134 for USAID project “Impact Assessment of a Potential Future Free Trade Agreement (FTA) between Ukraine and Turkey.”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02CAFE8-48ED-4828-AE14-62AAC1BBB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z="2000" b="1" smtClean="0"/>
              <a:t>6</a:t>
            </a:fld>
            <a:endParaRPr lang="en-US" sz="2000" b="1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735" y="6167437"/>
            <a:ext cx="2038247" cy="6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538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92AF66-8173-4DD6-B94F-C5B8C280D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err="1" smtClean="0"/>
              <a:t>Проєкт</a:t>
            </a:r>
            <a:r>
              <a:rPr lang="uk-UA" sz="3600" dirty="0" smtClean="0"/>
              <a:t> створив таблицю затрати-випуск для 85 секторів для України та надав детальнішу інформації щодо її окремих елементів</a:t>
            </a:r>
            <a:endParaRPr lang="uk-UA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5806C90-05AE-4109-B623-BBAB00FF2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dirty="0" smtClean="0"/>
              <a:t>Це розширює 42-секторну таблицю затрати-випуск, яка публікується </a:t>
            </a:r>
            <a:r>
              <a:rPr lang="uk-UA" dirty="0" err="1" smtClean="0"/>
              <a:t>Укрстатом</a:t>
            </a:r>
            <a:r>
              <a:rPr lang="uk-UA" dirty="0" smtClean="0"/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dirty="0" err="1" smtClean="0"/>
              <a:t>Проєкт</a:t>
            </a:r>
            <a:r>
              <a:rPr lang="uk-UA" dirty="0" smtClean="0"/>
              <a:t> надав детальнішу інформацію щодо окремих елементів таблиці затрати-випуск: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uk-UA" sz="2800" dirty="0" smtClean="0"/>
              <a:t>Витрати на працю розподілені на витрати на кваліфіковану і некваліфіковану працю;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uk-UA" sz="2800" dirty="0" smtClean="0"/>
              <a:t>Зовнішня торгівля розподілена на 7 регіонів;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uk-UA" sz="2800" dirty="0" smtClean="0"/>
              <a:t>Податки: включені дані для понад 10 видів податків на рівні секторів. </a:t>
            </a:r>
            <a:endParaRPr lang="uk-UA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04CD5ED-B9C5-46FB-AF67-ED028B7F3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z="2000" b="1" smtClean="0"/>
              <a:t>7</a:t>
            </a:fld>
            <a:endParaRPr lang="en-US" sz="2000" b="1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735" y="6167437"/>
            <a:ext cx="2038247" cy="6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79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2CB6C291-6CAF-46DF-ACFF-AADF0FD03F5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281708" y="0"/>
            <a:ext cx="10910292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4735DC46-5663-471D-AADB-81E00E65BCC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4419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595E59CC-7059-4455-9789-EDFBBE8F5A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983" r="60644" b="14447"/>
          <a:stretch/>
        </p:blipFill>
        <p:spPr>
          <a:xfrm>
            <a:off x="2777490" y="2"/>
            <a:ext cx="6185757" cy="6857999"/>
          </a:xfrm>
          <a:custGeom>
            <a:avLst/>
            <a:gdLst>
              <a:gd name="connsiteX0" fmla="*/ 0 w 9414510"/>
              <a:gd name="connsiteY0" fmla="*/ 0 h 6857999"/>
              <a:gd name="connsiteX1" fmla="*/ 9414510 w 9414510"/>
              <a:gd name="connsiteY1" fmla="*/ 0 h 6857999"/>
              <a:gd name="connsiteX2" fmla="*/ 9414510 w 9414510"/>
              <a:gd name="connsiteY2" fmla="*/ 6857999 h 6857999"/>
              <a:gd name="connsiteX3" fmla="*/ 0 w 9414510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14510" h="6857999">
                <a:moveTo>
                  <a:pt x="0" y="0"/>
                </a:moveTo>
                <a:lnTo>
                  <a:pt x="9414510" y="0"/>
                </a:lnTo>
                <a:lnTo>
                  <a:pt x="9414510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E13D4D-57ED-48CD-A3DA-81C60FD48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uk-UA" sz="3400" dirty="0" smtClean="0">
                <a:solidFill>
                  <a:srgbClr val="3F3F3F"/>
                </a:solidFill>
              </a:rPr>
              <a:t>Докази збільшення продуктивності виробництва через збільшення ПІІ в послуги та торгівлю проміжними товарами.</a:t>
            </a:r>
            <a:br>
              <a:rPr lang="uk-UA" sz="3400" dirty="0" smtClean="0">
                <a:solidFill>
                  <a:srgbClr val="3F3F3F"/>
                </a:solidFill>
              </a:rPr>
            </a:br>
            <a:endParaRPr lang="uk-UA" sz="3400" dirty="0">
              <a:solidFill>
                <a:srgbClr val="3F3F3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0E7213D-0A27-4304-9E94-19DBB33B4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6115" y="749619"/>
            <a:ext cx="5675086" cy="5323362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uk-UA" sz="2000" b="1" dirty="0" smtClean="0">
                <a:solidFill>
                  <a:srgbClr val="FFFFFF"/>
                </a:solidFill>
              </a:rPr>
              <a:t>1. Доступ до ринку послуг. </a:t>
            </a:r>
            <a:r>
              <a:rPr lang="uk-UA" sz="2000" dirty="0" smtClean="0">
                <a:solidFill>
                  <a:srgbClr val="FFFFFF"/>
                </a:solidFill>
              </a:rPr>
              <a:t>Економетричні дослідження з використанням даних на рівні фірм показують, що розширений доступ до послуг збільшує загальну продуктивність факторів виробництва.</a:t>
            </a:r>
          </a:p>
          <a:p>
            <a:pPr marL="231775" indent="-231775"/>
            <a:r>
              <a:rPr lang="uk-UA" sz="2000" dirty="0" err="1" smtClean="0">
                <a:solidFill>
                  <a:srgbClr val="FFFFFF"/>
                </a:solidFill>
              </a:rPr>
              <a:t>Шепотило</a:t>
            </a:r>
            <a:r>
              <a:rPr lang="uk-UA" sz="2000" dirty="0" smtClean="0">
                <a:solidFill>
                  <a:srgbClr val="FFFFFF"/>
                </a:solidFill>
              </a:rPr>
              <a:t> та </a:t>
            </a:r>
            <a:r>
              <a:rPr lang="uk-UA" sz="2000" dirty="0" err="1" smtClean="0">
                <a:solidFill>
                  <a:srgbClr val="FFFFFF"/>
                </a:solidFill>
              </a:rPr>
              <a:t>Вахітов</a:t>
            </a:r>
            <a:r>
              <a:rPr lang="uk-UA" sz="2000" dirty="0" smtClean="0">
                <a:solidFill>
                  <a:srgbClr val="FFFFFF"/>
                </a:solidFill>
              </a:rPr>
              <a:t> для України (</a:t>
            </a:r>
            <a:r>
              <a:rPr lang="uk-UA" sz="2000" dirty="0" err="1" smtClean="0">
                <a:solidFill>
                  <a:srgbClr val="FFFFFF"/>
                </a:solidFill>
              </a:rPr>
              <a:t>Economics</a:t>
            </a:r>
            <a:r>
              <a:rPr lang="uk-UA" sz="2000" dirty="0" smtClean="0">
                <a:solidFill>
                  <a:srgbClr val="FFFFFF"/>
                </a:solidFill>
              </a:rPr>
              <a:t> of </a:t>
            </a:r>
            <a:r>
              <a:rPr lang="uk-UA" sz="2000" dirty="0" err="1" smtClean="0">
                <a:solidFill>
                  <a:srgbClr val="FFFFFF"/>
                </a:solidFill>
              </a:rPr>
              <a:t>Transition</a:t>
            </a:r>
            <a:r>
              <a:rPr lang="uk-UA" sz="2000" dirty="0" smtClean="0">
                <a:solidFill>
                  <a:srgbClr val="FFFFFF"/>
                </a:solidFill>
              </a:rPr>
              <a:t>, 2015) </a:t>
            </a:r>
          </a:p>
          <a:p>
            <a:pPr marL="231775" indent="-231775"/>
            <a:r>
              <a:rPr lang="uk-UA" sz="2000" dirty="0" err="1" smtClean="0">
                <a:solidFill>
                  <a:srgbClr val="FFFFFF"/>
                </a:solidFill>
              </a:rPr>
              <a:t>Arnold</a:t>
            </a:r>
            <a:r>
              <a:rPr lang="uk-UA" sz="2000" dirty="0" smtClean="0">
                <a:solidFill>
                  <a:srgbClr val="FFFFFF"/>
                </a:solidFill>
              </a:rPr>
              <a:t> </a:t>
            </a:r>
            <a:r>
              <a:rPr lang="uk-UA" sz="2000" dirty="0" err="1" smtClean="0">
                <a:solidFill>
                  <a:srgbClr val="FFFFFF"/>
                </a:solidFill>
              </a:rPr>
              <a:t>et</a:t>
            </a:r>
            <a:r>
              <a:rPr lang="uk-UA" sz="2000" dirty="0" smtClean="0">
                <a:solidFill>
                  <a:srgbClr val="FFFFFF"/>
                </a:solidFill>
              </a:rPr>
              <a:t> </a:t>
            </a:r>
            <a:r>
              <a:rPr lang="uk-UA" sz="2000" dirty="0" err="1" smtClean="0">
                <a:solidFill>
                  <a:srgbClr val="FFFFFF"/>
                </a:solidFill>
              </a:rPr>
              <a:t>al</a:t>
            </a:r>
            <a:r>
              <a:rPr lang="uk-UA" sz="2000" dirty="0" smtClean="0">
                <a:solidFill>
                  <a:srgbClr val="FFFFFF"/>
                </a:solidFill>
              </a:rPr>
              <a:t>. (EJ, 2016) для Індії; </a:t>
            </a:r>
            <a:r>
              <a:rPr lang="uk-UA" sz="2000" dirty="0" err="1" smtClean="0">
                <a:solidFill>
                  <a:srgbClr val="FFFFFF"/>
                </a:solidFill>
              </a:rPr>
              <a:t>Arnold</a:t>
            </a:r>
            <a:r>
              <a:rPr lang="uk-UA" sz="2000" dirty="0" smtClean="0">
                <a:solidFill>
                  <a:srgbClr val="FFFFFF"/>
                </a:solidFill>
              </a:rPr>
              <a:t> </a:t>
            </a:r>
            <a:r>
              <a:rPr lang="uk-UA" sz="2000" i="1" dirty="0" err="1" smtClean="0">
                <a:solidFill>
                  <a:srgbClr val="FFFFFF"/>
                </a:solidFill>
              </a:rPr>
              <a:t>et</a:t>
            </a:r>
            <a:r>
              <a:rPr lang="uk-UA" sz="2000" i="1" dirty="0" smtClean="0">
                <a:solidFill>
                  <a:srgbClr val="FFFFFF"/>
                </a:solidFill>
              </a:rPr>
              <a:t> </a:t>
            </a:r>
            <a:r>
              <a:rPr lang="uk-UA" sz="2000" i="1" dirty="0" err="1" smtClean="0">
                <a:solidFill>
                  <a:srgbClr val="FFFFFF"/>
                </a:solidFill>
              </a:rPr>
              <a:t>al</a:t>
            </a:r>
            <a:r>
              <a:rPr lang="uk-UA" sz="2000" i="1" dirty="0" smtClean="0">
                <a:solidFill>
                  <a:srgbClr val="FFFFFF"/>
                </a:solidFill>
              </a:rPr>
              <a:t> </a:t>
            </a:r>
            <a:r>
              <a:rPr lang="uk-UA" sz="2000" dirty="0" smtClean="0">
                <a:solidFill>
                  <a:srgbClr val="FFFFFF"/>
                </a:solidFill>
              </a:rPr>
              <a:t>(JIE, 2011) для Чехії; </a:t>
            </a:r>
            <a:r>
              <a:rPr lang="uk-UA" sz="2000" dirty="0" err="1" smtClean="0">
                <a:solidFill>
                  <a:srgbClr val="FFFFFF"/>
                </a:solidFill>
              </a:rPr>
              <a:t>Fernandes</a:t>
            </a:r>
            <a:r>
              <a:rPr lang="uk-UA" sz="2000" dirty="0" smtClean="0">
                <a:solidFill>
                  <a:srgbClr val="FFFFFF"/>
                </a:solidFill>
              </a:rPr>
              <a:t> </a:t>
            </a:r>
            <a:r>
              <a:rPr lang="en-US" sz="2000" dirty="0" smtClean="0">
                <a:solidFill>
                  <a:srgbClr val="FFFFFF"/>
                </a:solidFill>
              </a:rPr>
              <a:t>&amp; </a:t>
            </a:r>
            <a:r>
              <a:rPr lang="uk-UA" sz="2000" dirty="0" err="1" smtClean="0">
                <a:solidFill>
                  <a:srgbClr val="FFFFFF"/>
                </a:solidFill>
              </a:rPr>
              <a:t>Paunov</a:t>
            </a:r>
            <a:r>
              <a:rPr lang="uk-UA" sz="2000" dirty="0" smtClean="0">
                <a:solidFill>
                  <a:srgbClr val="FFFFFF"/>
                </a:solidFill>
              </a:rPr>
              <a:t> (JDE, 2012) для Чилі </a:t>
            </a:r>
          </a:p>
          <a:p>
            <a:pPr marL="231775" indent="-231775"/>
            <a:r>
              <a:rPr lang="uk-UA" sz="2000" dirty="0" smtClean="0">
                <a:solidFill>
                  <a:srgbClr val="FFFFFF"/>
                </a:solidFill>
              </a:rPr>
              <a:t>Також в численних інших дослідженнях </a:t>
            </a:r>
            <a:r>
              <a:rPr lang="uk-UA" sz="2000" dirty="0" err="1" smtClean="0">
                <a:solidFill>
                  <a:srgbClr val="FFFFFF"/>
                </a:solidFill>
              </a:rPr>
              <a:t>Francois</a:t>
            </a:r>
            <a:r>
              <a:rPr lang="uk-UA" sz="2000" dirty="0" smtClean="0">
                <a:solidFill>
                  <a:srgbClr val="FFFFFF"/>
                </a:solidFill>
              </a:rPr>
              <a:t> та </a:t>
            </a:r>
            <a:r>
              <a:rPr lang="uk-UA" sz="2000" dirty="0" err="1" smtClean="0">
                <a:solidFill>
                  <a:srgbClr val="FFFFFF"/>
                </a:solidFill>
              </a:rPr>
              <a:t>Hoekman</a:t>
            </a:r>
            <a:r>
              <a:rPr lang="uk-UA" sz="2000" dirty="0" smtClean="0">
                <a:solidFill>
                  <a:srgbClr val="FFFFFF"/>
                </a:solidFill>
              </a:rPr>
              <a:t> (</a:t>
            </a:r>
            <a:r>
              <a:rPr lang="uk-UA" sz="2000" dirty="0" err="1" smtClean="0">
                <a:solidFill>
                  <a:srgbClr val="FFFFFF"/>
                </a:solidFill>
              </a:rPr>
              <a:t>Journal</a:t>
            </a:r>
            <a:r>
              <a:rPr lang="uk-UA" sz="2000" dirty="0" smtClean="0">
                <a:solidFill>
                  <a:srgbClr val="FFFFFF"/>
                </a:solidFill>
              </a:rPr>
              <a:t> of </a:t>
            </a:r>
            <a:r>
              <a:rPr lang="uk-UA" sz="2000" dirty="0" err="1" smtClean="0">
                <a:solidFill>
                  <a:srgbClr val="FFFFFF"/>
                </a:solidFill>
              </a:rPr>
              <a:t>Economic</a:t>
            </a:r>
            <a:r>
              <a:rPr lang="uk-UA" sz="2000" dirty="0" smtClean="0">
                <a:solidFill>
                  <a:srgbClr val="FFFFFF"/>
                </a:solidFill>
              </a:rPr>
              <a:t> </a:t>
            </a:r>
            <a:r>
              <a:rPr lang="uk-UA" sz="2000" dirty="0" err="1" smtClean="0">
                <a:solidFill>
                  <a:srgbClr val="FFFFFF"/>
                </a:solidFill>
              </a:rPr>
              <a:t>Literature</a:t>
            </a:r>
            <a:r>
              <a:rPr lang="uk-UA" sz="2000" dirty="0" smtClean="0">
                <a:solidFill>
                  <a:srgbClr val="FFFFFF"/>
                </a:solidFill>
              </a:rPr>
              <a:t>, 2010)</a:t>
            </a:r>
          </a:p>
          <a:p>
            <a:pPr marL="0" indent="0">
              <a:buNone/>
            </a:pPr>
            <a:r>
              <a:rPr lang="uk-UA" sz="2000" b="1" dirty="0" smtClean="0">
                <a:solidFill>
                  <a:srgbClr val="FFFFFF"/>
                </a:solidFill>
              </a:rPr>
              <a:t>2. Доступ до проміжних товарів. </a:t>
            </a:r>
            <a:r>
              <a:rPr lang="uk-UA" sz="2000" dirty="0" smtClean="0">
                <a:solidFill>
                  <a:srgbClr val="FFFFFF"/>
                </a:solidFill>
              </a:rPr>
              <a:t>Більше 10 економетричних робіт, що показують, що кращий доступ до імпортних проміжних товарів збільшує загальну факторну продуктивність факторів виробництва. Публікації, розпочаті</a:t>
            </a:r>
            <a:r>
              <a:rPr lang="en-US" sz="2000" dirty="0" smtClean="0">
                <a:solidFill>
                  <a:srgbClr val="FFFFFF"/>
                </a:solidFill>
              </a:rPr>
              <a:t> </a:t>
            </a:r>
            <a:r>
              <a:rPr lang="uk-UA" sz="2000" dirty="0" err="1" smtClean="0">
                <a:solidFill>
                  <a:srgbClr val="FFFFFF"/>
                </a:solidFill>
              </a:rPr>
              <a:t>Coe</a:t>
            </a:r>
            <a:r>
              <a:rPr lang="uk-UA" sz="2000" dirty="0" smtClean="0">
                <a:solidFill>
                  <a:srgbClr val="FFFFFF"/>
                </a:solidFill>
              </a:rPr>
              <a:t> </a:t>
            </a:r>
            <a:r>
              <a:rPr lang="en-US" sz="2000" dirty="0" smtClean="0">
                <a:solidFill>
                  <a:srgbClr val="FFFFFF"/>
                </a:solidFill>
              </a:rPr>
              <a:t>&amp; </a:t>
            </a:r>
            <a:r>
              <a:rPr lang="uk-UA" sz="2000" dirty="0" err="1" smtClean="0">
                <a:solidFill>
                  <a:srgbClr val="FFFFFF"/>
                </a:solidFill>
              </a:rPr>
              <a:t>Helpman</a:t>
            </a:r>
            <a:r>
              <a:rPr lang="uk-UA" sz="2000" dirty="0" smtClean="0">
                <a:solidFill>
                  <a:srgbClr val="FFFFFF"/>
                </a:solidFill>
              </a:rPr>
              <a:t> (1995)		</a:t>
            </a:r>
            <a:endParaRPr lang="uk-UA" sz="2000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45B36E72-3ABA-40FB-8F28-76DD60E0F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z="2000" b="1" smtClean="0"/>
              <a:t>8</a:t>
            </a:fld>
            <a:endParaRPr lang="en-US" sz="20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735" y="6167437"/>
            <a:ext cx="2038247" cy="6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8312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591ACD-DB80-4673-A278-61643E479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dirty="0" smtClean="0"/>
              <a:t>Ми створили сучасну прикладну модель загальної рівноваги (CGE) для оцінки Угоди про вільну торгівлю між Україною та Туреччиною (ЗВТ)</a:t>
            </a:r>
            <a:r>
              <a:rPr lang="uk-UA" dirty="0" smtClean="0"/>
              <a:t>  </a:t>
            </a:r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ED89AAC-C607-48F9-BE63-3C54885EC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0399"/>
            <a:ext cx="10515600" cy="4689475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uk-UA" sz="2400" dirty="0" smtClean="0">
                <a:solidFill>
                  <a:srgbClr val="000000"/>
                </a:solidFill>
              </a:rPr>
              <a:t> Модель включає Україну та сім зовнішніх регіонів: 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uk-UA" dirty="0" smtClean="0">
                <a:solidFill>
                  <a:srgbClr val="000000"/>
                </a:solidFill>
              </a:rPr>
              <a:t>Туреччину, Європейський Союз, Сполучені Штати, Росію, Китай, Регіони, з якими Україна має ЗВТ, та решту світу.</a:t>
            </a:r>
          </a:p>
          <a:p>
            <a:r>
              <a:rPr lang="uk-UA" sz="2400" dirty="0" smtClean="0">
                <a:solidFill>
                  <a:srgbClr val="000000"/>
                </a:solidFill>
              </a:rPr>
              <a:t>Модель містить 45 секторів, які розділені на три категорії:</a:t>
            </a:r>
          </a:p>
          <a:p>
            <a:pPr marL="457200" lvl="1" indent="0">
              <a:buNone/>
            </a:pPr>
            <a:r>
              <a:rPr lang="uk-UA" dirty="0" smtClean="0">
                <a:solidFill>
                  <a:srgbClr val="000000"/>
                </a:solidFill>
              </a:rPr>
              <a:t>(i) Сектори, що виробляють товари і послуги в умовах досконалої конкуренції </a:t>
            </a:r>
          </a:p>
          <a:p>
            <a:pPr marL="457200" lvl="1" indent="0">
              <a:buNone/>
            </a:pPr>
            <a:r>
              <a:rPr lang="uk-UA" dirty="0" smtClean="0">
                <a:solidFill>
                  <a:srgbClr val="000000"/>
                </a:solidFill>
              </a:rPr>
              <a:t>(ii) Сектори, що виробляють товари в умовах недосконалої конкуренції </a:t>
            </a:r>
          </a:p>
          <a:p>
            <a:pPr marL="457200" lvl="1" indent="0">
              <a:buNone/>
            </a:pPr>
            <a:r>
              <a:rPr lang="uk-UA" dirty="0" smtClean="0">
                <a:solidFill>
                  <a:srgbClr val="000000"/>
                </a:solidFill>
              </a:rPr>
              <a:t>(iii) Сектори з прямими іноземними інвестиціями (ПІІ), що надають бізнес-послуги в умовах недосконалої конкуренції </a:t>
            </a:r>
          </a:p>
          <a:p>
            <a:pPr>
              <a:spcBef>
                <a:spcPts val="600"/>
              </a:spcBef>
            </a:pPr>
            <a:r>
              <a:rPr lang="uk-UA" sz="2400" dirty="0" smtClean="0">
                <a:solidFill>
                  <a:srgbClr val="000000"/>
                </a:solidFill>
              </a:rPr>
              <a:t>Недосконала конкуренція та ПІІ включають приріст продуктивності від торгівлі проміжними товарами та послугами </a:t>
            </a:r>
          </a:p>
          <a:p>
            <a:pPr>
              <a:spcBef>
                <a:spcPts val="600"/>
              </a:spcBef>
            </a:pPr>
            <a:r>
              <a:rPr lang="uk-UA" sz="2400" dirty="0" smtClean="0">
                <a:solidFill>
                  <a:srgbClr val="000000"/>
                </a:solidFill>
              </a:rPr>
              <a:t>Лише Україна змодельована повністю, зовнішні регіони змодельовані як криві попиту та пропозиції на рівні секторів України</a:t>
            </a:r>
            <a:endParaRPr lang="uk-UA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0E46100-637C-42EC-8B9A-D150872FB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z="2000" b="1" smtClean="0"/>
              <a:t>9</a:t>
            </a:fld>
            <a:endParaRPr lang="en-US" sz="2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735" y="6167437"/>
            <a:ext cx="2038247" cy="6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031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1703</TotalTime>
  <Words>2070</Words>
  <Application>Microsoft Office PowerPoint</Application>
  <PresentationFormat>Widescreen</PresentationFormat>
  <Paragraphs>144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Microsoft Sans Serif</vt:lpstr>
      <vt:lpstr>Times New Roman</vt:lpstr>
      <vt:lpstr>Office Theme</vt:lpstr>
      <vt:lpstr>Оцінка економічного впливу успішно реалізованої потенційної угоди про вільну торгівлю між Україною та Туреччиною</vt:lpstr>
      <vt:lpstr>Ми створили сучасну прикладну модель загальної рівноваги (CGE) та набір даних для оцінки Угоди про вільну торгівлю між Україною та Туреччиною (ЗВТ)</vt:lpstr>
      <vt:lpstr>Нетарифні торговельні витрати є більшим торговельним бар'єром, ніж мита, для більшості країн</vt:lpstr>
      <vt:lpstr>Україна та Туреччина ведуть переговори про сучасну “глибоку” угоду про вільну торгівлю</vt:lpstr>
      <vt:lpstr>У рамках проекту було проведено три дослідження адвалорних еквівалентів (AVE) торговельних бар'єрів</vt:lpstr>
      <vt:lpstr>У рамках проекту було проведено три дослідження адвалорних еквівалентів (AVE) торговельних бар'єрів</vt:lpstr>
      <vt:lpstr>Проєкт створив таблицю затрати-випуск для 85 секторів для України та надав детальнішу інформації щодо її окремих елементів</vt:lpstr>
      <vt:lpstr>Докази збільшення продуктивності виробництва через збільшення ПІІ в послуги та торгівлю проміжними товарами. </vt:lpstr>
      <vt:lpstr>Ми створили сучасну прикладну модель загальної рівноваги (CGE) для оцінки Угоди про вільну торгівлю між Україною та Туреччиною (ЗВТ)  </vt:lpstr>
      <vt:lpstr>Що ми оцінюємо як частину нашого «центрального» сценарію ЗВТ - дев’ять політик, що є частиною пакету</vt:lpstr>
      <vt:lpstr>Що ми оцінюємо як частину нашого «центрального» сценарію ЗВТ (продовження)</vt:lpstr>
      <vt:lpstr>Щорічний виграш для України за «центральним» сценарієм ЗВТ становить 2,72 відсотка реального доходу домогосподарств</vt:lpstr>
      <vt:lpstr>PowerPoint Presentation</vt:lpstr>
      <vt:lpstr>Найбільші очікувані вигоди – завдяки скороченню в часі торговельних витрат на імпорт та експорт товарів (1,22 відсотка реального доходу домогосподарств України)</vt:lpstr>
      <vt:lpstr>Покращений доступ до ринків Туреччини є наступним найважливішим джерелом виграшу (1,14 відсотка реального доходу домогосподарств України).</vt:lpstr>
      <vt:lpstr>PowerPoint Presentation</vt:lpstr>
      <vt:lpstr>Лібералізація бар'єрів для інвестицій у послуги - приріст як відсоток від реального доходу</vt:lpstr>
      <vt:lpstr>«Центральний» сценарій ЗВТ в поєднанні з більш широкою лібералізацією бар'єрів у сфері послуг (приріст реальних доходів домогосподарств України).</vt:lpstr>
      <vt:lpstr>Вплив на різні сектори буде різним</vt:lpstr>
      <vt:lpstr>Ми оцінюємо витрати на пристосування робітників і порівнюємо з очікуваними виграшами: Виграші, поділені на витрати, перевищують 100</vt:lpstr>
      <vt:lpstr>Ризики та застереження</vt:lpstr>
      <vt:lpstr>Ризики та застереження (продовження) </vt:lpstr>
      <vt:lpstr>Ризики та застереження (продовження)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Impact Assessment of a Successfully Implemented Potential Free Trade Agreement between Ukraine and Turkey</dc:title>
  <dc:creator>David Tarr</dc:creator>
  <cp:lastModifiedBy>Veronika Movchan</cp:lastModifiedBy>
  <cp:revision>144</cp:revision>
  <cp:lastPrinted>2020-10-30T17:35:27Z</cp:lastPrinted>
  <dcterms:created xsi:type="dcterms:W3CDTF">2020-10-29T18:00:56Z</dcterms:created>
  <dcterms:modified xsi:type="dcterms:W3CDTF">2020-11-02T08:41:51Z</dcterms:modified>
</cp:coreProperties>
</file>