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  <p:sldMasterId id="2147483651" r:id="rId2"/>
    <p:sldMasterId id="2147484004" r:id="rId3"/>
    <p:sldMasterId id="2147484017" r:id="rId4"/>
    <p:sldMasterId id="2147484086" r:id="rId5"/>
  </p:sldMasterIdLst>
  <p:notesMasterIdLst>
    <p:notesMasterId r:id="rId33"/>
  </p:notesMasterIdLst>
  <p:sldIdLst>
    <p:sldId id="293" r:id="rId6"/>
    <p:sldId id="291" r:id="rId7"/>
    <p:sldId id="300" r:id="rId8"/>
    <p:sldId id="299" r:id="rId9"/>
    <p:sldId id="301" r:id="rId10"/>
    <p:sldId id="302" r:id="rId11"/>
    <p:sldId id="303" r:id="rId12"/>
    <p:sldId id="337" r:id="rId13"/>
    <p:sldId id="356" r:id="rId14"/>
    <p:sldId id="357" r:id="rId15"/>
    <p:sldId id="309" r:id="rId16"/>
    <p:sldId id="310" r:id="rId17"/>
    <p:sldId id="306" r:id="rId18"/>
    <p:sldId id="294" r:id="rId19"/>
    <p:sldId id="349" r:id="rId20"/>
    <p:sldId id="361" r:id="rId21"/>
    <p:sldId id="320" r:id="rId22"/>
    <p:sldId id="314" r:id="rId23"/>
    <p:sldId id="338" r:id="rId24"/>
    <p:sldId id="307" r:id="rId25"/>
    <p:sldId id="343" r:id="rId26"/>
    <p:sldId id="326" r:id="rId27"/>
    <p:sldId id="315" r:id="rId28"/>
    <p:sldId id="318" r:id="rId29"/>
    <p:sldId id="331" r:id="rId30"/>
    <p:sldId id="332" r:id="rId31"/>
    <p:sldId id="296" r:id="rId32"/>
  </p:sldIdLst>
  <p:sldSz cx="9144000" cy="6858000" type="screen4x3"/>
  <p:notesSz cx="6888163" cy="10020300"/>
  <p:embeddedFontLst>
    <p:embeddedFont>
      <p:font typeface="Arial Narrow" pitchFamily="34" charset="0"/>
      <p:regular r:id="rId34"/>
      <p:bold r:id="rId35"/>
      <p:italic r:id="rId36"/>
      <p:boldItalic r:id="rId37"/>
    </p:embeddedFont>
    <p:embeddedFont>
      <p:font typeface="Wingdings 3" pitchFamily="18" charset="2"/>
      <p:regular r:id="rId38"/>
    </p:embeddedFont>
    <p:embeddedFont>
      <p:font typeface="Arial Black" pitchFamily="34" charset="0"/>
      <p:bold r:id="rId39"/>
    </p:embeddedFont>
    <p:embeddedFont>
      <p:font typeface="Helvetica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3A63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3A63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3A63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3A63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3A63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rgbClr val="003A63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rgbClr val="003A63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rgbClr val="003A63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rgbClr val="003A63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ryna Bakhmac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13B63"/>
    <a:srgbClr val="308C26"/>
    <a:srgbClr val="003A63"/>
    <a:srgbClr val="0E273B"/>
    <a:srgbClr val="71707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2" autoAdjust="0"/>
    <p:restoredTop sz="94558" autoAdjust="0"/>
  </p:normalViewPr>
  <p:slideViewPr>
    <p:cSldViewPr snapToGrid="0">
      <p:cViewPr varScale="1">
        <p:scale>
          <a:sx n="74" d="100"/>
          <a:sy n="74" d="100"/>
        </p:scale>
        <p:origin x="-4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407B93-1B1E-4DE7-843D-68E61A8BF7A1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D42611-B802-4493-8585-417806BC0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775D7C-2A6C-46BF-A9B3-E20BA389537D}" type="slidenum">
              <a:rPr lang="ru-RU" altLang="en-US" smtClean="0"/>
              <a:pPr/>
              <a:t>2</a:t>
            </a:fld>
            <a:endParaRPr lang="ru-RU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55B4B-F62D-4EEF-BB45-6763D36591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401C7-803D-4276-9AD0-83B25A1F85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560388"/>
            <a:ext cx="1943100" cy="5565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560388"/>
            <a:ext cx="5676900" cy="5565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BE0D6-D039-4757-84A7-31FB07645B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66FFD-535C-488E-B9EF-CE4B812675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DA2E5-6F8F-4672-8070-DDE8A65CE6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3C973-5967-4E48-9531-8B47C276FA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38100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38100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2A0F-BAB4-4337-8C0D-88E8138143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3279-861A-49AF-9050-E350124D3B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5734C-166D-4BD2-B7AC-06C83683A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05C4-84BF-4FFB-BCBE-B523CAD7D3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FD6F9-5900-4F88-8023-43379B95D5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BA31-F04A-4E57-A0C6-98E5855680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FA24-F382-4794-8F24-11D5A98658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F40A-CA94-41EB-8E06-7F528AA508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560388"/>
            <a:ext cx="1943100" cy="5565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560388"/>
            <a:ext cx="5676900" cy="5565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7C980-F653-4A5F-9FEB-B57AD9E7F8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38100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38100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223ED-9983-47A9-88C5-08572142F2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560388"/>
            <a:ext cx="1943100" cy="5565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560388"/>
            <a:ext cx="5676900" cy="5565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29375-1B57-4798-956D-A8E0146513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27B9B-D6AC-4D3E-8A2F-26717A8636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9D614-65A8-4B05-8890-444F2FB5C1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38100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38100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A7FD6-9494-4026-92FE-8377B04FC9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85F0-E256-482F-87FE-52E43DA554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A7485-BDE6-4F11-ACAF-4B0F01FECF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38100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38100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3CF64-E02C-4F15-8E3E-D89D503FA7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6C5F-115A-448E-B80D-37E4C58A97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85775" y="6369050"/>
            <a:ext cx="3971925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9D78D-899C-4D1B-B611-F2029440A3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DDF53-F5BC-48BC-B647-829A855F1F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FB2E3-FC29-4276-B3DE-19BA098C0D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560388"/>
            <a:ext cx="1943100" cy="5565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560388"/>
            <a:ext cx="5676900" cy="5565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C9C91-606B-4EB2-9748-7C5C8F5CE4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38100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38100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ADF55-F28A-44F0-A39D-FF4ADC989E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560388"/>
            <a:ext cx="1943100" cy="5565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560388"/>
            <a:ext cx="5676900" cy="5565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4F35-5238-4BAF-9110-2D23425A8B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504F4-C5E8-45D0-9FFB-4097A53F03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7C01D-AFC4-43EE-A0C3-CDEFFDDC8D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6E8F-A2BD-4EC0-9E09-5A359A29EF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CCD8E0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en-US" sz="1800">
              <a:solidFill>
                <a:schemeClr val="tx1"/>
              </a:solidFill>
            </a:endParaRPr>
          </a:p>
        </p:txBody>
      </p: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CCD8E0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en-US" sz="1800">
              <a:solidFill>
                <a:schemeClr val="tx1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60388"/>
            <a:ext cx="73152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77724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pic>
        <p:nvPicPr>
          <p:cNvPr id="1030" name="Picture 10" descr="Cover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243" t="3922" b="83333"/>
          <a:stretch>
            <a:fillRect/>
          </a:stretch>
        </p:blipFill>
        <p:spPr bwMode="auto">
          <a:xfrm>
            <a:off x="4572000" y="6248400"/>
            <a:ext cx="1219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6725" y="6397625"/>
            <a:ext cx="4105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17073"/>
                </a:solidFill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37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C004FB-270E-4D5B-9406-EE19CD7402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7" r:id="rId2"/>
    <p:sldLayoutId id="2147484096" r:id="rId3"/>
    <p:sldLayoutId id="2147484095" r:id="rId4"/>
    <p:sldLayoutId id="2147484094" r:id="rId5"/>
    <p:sldLayoutId id="2147484093" r:id="rId6"/>
    <p:sldLayoutId id="2147484092" r:id="rId7"/>
    <p:sldLayoutId id="2147484091" r:id="rId8"/>
    <p:sldLayoutId id="2147484090" r:id="rId9"/>
    <p:sldLayoutId id="2147484089" r:id="rId10"/>
    <p:sldLayoutId id="2147484088" r:id="rId11"/>
  </p:sldLayoutIdLst>
  <p:transition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3A63"/>
          </a:solidFill>
          <a:latin typeface="+mn-lt"/>
          <a:ea typeface="+mn-ea"/>
          <a:cs typeface="+mn-cs"/>
        </a:defRPr>
      </a:lvl1pPr>
      <a:lvl2pPr marL="434975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ª"/>
        <a:defRPr sz="1700">
          <a:solidFill>
            <a:srgbClr val="717073"/>
          </a:solidFill>
          <a:latin typeface="+mn-lt"/>
          <a:cs typeface="+mn-cs"/>
        </a:defRPr>
      </a:lvl2pPr>
      <a:lvl3pPr marL="722313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¨"/>
        <a:defRPr sz="1700">
          <a:solidFill>
            <a:srgbClr val="717073"/>
          </a:solidFill>
          <a:latin typeface="+mn-lt"/>
          <a:cs typeface="+mn-cs"/>
        </a:defRPr>
      </a:lvl3pPr>
      <a:lvl4pPr marL="1017588" indent="-293688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¦"/>
        <a:defRPr sz="1700">
          <a:solidFill>
            <a:srgbClr val="717073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60388"/>
            <a:ext cx="73152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77724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97625"/>
            <a:ext cx="3657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17073"/>
                </a:solidFill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pic>
        <p:nvPicPr>
          <p:cNvPr id="13317" name="Picture 7" descr="Cover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243" t="3922" b="83333"/>
          <a:stretch>
            <a:fillRect/>
          </a:stretch>
        </p:blipFill>
        <p:spPr bwMode="auto">
          <a:xfrm>
            <a:off x="4572000" y="6248400"/>
            <a:ext cx="1219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37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9D4C0F-364D-49D1-A5B3-558337253B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08" r:id="rId2"/>
    <p:sldLayoutId id="2147484107" r:id="rId3"/>
    <p:sldLayoutId id="2147484106" r:id="rId4"/>
    <p:sldLayoutId id="2147484105" r:id="rId5"/>
    <p:sldLayoutId id="2147484104" r:id="rId6"/>
    <p:sldLayoutId id="2147484103" r:id="rId7"/>
    <p:sldLayoutId id="2147484102" r:id="rId8"/>
    <p:sldLayoutId id="2147484101" r:id="rId9"/>
    <p:sldLayoutId id="2147484100" r:id="rId10"/>
    <p:sldLayoutId id="2147484099" r:id="rId11"/>
  </p:sldLayoutIdLst>
  <p:transition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3A63"/>
          </a:solidFill>
          <a:latin typeface="+mn-lt"/>
          <a:ea typeface="+mn-ea"/>
          <a:cs typeface="+mn-cs"/>
        </a:defRPr>
      </a:lvl1pPr>
      <a:lvl2pPr marL="434975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ª"/>
        <a:defRPr sz="1700">
          <a:solidFill>
            <a:srgbClr val="717073"/>
          </a:solidFill>
          <a:latin typeface="+mn-lt"/>
          <a:cs typeface="+mn-cs"/>
        </a:defRPr>
      </a:lvl2pPr>
      <a:lvl3pPr marL="722313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¨"/>
        <a:defRPr sz="1700">
          <a:solidFill>
            <a:srgbClr val="717073"/>
          </a:solidFill>
          <a:latin typeface="+mn-lt"/>
          <a:cs typeface="+mn-cs"/>
        </a:defRPr>
      </a:lvl3pPr>
      <a:lvl4pPr marL="1017588" indent="-293688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¦"/>
        <a:defRPr sz="1700">
          <a:solidFill>
            <a:srgbClr val="717073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60388"/>
            <a:ext cx="73152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77724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97625"/>
            <a:ext cx="3657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17073"/>
                </a:solidFill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pic>
        <p:nvPicPr>
          <p:cNvPr id="25605" name="Picture 7" descr="Cover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243" t="3922" b="83333"/>
          <a:stretch>
            <a:fillRect/>
          </a:stretch>
        </p:blipFill>
        <p:spPr bwMode="auto">
          <a:xfrm>
            <a:off x="4572000" y="6248400"/>
            <a:ext cx="1219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19" r:id="rId2"/>
    <p:sldLayoutId id="2147484118" r:id="rId3"/>
    <p:sldLayoutId id="2147484117" r:id="rId4"/>
    <p:sldLayoutId id="2147484116" r:id="rId5"/>
    <p:sldLayoutId id="2147484115" r:id="rId6"/>
    <p:sldLayoutId id="2147484114" r:id="rId7"/>
    <p:sldLayoutId id="2147484113" r:id="rId8"/>
    <p:sldLayoutId id="2147484112" r:id="rId9"/>
    <p:sldLayoutId id="2147484111" r:id="rId10"/>
    <p:sldLayoutId id="2147484110" r:id="rId11"/>
  </p:sldLayoutIdLst>
  <p:transition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3A63"/>
          </a:solidFill>
          <a:latin typeface="+mn-lt"/>
          <a:ea typeface="+mn-ea"/>
          <a:cs typeface="+mn-cs"/>
        </a:defRPr>
      </a:lvl1pPr>
      <a:lvl2pPr marL="434975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ª"/>
        <a:defRPr sz="1700">
          <a:solidFill>
            <a:srgbClr val="717073"/>
          </a:solidFill>
          <a:latin typeface="+mn-lt"/>
          <a:cs typeface="+mn-cs"/>
        </a:defRPr>
      </a:lvl2pPr>
      <a:lvl3pPr marL="722313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¨"/>
        <a:defRPr sz="1700">
          <a:solidFill>
            <a:srgbClr val="717073"/>
          </a:solidFill>
          <a:latin typeface="+mn-lt"/>
          <a:cs typeface="+mn-cs"/>
        </a:defRPr>
      </a:lvl3pPr>
      <a:lvl4pPr marL="1017588" indent="-293688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¦"/>
        <a:defRPr sz="1700">
          <a:solidFill>
            <a:srgbClr val="717073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CCD8E0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en-US" sz="1800">
              <a:solidFill>
                <a:schemeClr val="tx1"/>
              </a:solidFill>
            </a:endParaRP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CCD8E0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en-US" sz="1800">
              <a:solidFill>
                <a:schemeClr val="tx1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60388"/>
            <a:ext cx="73152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77724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pic>
        <p:nvPicPr>
          <p:cNvPr id="37894" name="Picture 10" descr="Cover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243" t="3922" b="83333"/>
          <a:stretch>
            <a:fillRect/>
          </a:stretch>
        </p:blipFill>
        <p:spPr bwMode="auto">
          <a:xfrm>
            <a:off x="4572000" y="6248400"/>
            <a:ext cx="1219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97625"/>
            <a:ext cx="3657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17073"/>
                </a:solidFill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37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75A3D6-2FC5-46F3-80AD-48AC76135C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29" r:id="rId2"/>
    <p:sldLayoutId id="2147484128" r:id="rId3"/>
    <p:sldLayoutId id="2147484127" r:id="rId4"/>
    <p:sldLayoutId id="2147484126" r:id="rId5"/>
    <p:sldLayoutId id="2147484125" r:id="rId6"/>
    <p:sldLayoutId id="2147484124" r:id="rId7"/>
    <p:sldLayoutId id="2147484142" r:id="rId8"/>
    <p:sldLayoutId id="2147484123" r:id="rId9"/>
    <p:sldLayoutId id="2147484122" r:id="rId10"/>
    <p:sldLayoutId id="2147484121" r:id="rId11"/>
  </p:sldLayoutIdLst>
  <p:transition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3A63"/>
          </a:solidFill>
          <a:latin typeface="+mn-lt"/>
          <a:ea typeface="+mn-ea"/>
          <a:cs typeface="+mn-cs"/>
        </a:defRPr>
      </a:lvl1pPr>
      <a:lvl2pPr marL="434975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ª"/>
        <a:defRPr sz="1700">
          <a:solidFill>
            <a:srgbClr val="717073"/>
          </a:solidFill>
          <a:latin typeface="+mn-lt"/>
          <a:cs typeface="+mn-cs"/>
        </a:defRPr>
      </a:lvl2pPr>
      <a:lvl3pPr marL="722313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¨"/>
        <a:defRPr sz="1700">
          <a:solidFill>
            <a:srgbClr val="717073"/>
          </a:solidFill>
          <a:latin typeface="+mn-lt"/>
          <a:cs typeface="+mn-cs"/>
        </a:defRPr>
      </a:lvl3pPr>
      <a:lvl4pPr marL="1017588" indent="-293688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¦"/>
        <a:defRPr sz="1700">
          <a:solidFill>
            <a:srgbClr val="717073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60388"/>
            <a:ext cx="73152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77724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97625"/>
            <a:ext cx="3657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17073"/>
                </a:solidFill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RPC Radiy</a:t>
            </a:r>
          </a:p>
        </p:txBody>
      </p:sp>
      <p:pic>
        <p:nvPicPr>
          <p:cNvPr id="50181" name="Picture 7" descr="Cover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243" t="3922" b="83333"/>
          <a:stretch>
            <a:fillRect/>
          </a:stretch>
        </p:blipFill>
        <p:spPr bwMode="auto">
          <a:xfrm>
            <a:off x="4572000" y="6248400"/>
            <a:ext cx="1219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0" r:id="rId2"/>
    <p:sldLayoutId id="2147484139" r:id="rId3"/>
    <p:sldLayoutId id="2147484138" r:id="rId4"/>
    <p:sldLayoutId id="2147484137" r:id="rId5"/>
    <p:sldLayoutId id="2147484136" r:id="rId6"/>
    <p:sldLayoutId id="2147484135" r:id="rId7"/>
    <p:sldLayoutId id="2147484134" r:id="rId8"/>
    <p:sldLayoutId id="2147484133" r:id="rId9"/>
    <p:sldLayoutId id="2147484132" r:id="rId10"/>
    <p:sldLayoutId id="2147484131" r:id="rId11"/>
  </p:sldLayoutIdLst>
  <p:transition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3A63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3A63"/>
          </a:solidFill>
          <a:latin typeface="+mn-lt"/>
          <a:ea typeface="+mn-ea"/>
          <a:cs typeface="+mn-cs"/>
        </a:defRPr>
      </a:lvl1pPr>
      <a:lvl2pPr marL="434975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ª"/>
        <a:defRPr sz="1700">
          <a:solidFill>
            <a:srgbClr val="717073"/>
          </a:solidFill>
          <a:latin typeface="+mn-lt"/>
          <a:cs typeface="+mn-cs"/>
        </a:defRPr>
      </a:lvl2pPr>
      <a:lvl3pPr marL="722313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¨"/>
        <a:defRPr sz="1700">
          <a:solidFill>
            <a:srgbClr val="717073"/>
          </a:solidFill>
          <a:latin typeface="+mn-lt"/>
          <a:cs typeface="+mn-cs"/>
        </a:defRPr>
      </a:lvl3pPr>
      <a:lvl4pPr marL="1017588" indent="-293688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¦"/>
        <a:defRPr sz="1700">
          <a:solidFill>
            <a:srgbClr val="717073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71707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2"/>
          <p:cNvSpPr txBox="1">
            <a:spLocks noChangeArrowheads="1"/>
          </p:cNvSpPr>
          <p:nvPr/>
        </p:nvSpPr>
        <p:spPr bwMode="auto">
          <a:xfrm>
            <a:off x="466725" y="2600325"/>
            <a:ext cx="8305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>
                <a:solidFill>
                  <a:srgbClr val="308C26"/>
                </a:solidFill>
                <a:latin typeface="Arial Black" pitchFamily="34" charset="0"/>
              </a:rPr>
              <a:t>Smart</a:t>
            </a:r>
            <a:r>
              <a:rPr lang="uk-UA" sz="6600">
                <a:solidFill>
                  <a:srgbClr val="308C26"/>
                </a:solidFill>
                <a:latin typeface="Arial Black" pitchFamily="34" charset="0"/>
              </a:rPr>
              <a:t> С</a:t>
            </a:r>
            <a:r>
              <a:rPr lang="en-US" sz="6600">
                <a:solidFill>
                  <a:srgbClr val="308C26"/>
                </a:solidFill>
                <a:latin typeface="Arial Black" pitchFamily="34" charset="0"/>
              </a:rPr>
              <a:t>ity</a:t>
            </a:r>
            <a:endParaRPr lang="en-US" sz="6600">
              <a:solidFill>
                <a:srgbClr val="0E273B"/>
              </a:solidFill>
              <a:latin typeface="Arial Black" pitchFamily="34" charset="0"/>
            </a:endParaRPr>
          </a:p>
        </p:txBody>
      </p:sp>
      <p:pic>
        <p:nvPicPr>
          <p:cNvPr id="63490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4913" y="125413"/>
            <a:ext cx="34305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890713" y="4638675"/>
            <a:ext cx="5457825" cy="0"/>
          </a:xfrm>
          <a:prstGeom prst="line">
            <a:avLst/>
          </a:prstGeom>
          <a:ln w="28575">
            <a:solidFill>
              <a:srgbClr val="308C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553200" y="632301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uk-UA" dirty="0"/>
              <a:t>1</a:t>
            </a:r>
            <a:endParaRPr lang="en-GB" dirty="0"/>
          </a:p>
        </p:txBody>
      </p:sp>
      <p:sp>
        <p:nvSpPr>
          <p:cNvPr id="63493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88B3EB-4E71-40B4-87DD-860E81ABE6E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66713" y="495300"/>
            <a:ext cx="84010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Этап 2: </a:t>
            </a:r>
            <a:r>
              <a:rPr lang="ru-RU" sz="3200" b="1">
                <a:solidFill>
                  <a:srgbClr val="308C26"/>
                </a:solidFill>
              </a:rPr>
              <a:t>ЦОД.</a:t>
            </a:r>
            <a:r>
              <a:rPr lang="ru-RU" sz="3200" b="1"/>
              <a:t> Надежность и безопасность.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713" y="1614488"/>
            <a:ext cx="4913312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/>
              <a:t>Узел обработки и хранения информации - </a:t>
            </a:r>
            <a:r>
              <a:rPr lang="ru-RU" sz="1600" dirty="0"/>
              <a:t>помещение офисного типа с сетевым оборудованием, которое обрабатывает и сохраняет значительные массивы информации от участников проекта. Безопасность и надежность сетевого оборудования обеспечивается размещением его в специальных шкафах центра данных (ШЦД 1). </a:t>
            </a:r>
            <a:r>
              <a:rPr lang="uk-UA" sz="1600" dirty="0"/>
              <a:t> </a:t>
            </a:r>
            <a:br>
              <a:rPr lang="uk-UA" sz="1600" dirty="0"/>
            </a:br>
            <a:r>
              <a:rPr lang="uk-UA" sz="1600" b="1" dirty="0" err="1"/>
              <a:t>Эти</a:t>
            </a:r>
            <a:r>
              <a:rPr lang="uk-UA" sz="1600" b="1" dirty="0"/>
              <a:t> </a:t>
            </a:r>
            <a:r>
              <a:rPr lang="uk-UA" sz="1600" b="1" dirty="0" err="1"/>
              <a:t>шкафы</a:t>
            </a:r>
            <a:r>
              <a:rPr lang="uk-UA" sz="1600" b="1" dirty="0"/>
              <a:t> </a:t>
            </a:r>
            <a:r>
              <a:rPr lang="uk-UA" sz="1600" b="1" dirty="0" err="1"/>
              <a:t>имеют</a:t>
            </a:r>
            <a:r>
              <a:rPr lang="uk-UA" sz="1600" b="1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1600" dirty="0" err="1"/>
              <a:t>Степень</a:t>
            </a:r>
            <a:r>
              <a:rPr lang="uk-UA" sz="1600" dirty="0"/>
              <a:t> </a:t>
            </a:r>
            <a:r>
              <a:rPr lang="uk-UA" sz="1600" dirty="0" err="1"/>
              <a:t>защиты</a:t>
            </a:r>
            <a:r>
              <a:rPr lang="uk-UA" sz="1600" dirty="0"/>
              <a:t> ІР 67;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систему пожаротушения, которая предназначена для электронного оборудования;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систему охлаждения с отводом до 12 кВт тепла через водяной радиатор;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сигнализацию нарушения температурного режима, открытия шкафа и различные повреждения.</a:t>
            </a:r>
            <a:endParaRPr lang="uk-UA" sz="1600" dirty="0"/>
          </a:p>
        </p:txBody>
      </p:sp>
      <p:pic>
        <p:nvPicPr>
          <p:cNvPr id="7373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6425" y="1800225"/>
            <a:ext cx="3000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5A4437-859E-4C96-AE5F-1DE82655CEA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1417638" y="530225"/>
            <a:ext cx="63087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Этап 3: </a:t>
            </a:r>
            <a:r>
              <a:rPr lang="uk-UA" sz="3200" b="1">
                <a:solidFill>
                  <a:srgbClr val="308C26"/>
                </a:solidFill>
              </a:rPr>
              <a:t>Безопасный город</a:t>
            </a:r>
            <a:endParaRPr lang="uk-UA" sz="2400" b="1">
              <a:solidFill>
                <a:srgbClr val="308C26"/>
              </a:solidFill>
            </a:endParaRPr>
          </a:p>
        </p:txBody>
      </p:sp>
      <p:sp>
        <p:nvSpPr>
          <p:cNvPr id="15" name="Прямоугольник: скругленные углы 23">
            <a:extLst>
              <a:ext uri="{FF2B5EF4-FFF2-40B4-BE49-F238E27FC236}"/>
            </a:extLst>
          </p:cNvPr>
          <p:cNvSpPr/>
          <p:nvPr/>
        </p:nvSpPr>
        <p:spPr>
          <a:xfrm>
            <a:off x="438150" y="1684338"/>
            <a:ext cx="8248650" cy="673100"/>
          </a:xfrm>
          <a:prstGeom prst="rect">
            <a:avLst/>
          </a:prstGeom>
          <a:solidFill>
            <a:srgbClr val="308C2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Комплекс организационных мероприятий и программно-аппаратных средств для обеспечения безопасности граждан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333625" y="2466975"/>
            <a:ext cx="185738" cy="323850"/>
          </a:xfrm>
          <a:prstGeom prst="straightConnector1">
            <a:avLst/>
          </a:prstGeom>
          <a:ln w="28575">
            <a:solidFill>
              <a:srgbClr val="0E27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: скругленные углы 23">
            <a:extLst>
              <a:ext uri="{FF2B5EF4-FFF2-40B4-BE49-F238E27FC236}"/>
            </a:extLst>
          </p:cNvPr>
          <p:cNvSpPr/>
          <p:nvPr/>
        </p:nvSpPr>
        <p:spPr>
          <a:xfrm>
            <a:off x="438150" y="2914650"/>
            <a:ext cx="4133850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13B63"/>
                </a:solidFill>
                <a:latin typeface="Arial" panose="020B0604020202020204" pitchFamily="34" charset="0"/>
              </a:rPr>
              <a:t>Умное освещение. Умные опоры</a:t>
            </a:r>
          </a:p>
        </p:txBody>
      </p:sp>
      <p:sp>
        <p:nvSpPr>
          <p:cNvPr id="19" name="Прямоугольник: скругленные углы 23">
            <a:extLst>
              <a:ext uri="{FF2B5EF4-FFF2-40B4-BE49-F238E27FC236}"/>
            </a:extLst>
          </p:cNvPr>
          <p:cNvSpPr/>
          <p:nvPr/>
        </p:nvSpPr>
        <p:spPr>
          <a:xfrm>
            <a:off x="5286375" y="2919413"/>
            <a:ext cx="3400425" cy="614362"/>
          </a:xfrm>
          <a:prstGeom prst="rect">
            <a:avLst/>
          </a:prstGeom>
          <a:solidFill>
            <a:schemeClr val="bg1"/>
          </a:solidFill>
          <a:ln w="28575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13B63"/>
                </a:solidFill>
                <a:latin typeface="Arial" panose="020B0604020202020204" pitchFamily="34" charset="0"/>
              </a:rPr>
              <a:t>Интеграция всех видов информации в городском ЦОД</a:t>
            </a:r>
          </a:p>
        </p:txBody>
      </p:sp>
      <p:sp>
        <p:nvSpPr>
          <p:cNvPr id="21" name="Прямоугольник: скругленные углы 23">
            <a:extLst>
              <a:ext uri="{FF2B5EF4-FFF2-40B4-BE49-F238E27FC236}"/>
            </a:extLst>
          </p:cNvPr>
          <p:cNvSpPr/>
          <p:nvPr/>
        </p:nvSpPr>
        <p:spPr>
          <a:xfrm>
            <a:off x="438150" y="3533775"/>
            <a:ext cx="4133850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13B63"/>
                </a:solidFill>
                <a:latin typeface="Arial" panose="020B0604020202020204" pitchFamily="34" charset="0"/>
              </a:rPr>
              <a:t>Видеонаблюдение</a:t>
            </a:r>
          </a:p>
        </p:txBody>
      </p:sp>
      <p:sp>
        <p:nvSpPr>
          <p:cNvPr id="23" name="Прямоугольник: скругленные углы 23">
            <a:extLst>
              <a:ext uri="{FF2B5EF4-FFF2-40B4-BE49-F238E27FC236}"/>
            </a:extLst>
          </p:cNvPr>
          <p:cNvSpPr/>
          <p:nvPr/>
        </p:nvSpPr>
        <p:spPr>
          <a:xfrm>
            <a:off x="5286375" y="3789363"/>
            <a:ext cx="3400425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13B63"/>
                </a:solidFill>
                <a:latin typeface="Arial" panose="020B0604020202020204" pitchFamily="34" charset="0"/>
              </a:rPr>
              <a:t>Ведение архива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/>
            </a:extLst>
          </p:cNvPr>
          <p:cNvSpPr/>
          <p:nvPr/>
        </p:nvSpPr>
        <p:spPr>
          <a:xfrm>
            <a:off x="438150" y="4122738"/>
            <a:ext cx="4133850" cy="506412"/>
          </a:xfrm>
          <a:prstGeom prst="rect">
            <a:avLst/>
          </a:prstGeom>
          <a:solidFill>
            <a:schemeClr val="bg1"/>
          </a:solidFill>
          <a:ln w="28575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13B63"/>
                </a:solidFill>
                <a:latin typeface="Arial" panose="020B0604020202020204" pitchFamily="34" charset="0"/>
              </a:rPr>
              <a:t>Умные светофоры и </a:t>
            </a:r>
            <a:br>
              <a:rPr lang="ru-RU" sz="1600" dirty="0">
                <a:solidFill>
                  <a:srgbClr val="013B63"/>
                </a:solidFill>
                <a:latin typeface="Arial" panose="020B0604020202020204" pitchFamily="34" charset="0"/>
              </a:rPr>
            </a:br>
            <a:r>
              <a:rPr lang="ru-RU" sz="1600" dirty="0">
                <a:solidFill>
                  <a:srgbClr val="013B63"/>
                </a:solidFill>
                <a:latin typeface="Arial" panose="020B0604020202020204" pitchFamily="34" charset="0"/>
              </a:rPr>
              <a:t>пешеходные переходы</a:t>
            </a:r>
          </a:p>
        </p:txBody>
      </p:sp>
      <p:sp>
        <p:nvSpPr>
          <p:cNvPr id="30" name="Прямоугольник: скругленные углы 23">
            <a:extLst>
              <a:ext uri="{FF2B5EF4-FFF2-40B4-BE49-F238E27FC236}"/>
            </a:extLst>
          </p:cNvPr>
          <p:cNvSpPr/>
          <p:nvPr/>
        </p:nvSpPr>
        <p:spPr>
          <a:xfrm>
            <a:off x="466725" y="4883150"/>
            <a:ext cx="4105275" cy="1050925"/>
          </a:xfrm>
          <a:prstGeom prst="rect">
            <a:avLst/>
          </a:prstGeom>
          <a:solidFill>
            <a:schemeClr val="bg1"/>
          </a:solidFill>
          <a:ln w="28575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013B63"/>
                </a:solidFill>
                <a:latin typeface="Arial" panose="020B0604020202020204" pitchFamily="34" charset="0"/>
              </a:rPr>
              <a:t>Создание системы обнаружения и оповещения о ЧП, влияющих на безопасность граждан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215063" y="2438400"/>
            <a:ext cx="204787" cy="352425"/>
          </a:xfrm>
          <a:prstGeom prst="straightConnector1">
            <a:avLst/>
          </a:prstGeom>
          <a:ln w="28575">
            <a:solidFill>
              <a:srgbClr val="0E27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BEDD1E-B37D-4D64-B198-EDBB576AC9C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1079500" y="520700"/>
            <a:ext cx="698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Этап 3: </a:t>
            </a:r>
            <a:r>
              <a:rPr lang="uk-UA" sz="3200" b="1">
                <a:solidFill>
                  <a:srgbClr val="308C26"/>
                </a:solidFill>
              </a:rPr>
              <a:t>Умное освещение</a:t>
            </a:r>
          </a:p>
        </p:txBody>
      </p:sp>
      <p:sp>
        <p:nvSpPr>
          <p:cNvPr id="5" name="Прямоугольник: скругленные углы 25">
            <a:extLst>
              <a:ext uri="{FF2B5EF4-FFF2-40B4-BE49-F238E27FC236}"/>
            </a:extLst>
          </p:cNvPr>
          <p:cNvSpPr/>
          <p:nvPr/>
        </p:nvSpPr>
        <p:spPr>
          <a:xfrm>
            <a:off x="1685925" y="2992438"/>
            <a:ext cx="7000875" cy="666750"/>
          </a:xfrm>
          <a:prstGeom prst="rect">
            <a:avLst/>
          </a:prstGeom>
          <a:solidFill>
            <a:schemeClr val="bg1"/>
          </a:solidFill>
          <a:ln w="28575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13B63"/>
                </a:solidFill>
                <a:latin typeface="Arial" panose="020B0604020202020204" pitchFamily="34" charset="0"/>
              </a:rPr>
              <a:t>Высокое качество освещения</a:t>
            </a:r>
          </a:p>
        </p:txBody>
      </p:sp>
      <p:sp>
        <p:nvSpPr>
          <p:cNvPr id="6" name="Прямоугольник: скругленные углы 26">
            <a:extLst>
              <a:ext uri="{FF2B5EF4-FFF2-40B4-BE49-F238E27FC236}"/>
            </a:extLst>
          </p:cNvPr>
          <p:cNvSpPr/>
          <p:nvPr/>
        </p:nvSpPr>
        <p:spPr>
          <a:xfrm>
            <a:off x="1685925" y="3902075"/>
            <a:ext cx="7000875" cy="501650"/>
          </a:xfrm>
          <a:prstGeom prst="rect">
            <a:avLst/>
          </a:prstGeom>
          <a:solidFill>
            <a:schemeClr val="bg1"/>
          </a:solidFill>
          <a:ln w="28575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 err="1">
                <a:solidFill>
                  <a:srgbClr val="013B63"/>
                </a:solidFill>
                <a:latin typeface="Arial" panose="020B0604020202020204" pitchFamily="34" charset="0"/>
              </a:rPr>
              <a:t>Мониторинг</a:t>
            </a:r>
            <a:r>
              <a:rPr lang="uk-UA" sz="1600" dirty="0">
                <a:solidFill>
                  <a:srgbClr val="013B63"/>
                </a:solidFill>
                <a:latin typeface="Arial" panose="020B0604020202020204" pitchFamily="34" charset="0"/>
              </a:rPr>
              <a:t> </a:t>
            </a:r>
            <a:r>
              <a:rPr lang="uk-UA" sz="1600" dirty="0" err="1">
                <a:solidFill>
                  <a:srgbClr val="013B63"/>
                </a:solidFill>
                <a:latin typeface="Arial" panose="020B0604020202020204" pitchFamily="34" charset="0"/>
              </a:rPr>
              <a:t>всех</a:t>
            </a:r>
            <a:r>
              <a:rPr lang="uk-UA" sz="1600" dirty="0">
                <a:solidFill>
                  <a:srgbClr val="013B63"/>
                </a:solidFill>
                <a:latin typeface="Arial" panose="020B0604020202020204" pitchFamily="34" charset="0"/>
              </a:rPr>
              <a:t> </a:t>
            </a:r>
            <a:r>
              <a:rPr lang="uk-UA" sz="1600" dirty="0" err="1">
                <a:solidFill>
                  <a:srgbClr val="013B63"/>
                </a:solidFill>
                <a:latin typeface="Arial" panose="020B0604020202020204" pitchFamily="34" charset="0"/>
              </a:rPr>
              <a:t>функций</a:t>
            </a:r>
            <a:r>
              <a:rPr lang="uk-UA" sz="1600" dirty="0">
                <a:solidFill>
                  <a:srgbClr val="013B63"/>
                </a:solidFill>
                <a:latin typeface="Arial" panose="020B0604020202020204" pitchFamily="34" charset="0"/>
              </a:rPr>
              <a:t> </a:t>
            </a:r>
            <a:r>
              <a:rPr lang="uk-UA" sz="1600" dirty="0" err="1">
                <a:solidFill>
                  <a:srgbClr val="013B63"/>
                </a:solidFill>
                <a:latin typeface="Arial" panose="020B0604020202020204" pitchFamily="34" charset="0"/>
              </a:rPr>
              <a:t>светильников</a:t>
            </a:r>
            <a:endParaRPr lang="uk-UA" sz="1600" dirty="0">
              <a:solidFill>
                <a:srgbClr val="013B63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28">
            <a:extLst>
              <a:ext uri="{FF2B5EF4-FFF2-40B4-BE49-F238E27FC236}"/>
            </a:extLst>
          </p:cNvPr>
          <p:cNvSpPr/>
          <p:nvPr/>
        </p:nvSpPr>
        <p:spPr>
          <a:xfrm>
            <a:off x="1685925" y="4618038"/>
            <a:ext cx="7000875" cy="987425"/>
          </a:xfrm>
          <a:prstGeom prst="rect">
            <a:avLst/>
          </a:prstGeom>
          <a:solidFill>
            <a:schemeClr val="bg1"/>
          </a:solidFill>
          <a:ln w="28575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13B63"/>
                </a:solidFill>
                <a:latin typeface="Arial" panose="020B0604020202020204" pitchFamily="34" charset="0"/>
              </a:rPr>
              <a:t>Подключение к сетям передачи данных «умного освещения» датчиков контроля, камер наблюдения, систем безопасности</a:t>
            </a:r>
          </a:p>
        </p:txBody>
      </p:sp>
      <p:sp>
        <p:nvSpPr>
          <p:cNvPr id="9" name="Прямоугольник: скругленные углы 23">
            <a:extLst>
              <a:ext uri="{FF2B5EF4-FFF2-40B4-BE49-F238E27FC236}"/>
            </a:extLst>
          </p:cNvPr>
          <p:cNvSpPr/>
          <p:nvPr/>
        </p:nvSpPr>
        <p:spPr>
          <a:xfrm>
            <a:off x="1685925" y="2074863"/>
            <a:ext cx="7000875" cy="673100"/>
          </a:xfrm>
          <a:prstGeom prst="rect">
            <a:avLst/>
          </a:prstGeom>
          <a:solidFill>
            <a:schemeClr val="bg1"/>
          </a:solidFill>
          <a:ln w="28575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13B63"/>
                </a:solidFill>
                <a:latin typeface="Arial" panose="020B0604020202020204" pitchFamily="34" charset="0"/>
              </a:rPr>
              <a:t>Управление освещением в автоматическом и ручном режимах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552450" y="2259013"/>
            <a:ext cx="771525" cy="333375"/>
          </a:xfrm>
          <a:prstGeom prst="rightArrow">
            <a:avLst/>
          </a:prstGeom>
          <a:solidFill>
            <a:srgbClr val="308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52450" y="3159125"/>
            <a:ext cx="771525" cy="333375"/>
          </a:xfrm>
          <a:prstGeom prst="rightArrow">
            <a:avLst/>
          </a:prstGeom>
          <a:solidFill>
            <a:srgbClr val="308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52450" y="3981450"/>
            <a:ext cx="771525" cy="333375"/>
          </a:xfrm>
          <a:prstGeom prst="rightArrow">
            <a:avLst/>
          </a:prstGeom>
          <a:solidFill>
            <a:srgbClr val="308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52450" y="4967288"/>
            <a:ext cx="771525" cy="333375"/>
          </a:xfrm>
          <a:prstGeom prst="rightArrow">
            <a:avLst/>
          </a:prstGeom>
          <a:solidFill>
            <a:srgbClr val="308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783162-8987-4FBE-89C1-16E23E39E01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1035050" y="504825"/>
            <a:ext cx="707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Этап 3: </a:t>
            </a:r>
            <a:r>
              <a:rPr lang="uk-UA" sz="3200" b="1">
                <a:solidFill>
                  <a:srgbClr val="308C26"/>
                </a:solidFill>
              </a:rPr>
              <a:t>Умное освещение</a:t>
            </a:r>
            <a:endParaRPr lang="en-US" sz="3200" b="1">
              <a:solidFill>
                <a:srgbClr val="308C26"/>
              </a:solidFill>
            </a:endParaRPr>
          </a:p>
        </p:txBody>
      </p:sp>
      <p:pic>
        <p:nvPicPr>
          <p:cNvPr id="76804" name="Рисунок 3"/>
          <p:cNvPicPr>
            <a:picLocks noChangeAspect="1"/>
          </p:cNvPicPr>
          <p:nvPr/>
        </p:nvPicPr>
        <p:blipFill>
          <a:blip r:embed="rId2"/>
          <a:srcRect t="12485" b="12025"/>
          <a:stretch>
            <a:fillRect/>
          </a:stretch>
        </p:blipFill>
        <p:spPr bwMode="auto">
          <a:xfrm>
            <a:off x="292100" y="1822450"/>
            <a:ext cx="81915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89213"/>
            <a:ext cx="5324475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466725" y="539750"/>
            <a:ext cx="8220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Этап 3: </a:t>
            </a:r>
            <a:r>
              <a:rPr lang="uk-UA" sz="3200" b="1">
                <a:solidFill>
                  <a:srgbClr val="308C26"/>
                </a:solidFill>
              </a:rPr>
              <a:t>Умное освещение:</a:t>
            </a: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uk-UA" dirty="0"/>
              <a:t>17</a:t>
            </a:r>
            <a:endParaRPr lang="en-GB" dirty="0"/>
          </a:p>
        </p:txBody>
      </p:sp>
      <p:sp>
        <p:nvSpPr>
          <p:cNvPr id="77828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  <p:sp>
        <p:nvSpPr>
          <p:cNvPr id="8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483225" y="1966913"/>
            <a:ext cx="3414713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800"/>
              </a:spcAft>
              <a:tabLst>
                <a:tab pos="1345565" algn="l"/>
              </a:tabLst>
              <a:defRPr/>
            </a:pPr>
            <a:r>
              <a:rPr lang="uk-UA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Структура: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45565" algn="l"/>
              </a:tabLst>
              <a:defRPr/>
            </a:pP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шкафы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освещением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45565" algn="l"/>
              </a:tabLst>
              <a:defRPr/>
            </a:pP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системное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программное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;                   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45565" algn="l"/>
              </a:tabLst>
              <a:defRPr/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умные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светильники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45565" algn="l"/>
              </a:tabLst>
              <a:defRPr/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веб-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интерфейс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потребителя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800"/>
              </a:spcAft>
              <a:tabLst>
                <a:tab pos="1345565" algn="l"/>
              </a:tabLst>
              <a:defRPr/>
            </a:pPr>
            <a:r>
              <a:rPr lang="uk-UA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uk-UA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45565" algn="l"/>
              </a:tabLs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передача информации на большие расстояния, в т.ч. за пределами населенных пунктов при отсутствии покрытия GSM связи;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45565" algn="l"/>
              </a:tabLs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создавать крупные сети;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45565" algn="l"/>
              </a:tabLs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низкое энергопотребление;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45565" algn="l"/>
              </a:tabLs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не требует лицензирования и дополнительной оплаты.</a:t>
            </a:r>
            <a:endParaRPr lang="uk-UA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30" name="Text Box 2"/>
          <p:cNvSpPr txBox="1">
            <a:spLocks noChangeArrowheads="1"/>
          </p:cNvSpPr>
          <p:nvPr/>
        </p:nvSpPr>
        <p:spPr bwMode="auto">
          <a:xfrm>
            <a:off x="258763" y="1806575"/>
            <a:ext cx="48990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tabLst>
                <a:tab pos="1344613" algn="l"/>
              </a:tabLst>
            </a:pPr>
            <a:r>
              <a:rPr lang="ru-RU" sz="1600"/>
              <a:t>Управление освещением светодиодных светильников по беспроводным каналам связи по технологии ZigBee.</a:t>
            </a:r>
            <a:endParaRPr lang="en-US" sz="160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1B74B6-D465-462C-9D19-6BCC3821FBE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976313" y="560388"/>
            <a:ext cx="7443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 Этап 3: </a:t>
            </a:r>
            <a:r>
              <a:rPr lang="ru-RU" sz="3200" b="1">
                <a:solidFill>
                  <a:srgbClr val="308C26"/>
                </a:solidFill>
              </a:rPr>
              <a:t>Умная опора</a:t>
            </a:r>
          </a:p>
        </p:txBody>
      </p:sp>
      <p:pic>
        <p:nvPicPr>
          <p:cNvPr id="7885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63" y="1573213"/>
            <a:ext cx="6696075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EB1BA9-E9EC-4F38-96C8-14AC008358C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79874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8075" y="2884488"/>
            <a:ext cx="286385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606425" y="309563"/>
            <a:ext cx="79311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 Этап 3: </a:t>
            </a:r>
            <a:r>
              <a:rPr lang="ru-RU" sz="3200" b="1">
                <a:solidFill>
                  <a:srgbClr val="308C26"/>
                </a:solidFill>
              </a:rPr>
              <a:t>Видеонаблюдение. </a:t>
            </a:r>
            <a:r>
              <a:rPr lang="ru-RU" sz="3200" b="1">
                <a:solidFill>
                  <a:srgbClr val="013B63"/>
                </a:solidFill>
              </a:rPr>
              <a:t>Распознавание лиц</a:t>
            </a:r>
          </a:p>
        </p:txBody>
      </p:sp>
      <p:sp>
        <p:nvSpPr>
          <p:cNvPr id="79876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61938" y="1662113"/>
            <a:ext cx="6043612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>
                <a:solidFill>
                  <a:srgbClr val="013B63"/>
                </a:solidFill>
                <a:cs typeface="Times New Roman" pitchFamily="18" charset="0"/>
              </a:rPr>
              <a:t>Современные возможности</a:t>
            </a:r>
            <a:r>
              <a:rPr lang="ru-RU" sz="1600">
                <a:solidFill>
                  <a:srgbClr val="013B63"/>
                </a:solidFill>
                <a:cs typeface="Times New Roman" pitchFamily="18" charset="0"/>
              </a:rPr>
              <a:t> видеоаналитики на базе нейронных сетей и искусственного интеллекта</a:t>
            </a:r>
            <a:r>
              <a:rPr lang="uk-UA" sz="1600">
                <a:solidFill>
                  <a:srgbClr val="013B63"/>
                </a:solidFill>
                <a:cs typeface="Times New Roman" pitchFamily="18" charset="0"/>
              </a:rPr>
              <a:t>: 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600">
                <a:solidFill>
                  <a:srgbClr val="013B63"/>
                </a:solidFill>
                <a:cs typeface="Times New Roman" pitchFamily="18" charset="0"/>
              </a:rPr>
              <a:t>идентификация и поиск людей по внешнему виду, цвету кожи, полу, цвету одежды</a:t>
            </a:r>
            <a:r>
              <a:rPr lang="uk-UA" sz="1600">
                <a:solidFill>
                  <a:srgbClr val="013B63"/>
                </a:solidFill>
                <a:cs typeface="Times New Roman" pitchFamily="18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600">
                <a:solidFill>
                  <a:srgbClr val="013B63"/>
                </a:solidFill>
                <a:cs typeface="Times New Roman" pitchFamily="18" charset="0"/>
              </a:rPr>
              <a:t>распознавания людей, в т.ч. в маске, и их поиск в архиве</a:t>
            </a:r>
            <a:r>
              <a:rPr lang="uk-UA" sz="1600">
                <a:solidFill>
                  <a:srgbClr val="013B63"/>
                </a:solidFill>
                <a:cs typeface="Times New Roman" pitchFamily="18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uk-UA" sz="1600">
                <a:solidFill>
                  <a:srgbClr val="013B63"/>
                </a:solidFill>
                <a:cs typeface="Times New Roman" pitchFamily="18" charset="0"/>
              </a:rPr>
              <a:t>определения температуры тела человека;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600">
                <a:solidFill>
                  <a:srgbClr val="013B63"/>
                </a:solidFill>
                <a:cs typeface="Times New Roman" pitchFamily="18" charset="0"/>
              </a:rPr>
              <a:t>анализ человеческого поведения на предмет выявления опасных или чрезвычайных ситуаций</a:t>
            </a:r>
            <a:r>
              <a:rPr lang="uk-UA" sz="1600">
                <a:solidFill>
                  <a:srgbClr val="013B63"/>
                </a:solidFill>
                <a:cs typeface="Times New Roman" pitchFamily="18" charset="0"/>
              </a:rPr>
              <a:t>;   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600">
                <a:solidFill>
                  <a:srgbClr val="013B63"/>
                </a:solidFill>
                <a:cs typeface="Times New Roman" pitchFamily="18" charset="0"/>
              </a:rPr>
              <a:t>распознавания номеров всех видов транспорта</a:t>
            </a:r>
            <a:r>
              <a:rPr lang="uk-UA" sz="1600">
                <a:solidFill>
                  <a:srgbClr val="013B63"/>
                </a:solidFill>
                <a:cs typeface="Times New Roman" pitchFamily="18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600">
                <a:solidFill>
                  <a:srgbClr val="013B63"/>
                </a:solidFill>
                <a:cs typeface="Times New Roman" pitchFamily="18" charset="0"/>
              </a:rPr>
              <a:t>поиск по форме, размерам, цвету</a:t>
            </a:r>
            <a:r>
              <a:rPr lang="uk-UA" sz="1600">
                <a:solidFill>
                  <a:srgbClr val="013B63"/>
                </a:solidFill>
                <a:cs typeface="Times New Roman" pitchFamily="18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1600">
                <a:solidFill>
                  <a:srgbClr val="013B63"/>
                </a:solidFill>
                <a:cs typeface="Times New Roman" pitchFamily="18" charset="0"/>
              </a:rPr>
              <a:t>фиксация нарушений ПДД, сбор статистики о дорожном движении</a:t>
            </a:r>
            <a:r>
              <a:rPr lang="uk-UA" sz="1600">
                <a:solidFill>
                  <a:srgbClr val="013B63"/>
                </a:solidFill>
                <a:cs typeface="Times New Roman" pitchFamily="18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uk-UA" sz="1600">
                <a:solidFill>
                  <a:srgbClr val="013B63"/>
                </a:solidFill>
                <a:cs typeface="Times New Roman" pitchFamily="18" charset="0"/>
              </a:rPr>
              <a:t>поиск в архиве.                                                                     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724EF8-721E-45DA-9AD1-C2611930C74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466725" y="325438"/>
            <a:ext cx="84105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 Этап 3: </a:t>
            </a:r>
            <a:r>
              <a:rPr lang="ru-RU" sz="3200" b="1">
                <a:solidFill>
                  <a:srgbClr val="013B63"/>
                </a:solidFill>
              </a:rPr>
              <a:t>Управление транспортными потоками – система </a:t>
            </a:r>
            <a:r>
              <a:rPr lang="ru-RU" sz="3200" b="1">
                <a:solidFill>
                  <a:srgbClr val="308C26"/>
                </a:solidFill>
              </a:rPr>
              <a:t>«Зеленая волна»</a:t>
            </a:r>
          </a:p>
        </p:txBody>
      </p:sp>
      <p:pic>
        <p:nvPicPr>
          <p:cNvPr id="80900" name="Рисунок 4"/>
          <p:cNvPicPr>
            <a:picLocks noChangeAspect="1"/>
          </p:cNvPicPr>
          <p:nvPr/>
        </p:nvPicPr>
        <p:blipFill>
          <a:blip r:embed="rId2"/>
          <a:srcRect l="35805" t="12016" b="11301"/>
          <a:stretch>
            <a:fillRect/>
          </a:stretch>
        </p:blipFill>
        <p:spPr bwMode="auto">
          <a:xfrm>
            <a:off x="4125913" y="1770063"/>
            <a:ext cx="48545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 Box 2"/>
          <p:cNvSpPr txBox="1">
            <a:spLocks noChangeArrowheads="1"/>
          </p:cNvSpPr>
          <p:nvPr/>
        </p:nvSpPr>
        <p:spPr bwMode="auto">
          <a:xfrm>
            <a:off x="333375" y="2058988"/>
            <a:ext cx="45529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tabLst>
                <a:tab pos="1344613" algn="l"/>
              </a:tabLst>
            </a:pPr>
            <a:r>
              <a:rPr lang="ru-RU" sz="2000" b="1">
                <a:solidFill>
                  <a:srgbClr val="013B63"/>
                </a:solidFill>
              </a:rPr>
              <a:t>«Зеленая волна» </a:t>
            </a:r>
            <a:r>
              <a:rPr lang="ru-RU" sz="2000">
                <a:solidFill>
                  <a:srgbClr val="013B63"/>
                </a:solidFill>
              </a:rPr>
              <a:t>— это координация серии светофоров для обеспечения непрерывного транспортного потока на группе перекрестков в одном основном направлении.</a:t>
            </a:r>
          </a:p>
          <a:p>
            <a:pPr eaLnBrk="0" hangingPunct="0">
              <a:spcAft>
                <a:spcPts val="800"/>
              </a:spcAft>
              <a:tabLst>
                <a:tab pos="1344613" algn="l"/>
              </a:tabLst>
            </a:pPr>
            <a:endParaRPr lang="ru-RU" sz="1000">
              <a:solidFill>
                <a:srgbClr val="013B63"/>
              </a:solidFill>
            </a:endParaRPr>
          </a:p>
          <a:p>
            <a:pPr eaLnBrk="0" hangingPunct="0">
              <a:lnSpc>
                <a:spcPct val="107000"/>
              </a:lnSpc>
              <a:spcAft>
                <a:spcPts val="800"/>
              </a:spcAft>
              <a:tabLst>
                <a:tab pos="1344613" algn="l"/>
              </a:tabLst>
            </a:pPr>
            <a:r>
              <a:rPr lang="ru-RU" sz="2000" b="1" u="sng">
                <a:solidFill>
                  <a:srgbClr val="013B63"/>
                </a:solidFill>
              </a:rPr>
              <a:t>Принцип действия : </a:t>
            </a:r>
          </a:p>
          <a:p>
            <a:pPr eaLnBrk="0" hangingPunct="0">
              <a:lnSpc>
                <a:spcPct val="107000"/>
              </a:lnSpc>
              <a:spcAft>
                <a:spcPts val="800"/>
              </a:spcAft>
              <a:tabLst>
                <a:tab pos="1344613" algn="l"/>
              </a:tabLst>
            </a:pPr>
            <a:r>
              <a:rPr lang="ru-RU" sz="2000">
                <a:solidFill>
                  <a:srgbClr val="013B63"/>
                </a:solidFill>
              </a:rPr>
              <a:t>контролировать период времени для зеленого света, прогнозируя время движения транспортных средств.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035BE-AFB6-4D31-93B0-4E6C4BE3CAD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606425" y="255588"/>
            <a:ext cx="79311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 Этап 3: </a:t>
            </a:r>
            <a:r>
              <a:rPr lang="ru-RU" sz="3200" b="1">
                <a:solidFill>
                  <a:srgbClr val="308C26"/>
                </a:solidFill>
              </a:rPr>
              <a:t>Умные пешеходные переходы</a:t>
            </a:r>
          </a:p>
        </p:txBody>
      </p:sp>
      <p:pic>
        <p:nvPicPr>
          <p:cNvPr id="81924" name="Рисунок 4"/>
          <p:cNvPicPr>
            <a:picLocks noChangeAspect="1"/>
          </p:cNvPicPr>
          <p:nvPr/>
        </p:nvPicPr>
        <p:blipFill>
          <a:blip r:embed="rId2"/>
          <a:srcRect l="7339"/>
          <a:stretch>
            <a:fillRect/>
          </a:stretch>
        </p:blipFill>
        <p:spPr bwMode="auto">
          <a:xfrm>
            <a:off x="242888" y="1644650"/>
            <a:ext cx="432911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962525" y="2470150"/>
            <a:ext cx="38862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tabLst>
                <a:tab pos="1345565" algn="l"/>
              </a:tabLst>
              <a:defRPr/>
            </a:pPr>
            <a:r>
              <a:rPr lang="ru-RU" sz="2000" b="1" dirty="0">
                <a:solidFill>
                  <a:srgbClr val="013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45565" algn="l"/>
              </a:tabLst>
              <a:defRPr/>
            </a:pPr>
            <a:r>
              <a:rPr lang="ru-RU" sz="2000" dirty="0">
                <a:solidFill>
                  <a:srgbClr val="013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умные светильники и светофоры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45565" algn="l"/>
              </a:tabLst>
              <a:defRPr/>
            </a:pPr>
            <a:r>
              <a:rPr lang="ru-RU" sz="2000" dirty="0">
                <a:solidFill>
                  <a:srgbClr val="013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табло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45565" algn="l"/>
              </a:tabLst>
              <a:defRPr/>
            </a:pPr>
            <a:r>
              <a:rPr lang="ru-RU" sz="2000" dirty="0">
                <a:solidFill>
                  <a:srgbClr val="013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датчики движения или видеокамеры с возможностью аналитики и управления светофорными объектами.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7A2F08-093A-4F82-944F-07855D75B2E6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057275" y="561975"/>
            <a:ext cx="7029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 Этап 3: </a:t>
            </a:r>
            <a:r>
              <a:rPr lang="ru-RU" sz="3200" b="1">
                <a:solidFill>
                  <a:srgbClr val="308C26"/>
                </a:solidFill>
              </a:rPr>
              <a:t>«Умные стоянки»:</a:t>
            </a:r>
          </a:p>
        </p:txBody>
      </p:sp>
      <p:sp>
        <p:nvSpPr>
          <p:cNvPr id="5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114925" y="2138363"/>
            <a:ext cx="39433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tabLst>
                <a:tab pos="1345565" algn="l"/>
              </a:tabLst>
              <a:defRPr/>
            </a:pPr>
            <a:r>
              <a:rPr lang="ru-RU" sz="1800" dirty="0">
                <a:solidFill>
                  <a:srgbClr val="013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Навигационная </a:t>
            </a:r>
            <a:r>
              <a:rPr lang="ru-RU" sz="1800" b="1" dirty="0">
                <a:solidFill>
                  <a:srgbClr val="013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паркинга</a:t>
            </a:r>
            <a:r>
              <a:rPr lang="ru-RU" sz="1800" dirty="0">
                <a:solidFill>
                  <a:srgbClr val="013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состоит из: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45565" algn="l"/>
              </a:tabLst>
              <a:defRPr/>
            </a:pPr>
            <a:r>
              <a:rPr lang="ru-RU" sz="1800" dirty="0">
                <a:solidFill>
                  <a:srgbClr val="013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датчика присутствия автомобиля;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45565" algn="l"/>
              </a:tabLst>
              <a:defRPr/>
            </a:pPr>
            <a:r>
              <a:rPr lang="ru-RU" sz="1800" dirty="0">
                <a:solidFill>
                  <a:srgbClr val="013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индикатора занятости места;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45565" algn="l"/>
              </a:tabLst>
              <a:defRPr/>
            </a:pPr>
            <a:r>
              <a:rPr lang="ru-RU" sz="1800" dirty="0">
                <a:solidFill>
                  <a:srgbClr val="013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табло въезда;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45565" algn="l"/>
              </a:tabLst>
              <a:defRPr/>
            </a:pPr>
            <a:r>
              <a:rPr lang="ru-RU" sz="1800" dirty="0">
                <a:solidFill>
                  <a:srgbClr val="013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навигационного табло;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45565" algn="l"/>
              </a:tabLst>
              <a:defRPr/>
            </a:pPr>
            <a:r>
              <a:rPr lang="ru-RU" sz="1800" dirty="0">
                <a:solidFill>
                  <a:srgbClr val="013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контроллера зон;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45565" algn="l"/>
              </a:tabLst>
              <a:defRPr/>
            </a:pPr>
            <a:r>
              <a:rPr lang="ru-RU" sz="1800" dirty="0">
                <a:solidFill>
                  <a:srgbClr val="013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контроллера парковки;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45565" algn="l"/>
              </a:tabLst>
              <a:defRPr/>
            </a:pPr>
            <a:r>
              <a:rPr lang="ru-RU" sz="1800" dirty="0">
                <a:solidFill>
                  <a:srgbClr val="013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программного обеспечения.</a:t>
            </a:r>
          </a:p>
        </p:txBody>
      </p:sp>
      <p:pic>
        <p:nvPicPr>
          <p:cNvPr id="8294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7800" y="1990725"/>
            <a:ext cx="54038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"/>
            <a:ext cx="8782050" cy="660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81000" y="285750"/>
            <a:ext cx="84010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E273B"/>
                </a:solidFill>
              </a:rPr>
              <a:t> </a:t>
            </a:r>
            <a:r>
              <a:rPr lang="uk-UA" sz="3200" b="1">
                <a:solidFill>
                  <a:srgbClr val="308C26"/>
                </a:solidFill>
              </a:rPr>
              <a:t>Компания </a:t>
            </a:r>
            <a:r>
              <a:rPr lang="ru-RU" sz="3200" b="1">
                <a:solidFill>
                  <a:srgbClr val="308C26"/>
                </a:solidFill>
              </a:rPr>
              <a:t>«</a:t>
            </a:r>
            <a:r>
              <a:rPr lang="uk-UA" sz="3200" b="1">
                <a:solidFill>
                  <a:srgbClr val="308C26"/>
                </a:solidFill>
              </a:rPr>
              <a:t>Радий» </a:t>
            </a:r>
            <a:r>
              <a:rPr lang="uk-UA" sz="3200" b="1"/>
              <a:t>– </a:t>
            </a:r>
            <a:r>
              <a:rPr lang="ru-RU" sz="3200" b="1"/>
              <a:t>надежный партер в реализации решений </a:t>
            </a:r>
            <a:r>
              <a:rPr lang="en-US" sz="3200" b="1"/>
              <a:t>Smart</a:t>
            </a:r>
            <a:r>
              <a:rPr lang="uk-UA" sz="3200" b="1"/>
              <a:t> С</a:t>
            </a:r>
            <a:r>
              <a:rPr lang="en-US" sz="3200" b="1"/>
              <a:t>ity</a:t>
            </a:r>
            <a:endParaRPr lang="en-US" sz="3200" b="1">
              <a:solidFill>
                <a:srgbClr val="0E273B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z="500" smtClean="0"/>
          </a:p>
          <a:p>
            <a:endParaRPr lang="en-US" sz="900" smtClean="0"/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553200" y="63325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uk-UA" dirty="0"/>
              <a:t>2</a:t>
            </a:r>
            <a:endParaRPr lang="en-GB" dirty="0"/>
          </a:p>
        </p:txBody>
      </p:sp>
      <p:sp>
        <p:nvSpPr>
          <p:cNvPr id="64517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61B6A7-0210-4016-A95F-89B67CAB63A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466725" y="254000"/>
            <a:ext cx="815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Этап 3: Интегрированная сеть автозаправок для </a:t>
            </a:r>
            <a:r>
              <a:rPr lang="ru-RU" sz="3200" b="1">
                <a:solidFill>
                  <a:srgbClr val="308C26"/>
                </a:solidFill>
              </a:rPr>
              <a:t>электромобилей</a:t>
            </a:r>
            <a:endParaRPr lang="en-US" sz="3200" b="1">
              <a:solidFill>
                <a:srgbClr val="308C26"/>
              </a:solidFill>
            </a:endParaRPr>
          </a:p>
        </p:txBody>
      </p:sp>
      <p:pic>
        <p:nvPicPr>
          <p:cNvPr id="8397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038" y="2136775"/>
            <a:ext cx="4192587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27025" y="1752600"/>
            <a:ext cx="4624388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A63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tabLst>
                <a:tab pos="1345565" algn="l"/>
              </a:tabLst>
              <a:defRPr/>
            </a:pPr>
            <a:r>
              <a:rPr lang="uk-UA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Назначение</a:t>
            </a:r>
            <a:r>
              <a:rPr lang="uk-UA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45565" algn="l"/>
              </a:tabLs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Зарядка одного электромобиля с максимальным током от 8 А до 32 А, что подходит для моделей торговых марок: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Audi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BMW,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Hyundai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KIA,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Nissan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т.д..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45565" algn="l"/>
              </a:tabLst>
              <a:defRPr/>
            </a:pPr>
            <a:r>
              <a:rPr lang="uk-UA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uk-UA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45565" algn="l"/>
              </a:tabLs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гибкая настройка ЗС благодаря широким возможностям конфигурирования зарядного контроллера;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45565" algn="l"/>
              </a:tabLs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дистанционное управление;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45565" algn="l"/>
              </a:tabLs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выбор тока зарядки;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45565" algn="l"/>
              </a:tabLs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защита от короткого замыкания и утечки тока на землю.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512BD9-803A-47CE-B01E-15B545C2208E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461963" y="247650"/>
            <a:ext cx="82200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308C26"/>
                </a:solidFill>
              </a:rPr>
              <a:t>Система электронных платежей </a:t>
            </a:r>
            <a:r>
              <a:rPr lang="ru-RU" sz="3200" b="1"/>
              <a:t>за проезд в городском транспорте - это</a:t>
            </a:r>
            <a:r>
              <a:rPr lang="ru-RU" sz="3200" b="1">
                <a:solidFill>
                  <a:srgbClr val="013B63"/>
                </a:solidFill>
              </a:rPr>
              <a:t>:</a:t>
            </a:r>
          </a:p>
        </p:txBody>
      </p:sp>
      <p:sp>
        <p:nvSpPr>
          <p:cNvPr id="84995" name="Прямоугольник 4"/>
          <p:cNvSpPr>
            <a:spLocks noChangeArrowheads="1"/>
          </p:cNvSpPr>
          <p:nvPr/>
        </p:nvSpPr>
        <p:spPr bwMode="auto">
          <a:xfrm>
            <a:off x="2959100" y="3122613"/>
            <a:ext cx="12795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1600" b="1"/>
              <a:t>Удобно</a:t>
            </a:r>
            <a:endParaRPr lang="ru-RU" sz="1600" b="1"/>
          </a:p>
        </p:txBody>
      </p:sp>
      <p:pic>
        <p:nvPicPr>
          <p:cNvPr id="8499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850" y="1682750"/>
            <a:ext cx="68961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Прямоугольник 6"/>
          <p:cNvSpPr>
            <a:spLocks noChangeArrowheads="1"/>
          </p:cNvSpPr>
          <p:nvPr/>
        </p:nvSpPr>
        <p:spPr bwMode="auto">
          <a:xfrm>
            <a:off x="466725" y="3743325"/>
            <a:ext cx="81073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u="sng"/>
              <a:t>Удобные способы осуществления платежей в городском транспорте </a:t>
            </a:r>
            <a:r>
              <a:rPr lang="uk-UA" sz="1400"/>
              <a:t>:</a:t>
            </a:r>
            <a:endParaRPr lang="ru-RU" sz="1400"/>
          </a:p>
        </p:txBody>
      </p:sp>
      <p:sp>
        <p:nvSpPr>
          <p:cNvPr id="84998" name="Прямоугольник 7"/>
          <p:cNvSpPr>
            <a:spLocks noChangeArrowheads="1"/>
          </p:cNvSpPr>
          <p:nvPr/>
        </p:nvSpPr>
        <p:spPr bwMode="auto">
          <a:xfrm>
            <a:off x="4738688" y="3105150"/>
            <a:ext cx="1117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1600" b="1">
                <a:solidFill>
                  <a:srgbClr val="013B63"/>
                </a:solidFill>
              </a:rPr>
              <a:t>Быстро</a:t>
            </a:r>
            <a:endParaRPr lang="ru-RU" sz="1600" b="1">
              <a:solidFill>
                <a:srgbClr val="013B63"/>
              </a:solidFill>
            </a:endParaRPr>
          </a:p>
        </p:txBody>
      </p:sp>
      <p:sp>
        <p:nvSpPr>
          <p:cNvPr id="84999" name="Прямоугольник 8"/>
          <p:cNvSpPr>
            <a:spLocks noChangeArrowheads="1"/>
          </p:cNvSpPr>
          <p:nvPr/>
        </p:nvSpPr>
        <p:spPr bwMode="auto">
          <a:xfrm>
            <a:off x="1044575" y="3122613"/>
            <a:ext cx="15462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1600" b="1"/>
              <a:t>Безопасно</a:t>
            </a:r>
            <a:endParaRPr lang="ru-RU" sz="1600" b="1"/>
          </a:p>
        </p:txBody>
      </p:sp>
      <p:sp>
        <p:nvSpPr>
          <p:cNvPr id="85000" name="Прямоугольник 9"/>
          <p:cNvSpPr>
            <a:spLocks noChangeArrowheads="1"/>
          </p:cNvSpPr>
          <p:nvPr/>
        </p:nvSpPr>
        <p:spPr bwMode="auto">
          <a:xfrm>
            <a:off x="6435725" y="3109913"/>
            <a:ext cx="1663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1600" b="1"/>
              <a:t>Оптимизирует расходы</a:t>
            </a:r>
            <a:endParaRPr lang="ru-RU" sz="1600" b="1"/>
          </a:p>
        </p:txBody>
      </p:sp>
      <p:sp>
        <p:nvSpPr>
          <p:cNvPr id="85001" name="Прямоугольник 10"/>
          <p:cNvSpPr>
            <a:spLocks noChangeArrowheads="1"/>
          </p:cNvSpPr>
          <p:nvPr/>
        </p:nvSpPr>
        <p:spPr bwMode="auto">
          <a:xfrm>
            <a:off x="6154738" y="4935538"/>
            <a:ext cx="26082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1400"/>
              <a:t>Бесконтактная</a:t>
            </a:r>
          </a:p>
          <a:p>
            <a:pPr algn="ctr">
              <a:lnSpc>
                <a:spcPct val="115000"/>
              </a:lnSpc>
            </a:pPr>
            <a:r>
              <a:rPr lang="uk-UA" sz="1400"/>
              <a:t>платежная карта</a:t>
            </a:r>
            <a:endParaRPr lang="ru-RU" sz="1400"/>
          </a:p>
        </p:txBody>
      </p:sp>
      <p:sp>
        <p:nvSpPr>
          <p:cNvPr id="85002" name="Прямоугольник 12"/>
          <p:cNvSpPr>
            <a:spLocks noChangeArrowheads="1"/>
          </p:cNvSpPr>
          <p:nvPr/>
        </p:nvSpPr>
        <p:spPr bwMode="auto">
          <a:xfrm>
            <a:off x="2335213" y="4857750"/>
            <a:ext cx="206057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/>
              <a:t>мобильный платежный инструмент</a:t>
            </a:r>
            <a:endParaRPr lang="ru-RU" sz="1400"/>
          </a:p>
        </p:txBody>
      </p:sp>
      <p:pic>
        <p:nvPicPr>
          <p:cNvPr id="85003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6975" y="4252913"/>
            <a:ext cx="10795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4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9963" y="4805363"/>
            <a:ext cx="147796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5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9542B4-1125-4A27-9E61-D598176B4E2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461963" y="209550"/>
            <a:ext cx="82200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13B63"/>
                </a:solidFill>
              </a:rPr>
              <a:t>Контроль пассажиропотока и </a:t>
            </a:r>
            <a:r>
              <a:rPr lang="ru-RU" sz="3200" b="1">
                <a:solidFill>
                  <a:srgbClr val="308C26"/>
                </a:solidFill>
              </a:rPr>
              <a:t>управления транспортом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6725" y="2159000"/>
            <a:ext cx="8143875" cy="4197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uk-UA" sz="1800" b="1" u="sng">
                <a:solidFill>
                  <a:srgbClr val="013B63"/>
                </a:solidFill>
              </a:rPr>
              <a:t>Внедрение контроля оптимизирует процессы :</a:t>
            </a:r>
          </a:p>
          <a:p>
            <a:pPr>
              <a:lnSpc>
                <a:spcPct val="150000"/>
              </a:lnSpc>
              <a:buFont typeface="Symbol" pitchFamily="18" charset="2"/>
              <a:buChar char=""/>
            </a:pPr>
            <a:r>
              <a:rPr lang="ru-RU" sz="1700">
                <a:solidFill>
                  <a:srgbClr val="013B63"/>
                </a:solidFill>
              </a:rPr>
              <a:t>планирование и управление (</a:t>
            </a:r>
            <a:r>
              <a:rPr lang="ru-RU" sz="1700" b="1">
                <a:solidFill>
                  <a:srgbClr val="013B63"/>
                </a:solidFill>
              </a:rPr>
              <a:t>оптимизирует расписание и маршрутные сети</a:t>
            </a:r>
            <a:r>
              <a:rPr lang="ru-RU" sz="1700">
                <a:solidFill>
                  <a:srgbClr val="013B63"/>
                </a:solidFill>
              </a:rPr>
              <a:t>, выход на линию, вместимость транспортных средств);</a:t>
            </a:r>
          </a:p>
          <a:p>
            <a:pPr>
              <a:lnSpc>
                <a:spcPct val="150000"/>
              </a:lnSpc>
              <a:buFont typeface="Symbol" pitchFamily="18" charset="2"/>
              <a:buChar char=""/>
            </a:pPr>
            <a:r>
              <a:rPr lang="ru-RU" sz="1700">
                <a:solidFill>
                  <a:srgbClr val="013B63"/>
                </a:solidFill>
              </a:rPr>
              <a:t>учета, контроля и распределения финансовых поступлений (фактический учет работы транспорта, </a:t>
            </a:r>
            <a:r>
              <a:rPr lang="ru-RU" sz="1700" b="1">
                <a:solidFill>
                  <a:srgbClr val="013B63"/>
                </a:solidFill>
              </a:rPr>
              <a:t>контроль за безбилетный проезд</a:t>
            </a:r>
            <a:r>
              <a:rPr lang="ru-RU" sz="1700">
                <a:solidFill>
                  <a:srgbClr val="013B63"/>
                </a:solidFill>
              </a:rPr>
              <a:t> и работой кондукторов, распределение финансов между перевозчиками);</a:t>
            </a:r>
          </a:p>
          <a:p>
            <a:pPr>
              <a:lnSpc>
                <a:spcPct val="150000"/>
              </a:lnSpc>
              <a:buFont typeface="Symbol" pitchFamily="18" charset="2"/>
              <a:buChar char=""/>
            </a:pPr>
            <a:r>
              <a:rPr lang="ru-RU" sz="1700">
                <a:solidFill>
                  <a:srgbClr val="013B63"/>
                </a:solidFill>
              </a:rPr>
              <a:t>информирование пассажиров (наполнение салона, </a:t>
            </a:r>
            <a:r>
              <a:rPr lang="ru-RU" sz="1700" b="1">
                <a:solidFill>
                  <a:srgbClr val="013B63"/>
                </a:solidFill>
              </a:rPr>
              <a:t>наличие свободных мест</a:t>
            </a:r>
            <a:r>
              <a:rPr lang="ru-RU" sz="1700">
                <a:solidFill>
                  <a:srgbClr val="013B63"/>
                </a:solidFill>
              </a:rPr>
              <a:t>, мест для инвалидных и детских колясок).</a:t>
            </a:r>
            <a:endParaRPr lang="uk-UA" sz="1700">
              <a:solidFill>
                <a:srgbClr val="013B63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325DE7-C588-4895-A56C-F0B3D4BA0B8D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192088" y="415925"/>
            <a:ext cx="89519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13B63"/>
                </a:solidFill>
              </a:rPr>
              <a:t>«Умный учет и управление процессами»</a:t>
            </a:r>
          </a:p>
          <a:p>
            <a:pPr algn="ctr"/>
            <a:endParaRPr lang="ru-RU" sz="1800" b="1">
              <a:solidFill>
                <a:srgbClr val="013B63"/>
              </a:solidFill>
            </a:endParaRPr>
          </a:p>
          <a:p>
            <a:pPr algn="ctr"/>
            <a:endParaRPr lang="ru-RU" sz="1800" b="1">
              <a:solidFill>
                <a:srgbClr val="013B63"/>
              </a:solidFill>
            </a:endParaRPr>
          </a:p>
          <a:p>
            <a:pPr algn="ctr"/>
            <a:endParaRPr lang="ru-RU" sz="1000" b="1">
              <a:solidFill>
                <a:srgbClr val="013B63"/>
              </a:solidFill>
            </a:endParaRPr>
          </a:p>
          <a:p>
            <a:pPr algn="ctr"/>
            <a:r>
              <a:rPr lang="ru-RU" sz="2400" b="1">
                <a:solidFill>
                  <a:srgbClr val="013B63"/>
                </a:solidFill>
              </a:rPr>
              <a:t>Контроль </a:t>
            </a:r>
            <a:r>
              <a:rPr lang="ru-RU" sz="2400" b="1">
                <a:solidFill>
                  <a:srgbClr val="308C26"/>
                </a:solidFill>
              </a:rPr>
              <a:t>утечки газа</a:t>
            </a:r>
          </a:p>
        </p:txBody>
      </p:sp>
      <p:sp>
        <p:nvSpPr>
          <p:cNvPr id="6" name="Прямоугольник: скругленные углы 25">
            <a:extLst>
              <a:ext uri="{FF2B5EF4-FFF2-40B4-BE49-F238E27FC236}"/>
            </a:extLst>
          </p:cNvPr>
          <p:cNvSpPr/>
          <p:nvPr/>
        </p:nvSpPr>
        <p:spPr>
          <a:xfrm>
            <a:off x="1516063" y="2625725"/>
            <a:ext cx="7462837" cy="322263"/>
          </a:xfrm>
          <a:prstGeom prst="rect">
            <a:avLst/>
          </a:prstGeom>
          <a:solidFill>
            <a:schemeClr val="bg1"/>
          </a:solidFill>
          <a:ln w="28575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13B63"/>
                </a:solidFill>
                <a:latin typeface="Arial" panose="020B0604020202020204" pitchFamily="34" charset="0"/>
              </a:rPr>
              <a:t>Автоматическое отключение подачи газа при обнаружении утечки газа в помещении</a:t>
            </a:r>
            <a:endParaRPr lang="uk-UA" sz="1400" dirty="0">
              <a:solidFill>
                <a:srgbClr val="013B63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26">
            <a:extLst>
              <a:ext uri="{FF2B5EF4-FFF2-40B4-BE49-F238E27FC236}"/>
            </a:extLst>
          </p:cNvPr>
          <p:cNvSpPr/>
          <p:nvPr/>
        </p:nvSpPr>
        <p:spPr>
          <a:xfrm>
            <a:off x="1516063" y="3033713"/>
            <a:ext cx="7462837" cy="301625"/>
          </a:xfrm>
          <a:prstGeom prst="rect">
            <a:avLst/>
          </a:prstGeom>
          <a:solidFill>
            <a:schemeClr val="bg1"/>
          </a:solidFill>
          <a:ln w="28575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45565" algn="l"/>
              </a:tabLst>
              <a:defRPr/>
            </a:pPr>
            <a:r>
              <a:rPr lang="ru-RU" sz="1400" dirty="0">
                <a:solidFill>
                  <a:srgbClr val="013B63"/>
                </a:solidFill>
                <a:latin typeface="Arial" panose="020B0604020202020204" pitchFamily="34" charset="0"/>
              </a:rPr>
              <a:t>Автоматическое оповещение городских служб и жителей об аварийной ситуации</a:t>
            </a:r>
            <a:endParaRPr lang="uk-UA" sz="1400" dirty="0">
              <a:solidFill>
                <a:srgbClr val="013B63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23">
            <a:extLst>
              <a:ext uri="{FF2B5EF4-FFF2-40B4-BE49-F238E27FC236}"/>
            </a:extLst>
          </p:cNvPr>
          <p:cNvSpPr/>
          <p:nvPr/>
        </p:nvSpPr>
        <p:spPr>
          <a:xfrm>
            <a:off x="1516063" y="2225675"/>
            <a:ext cx="7462837" cy="312738"/>
          </a:xfrm>
          <a:prstGeom prst="rect">
            <a:avLst/>
          </a:prstGeom>
          <a:solidFill>
            <a:schemeClr val="bg1"/>
          </a:solidFill>
          <a:ln w="28575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45565" algn="l"/>
              </a:tabLst>
              <a:defRPr/>
            </a:pPr>
            <a:r>
              <a:rPr lang="ru-RU" sz="1400" dirty="0">
                <a:solidFill>
                  <a:srgbClr val="013B63"/>
                </a:solidFill>
                <a:latin typeface="Arial" panose="020B0604020202020204" pitchFamily="34" charset="0"/>
              </a:rPr>
              <a:t>Непрерывный контроль уровня газа в помещениях и детектирование дыма</a:t>
            </a:r>
            <a:endParaRPr lang="uk-UA" sz="1400" dirty="0">
              <a:solidFill>
                <a:srgbClr val="013B63"/>
              </a:solidFill>
              <a:latin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11188" y="2193925"/>
            <a:ext cx="771525" cy="333375"/>
          </a:xfrm>
          <a:prstGeom prst="rightArrow">
            <a:avLst/>
          </a:prstGeom>
          <a:solidFill>
            <a:srgbClr val="308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11188" y="2635250"/>
            <a:ext cx="771525" cy="333375"/>
          </a:xfrm>
          <a:prstGeom prst="rightArrow">
            <a:avLst/>
          </a:prstGeom>
          <a:solidFill>
            <a:srgbClr val="308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11188" y="3033713"/>
            <a:ext cx="771525" cy="333375"/>
          </a:xfrm>
          <a:prstGeom prst="rightArrow">
            <a:avLst/>
          </a:prstGeom>
          <a:solidFill>
            <a:srgbClr val="308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050" name="Прямоугольник 11"/>
          <p:cNvSpPr>
            <a:spLocks noChangeArrowheads="1"/>
          </p:cNvSpPr>
          <p:nvPr/>
        </p:nvSpPr>
        <p:spPr bwMode="auto">
          <a:xfrm>
            <a:off x="2919413" y="3641725"/>
            <a:ext cx="3657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13B63"/>
                </a:solidFill>
              </a:rPr>
              <a:t>Контроль </a:t>
            </a:r>
            <a:r>
              <a:rPr lang="ru-RU" sz="2400" b="1">
                <a:solidFill>
                  <a:srgbClr val="308C26"/>
                </a:solidFill>
              </a:rPr>
              <a:t>утечки воды</a:t>
            </a:r>
          </a:p>
        </p:txBody>
      </p:sp>
      <p:sp>
        <p:nvSpPr>
          <p:cNvPr id="13" name="Прямоугольник: скругленные углы 25">
            <a:extLst>
              <a:ext uri="{FF2B5EF4-FFF2-40B4-BE49-F238E27FC236}"/>
            </a:extLst>
          </p:cNvPr>
          <p:cNvSpPr/>
          <p:nvPr/>
        </p:nvSpPr>
        <p:spPr>
          <a:xfrm>
            <a:off x="1516063" y="4643438"/>
            <a:ext cx="7462837" cy="298450"/>
          </a:xfrm>
          <a:prstGeom prst="rect">
            <a:avLst/>
          </a:prstGeom>
          <a:solidFill>
            <a:schemeClr val="bg1"/>
          </a:solidFill>
          <a:ln w="28575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13B63"/>
                </a:solidFill>
                <a:latin typeface="Arial" panose="020B0604020202020204" pitchFamily="34" charset="0"/>
              </a:rPr>
              <a:t>Автоматическое отключение подачи воды в районе при снижении давления</a:t>
            </a:r>
            <a:endParaRPr lang="uk-UA" sz="1400" dirty="0">
              <a:solidFill>
                <a:srgbClr val="013B63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26">
            <a:extLst>
              <a:ext uri="{FF2B5EF4-FFF2-40B4-BE49-F238E27FC236}"/>
            </a:extLst>
          </p:cNvPr>
          <p:cNvSpPr/>
          <p:nvPr/>
        </p:nvSpPr>
        <p:spPr>
          <a:xfrm>
            <a:off x="1516063" y="5060950"/>
            <a:ext cx="7462837" cy="274638"/>
          </a:xfrm>
          <a:prstGeom prst="rect">
            <a:avLst/>
          </a:prstGeom>
          <a:solidFill>
            <a:schemeClr val="bg1"/>
          </a:solidFill>
          <a:ln w="28575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45565" algn="l"/>
              </a:tabLst>
              <a:defRPr/>
            </a:pPr>
            <a:r>
              <a:rPr lang="ru-RU" sz="1400" dirty="0">
                <a:solidFill>
                  <a:srgbClr val="013B63"/>
                </a:solidFill>
                <a:latin typeface="Arial" panose="020B0604020202020204" pitchFamily="34" charset="0"/>
              </a:rPr>
              <a:t>Перекрытие шаровых кранов в квартирах или домах</a:t>
            </a:r>
            <a:endParaRPr lang="uk-UA" sz="1400" dirty="0">
              <a:solidFill>
                <a:srgbClr val="013B63"/>
              </a:solidFill>
              <a:latin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23">
            <a:extLst>
              <a:ext uri="{FF2B5EF4-FFF2-40B4-BE49-F238E27FC236}"/>
            </a:extLst>
          </p:cNvPr>
          <p:cNvSpPr/>
          <p:nvPr/>
        </p:nvSpPr>
        <p:spPr>
          <a:xfrm>
            <a:off x="1516063" y="4262438"/>
            <a:ext cx="7462837" cy="290512"/>
          </a:xfrm>
          <a:prstGeom prst="rect">
            <a:avLst/>
          </a:prstGeom>
          <a:solidFill>
            <a:schemeClr val="bg1"/>
          </a:solidFill>
          <a:ln w="28575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45565" algn="l"/>
              </a:tabLst>
              <a:defRPr/>
            </a:pPr>
            <a:r>
              <a:rPr lang="ru-RU" sz="1400" dirty="0">
                <a:solidFill>
                  <a:srgbClr val="013B63"/>
                </a:solidFill>
                <a:latin typeface="Arial" panose="020B0604020202020204" pitchFamily="34" charset="0"/>
              </a:rPr>
              <a:t>Непрерывный контроль давления воды в городских сетях</a:t>
            </a:r>
            <a:endParaRPr lang="uk-UA" sz="1400" dirty="0">
              <a:solidFill>
                <a:srgbClr val="013B63"/>
              </a:solidFill>
              <a:latin typeface="Arial" panose="020B060402020202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611188" y="4241800"/>
            <a:ext cx="771525" cy="333375"/>
          </a:xfrm>
          <a:prstGeom prst="rightArrow">
            <a:avLst/>
          </a:prstGeom>
          <a:solidFill>
            <a:srgbClr val="308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611188" y="4670425"/>
            <a:ext cx="771525" cy="333375"/>
          </a:xfrm>
          <a:prstGeom prst="rightArrow">
            <a:avLst/>
          </a:prstGeom>
          <a:solidFill>
            <a:srgbClr val="308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11188" y="5064125"/>
            <a:ext cx="771525" cy="333375"/>
          </a:xfrm>
          <a:prstGeom prst="rightArrow">
            <a:avLst/>
          </a:prstGeom>
          <a:solidFill>
            <a:srgbClr val="308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: скругленные углы 26">
            <a:extLst>
              <a:ext uri="{FF2B5EF4-FFF2-40B4-BE49-F238E27FC236}"/>
            </a:extLst>
          </p:cNvPr>
          <p:cNvSpPr/>
          <p:nvPr/>
        </p:nvSpPr>
        <p:spPr>
          <a:xfrm>
            <a:off x="1516063" y="5422900"/>
            <a:ext cx="7462837" cy="514350"/>
          </a:xfrm>
          <a:prstGeom prst="rect">
            <a:avLst/>
          </a:prstGeom>
          <a:solidFill>
            <a:schemeClr val="bg1"/>
          </a:solidFill>
          <a:ln w="28575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45565" algn="l"/>
              </a:tabLst>
              <a:defRPr/>
            </a:pPr>
            <a:r>
              <a:rPr lang="ru-RU" sz="1400" dirty="0">
                <a:solidFill>
                  <a:srgbClr val="013B63"/>
                </a:solidFill>
                <a:latin typeface="Arial" panose="020B0604020202020204" pitchFamily="34" charset="0"/>
              </a:rPr>
              <a:t>Автоматическое оповещение городских служб и жителей района об аварийной ситуации</a:t>
            </a:r>
            <a:endParaRPr lang="uk-UA" sz="1400" dirty="0">
              <a:solidFill>
                <a:srgbClr val="013B63"/>
              </a:solidFill>
              <a:latin typeface="Arial" panose="020B060402020202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611188" y="5456238"/>
            <a:ext cx="771525" cy="333375"/>
          </a:xfrm>
          <a:prstGeom prst="rightArrow">
            <a:avLst/>
          </a:prstGeom>
          <a:solidFill>
            <a:srgbClr val="308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21575F-4376-49F8-9AC2-AB1EE9BB8D3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466725" y="0"/>
            <a:ext cx="82200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13B63"/>
                </a:solidFill>
              </a:rPr>
              <a:t> </a:t>
            </a:r>
            <a:r>
              <a:rPr lang="ru-RU" sz="3200" b="1">
                <a:solidFill>
                  <a:srgbClr val="308C26"/>
                </a:solidFill>
              </a:rPr>
              <a:t>Система связи с населением</a:t>
            </a:r>
            <a:r>
              <a:rPr lang="ru-RU" sz="3200" b="1">
                <a:solidFill>
                  <a:srgbClr val="013B63"/>
                </a:solidFill>
              </a:rPr>
              <a:t>: Радиоканальная система </a:t>
            </a:r>
            <a:br>
              <a:rPr lang="ru-RU" sz="3200" b="1">
                <a:solidFill>
                  <a:srgbClr val="013B63"/>
                </a:solidFill>
              </a:rPr>
            </a:br>
            <a:r>
              <a:rPr lang="ru-RU" sz="3200" b="1">
                <a:solidFill>
                  <a:srgbClr val="013B63"/>
                </a:solidFill>
              </a:rPr>
              <a:t>оповещения о ЧС</a:t>
            </a:r>
          </a:p>
        </p:txBody>
      </p:sp>
      <p:pic>
        <p:nvPicPr>
          <p:cNvPr id="88068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98613"/>
            <a:ext cx="9144000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43919D-19CC-4AB4-981A-3CD148C39B7D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771525" y="327025"/>
            <a:ext cx="77724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7000"/>
              </a:lnSpc>
              <a:spcAft>
                <a:spcPts val="800"/>
              </a:spcAft>
              <a:tabLst>
                <a:tab pos="1344613" algn="l"/>
              </a:tabLst>
            </a:pPr>
            <a:r>
              <a:rPr lang="ru-RU" sz="2800" b="1"/>
              <a:t>Оборудование на уровне </a:t>
            </a:r>
            <a:r>
              <a:rPr lang="ru-RU" sz="2800" b="1">
                <a:solidFill>
                  <a:srgbClr val="308C26"/>
                </a:solidFill>
              </a:rPr>
              <a:t>"дом" </a:t>
            </a:r>
            <a:r>
              <a:rPr lang="ru-RU" sz="2800" b="1"/>
              <a:t>(многоквартирный дом - подвал)</a:t>
            </a:r>
            <a:endParaRPr lang="uk-UA" sz="3600"/>
          </a:p>
        </p:txBody>
      </p:sp>
      <p:pic>
        <p:nvPicPr>
          <p:cNvPr id="89092" name="Рисунок 6"/>
          <p:cNvPicPr>
            <a:picLocks noChangeAspect="1"/>
          </p:cNvPicPr>
          <p:nvPr/>
        </p:nvPicPr>
        <p:blipFill>
          <a:blip r:embed="rId2"/>
          <a:srcRect t="4044" b="4503"/>
          <a:stretch>
            <a:fillRect/>
          </a:stretch>
        </p:blipFill>
        <p:spPr bwMode="auto">
          <a:xfrm>
            <a:off x="771525" y="1736725"/>
            <a:ext cx="70770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553200" y="6313488"/>
            <a:ext cx="2133600" cy="365125"/>
          </a:xfrm>
        </p:spPr>
        <p:txBody>
          <a:bodyPr/>
          <a:lstStyle/>
          <a:p>
            <a:pPr>
              <a:defRPr/>
            </a:pPr>
            <a:fld id="{2EC6CD2F-7E2A-4562-8655-0C7CAE555B12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417638" y="495300"/>
            <a:ext cx="6308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308C26"/>
                </a:solidFill>
              </a:rPr>
              <a:t>Автоматизация зданий</a:t>
            </a:r>
          </a:p>
        </p:txBody>
      </p:sp>
      <p:pic>
        <p:nvPicPr>
          <p:cNvPr id="90116" name="Рисунок 5"/>
          <p:cNvPicPr>
            <a:picLocks noChangeAspect="1"/>
          </p:cNvPicPr>
          <p:nvPr/>
        </p:nvPicPr>
        <p:blipFill>
          <a:blip r:embed="rId2"/>
          <a:srcRect l="12811" t="8780" r="14612" b="8603"/>
          <a:stretch>
            <a:fillRect/>
          </a:stretch>
        </p:blipFill>
        <p:spPr bwMode="auto">
          <a:xfrm>
            <a:off x="2085975" y="1684338"/>
            <a:ext cx="46101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700B9-3ECD-4E04-81BD-4C456C59CEC1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338138" y="257175"/>
            <a:ext cx="84677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308C26"/>
                </a:solidFill>
              </a:rPr>
              <a:t>Автоматическая </a:t>
            </a:r>
            <a:r>
              <a:rPr lang="uk-UA" sz="3200" b="1">
                <a:solidFill>
                  <a:srgbClr val="013B63"/>
                </a:solidFill>
              </a:rPr>
              <a:t>передача показаний счетчиков</a:t>
            </a:r>
            <a:endParaRPr lang="en-US" sz="3200" b="1">
              <a:solidFill>
                <a:srgbClr val="013B63"/>
              </a:solidFill>
            </a:endParaRPr>
          </a:p>
        </p:txBody>
      </p:sp>
      <p:pic>
        <p:nvPicPr>
          <p:cNvPr id="91140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213" y="1687513"/>
            <a:ext cx="5564187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572250" y="6340475"/>
            <a:ext cx="2133600" cy="365125"/>
          </a:xfrm>
        </p:spPr>
        <p:txBody>
          <a:bodyPr/>
          <a:lstStyle/>
          <a:p>
            <a:pPr>
              <a:defRPr/>
            </a:pPr>
            <a:fld id="{7D4D88BC-AE2F-4167-B7D5-661E223F1D9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66563" name="Рисунок 3"/>
          <p:cNvPicPr>
            <a:picLocks noChangeAspect="1"/>
          </p:cNvPicPr>
          <p:nvPr/>
        </p:nvPicPr>
        <p:blipFill>
          <a:blip r:embed="rId2"/>
          <a:srcRect l="5699" t="5840" r="5862"/>
          <a:stretch>
            <a:fillRect/>
          </a:stretch>
        </p:blipFill>
        <p:spPr bwMode="auto">
          <a:xfrm>
            <a:off x="0" y="9525"/>
            <a:ext cx="9144000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572250" y="6340475"/>
            <a:ext cx="2133600" cy="365125"/>
          </a:xfrm>
        </p:spPr>
        <p:txBody>
          <a:bodyPr/>
          <a:lstStyle/>
          <a:p>
            <a:pPr>
              <a:defRPr/>
            </a:pPr>
            <a:fld id="{F0C52F52-1624-420E-AF52-E7AAAEC22CCA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371475" y="58738"/>
            <a:ext cx="84010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 b="1">
                <a:solidFill>
                  <a:srgbClr val="308C26"/>
                </a:solidFill>
                <a:cs typeface="Helvetica" pitchFamily="34" charset="0"/>
              </a:rPr>
              <a:t>Построить </a:t>
            </a:r>
            <a:r>
              <a:rPr lang="en-US" sz="3200" b="1">
                <a:solidFill>
                  <a:srgbClr val="308C26"/>
                </a:solidFill>
                <a:cs typeface="Helvetica" pitchFamily="34" charset="0"/>
              </a:rPr>
              <a:t>Smart</a:t>
            </a:r>
            <a:r>
              <a:rPr lang="uk-UA" sz="3200" b="1">
                <a:solidFill>
                  <a:srgbClr val="308C26"/>
                </a:solidFill>
                <a:cs typeface="Helvetica" pitchFamily="34" charset="0"/>
              </a:rPr>
              <a:t> С</a:t>
            </a:r>
            <a:r>
              <a:rPr lang="en-US" sz="3200" b="1">
                <a:solidFill>
                  <a:srgbClr val="308C26"/>
                </a:solidFill>
                <a:cs typeface="Helvetica" pitchFamily="34" charset="0"/>
              </a:rPr>
              <a:t>ity</a:t>
            </a:r>
            <a:r>
              <a:rPr lang="ru-RU" sz="3200" b="1">
                <a:solidFill>
                  <a:srgbClr val="308C26"/>
                </a:solidFill>
                <a:cs typeface="Helvetica" pitchFamily="34" charset="0"/>
              </a:rPr>
              <a:t> </a:t>
            </a:r>
            <a:r>
              <a:rPr lang="ru-RU" sz="3200" b="1">
                <a:solidFill>
                  <a:srgbClr val="0F3353"/>
                </a:solidFill>
                <a:cs typeface="Helvetica" pitchFamily="34" charset="0"/>
              </a:rPr>
              <a:t>означает провести комплексную модернизацию всех сфер управления городом, а именно:</a:t>
            </a:r>
            <a:endParaRPr lang="en-US" sz="3200" b="1">
              <a:solidFill>
                <a:srgbClr val="0F3353"/>
              </a:solidFill>
              <a:cs typeface="Helvetica" pitchFamily="34" charset="0"/>
            </a:endParaRPr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466725" y="1971675"/>
            <a:ext cx="84010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sz="2000">
                <a:solidFill>
                  <a:srgbClr val="0E273B"/>
                </a:solidFill>
                <a:cs typeface="Helvetica" pitchFamily="34" charset="0"/>
              </a:rPr>
              <a:t>решить проблемы обеспечения безопасности граждан и поддержания общественного порядка;</a:t>
            </a:r>
          </a:p>
          <a:p>
            <a:pPr marL="285750" indent="-285750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sz="2000">
                <a:solidFill>
                  <a:srgbClr val="0E273B"/>
                </a:solidFill>
                <a:cs typeface="Helvetica" pitchFamily="34" charset="0"/>
              </a:rPr>
              <a:t>провести усовершенствование и оптимизацию работы общественного транспорта;</a:t>
            </a:r>
          </a:p>
          <a:p>
            <a:pPr marL="285750" indent="-285750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sz="2000">
                <a:solidFill>
                  <a:srgbClr val="0E273B"/>
                </a:solidFill>
                <a:cs typeface="Helvetica" pitchFamily="34" charset="0"/>
              </a:rPr>
              <a:t>решить проблемы полного контроля и учета энергоресурсов с целью сокращения их расходов;</a:t>
            </a:r>
          </a:p>
          <a:p>
            <a:pPr marL="285750" indent="-285750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sz="2000">
                <a:solidFill>
                  <a:srgbClr val="0E273B"/>
                </a:solidFill>
                <a:cs typeface="Helvetica" pitchFamily="34" charset="0"/>
              </a:rPr>
              <a:t>обеспечить внедрение электронных сервисов для жителей и представителей бизнеса.</a:t>
            </a:r>
            <a:r>
              <a:rPr lang="en-US" sz="2000">
                <a:solidFill>
                  <a:srgbClr val="0E273B"/>
                </a:solidFill>
                <a:cs typeface="Helvetica" pitchFamily="34" charset="0"/>
              </a:rPr>
              <a:t> </a:t>
            </a:r>
            <a:endParaRPr lang="uk-UA" sz="2000">
              <a:solidFill>
                <a:srgbClr val="0E273B"/>
              </a:solidFill>
              <a:cs typeface="Helvetica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581775" y="6340475"/>
            <a:ext cx="2133600" cy="365125"/>
          </a:xfrm>
        </p:spPr>
        <p:txBody>
          <a:bodyPr/>
          <a:lstStyle/>
          <a:p>
            <a:pPr>
              <a:defRPr/>
            </a:pPr>
            <a:fld id="{F4B83C62-C690-4EB2-8340-5ED5A510107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379413" y="249238"/>
            <a:ext cx="83994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13B63"/>
                </a:solidFill>
              </a:rPr>
              <a:t> </a:t>
            </a:r>
            <a:r>
              <a:rPr lang="ru-RU" sz="3200" b="1">
                <a:solidFill>
                  <a:srgbClr val="013B63"/>
                </a:solidFill>
              </a:rPr>
              <a:t>Последовательность этапов внедрения проекта </a:t>
            </a:r>
            <a:r>
              <a:rPr lang="ru-RU" sz="3200" b="1">
                <a:solidFill>
                  <a:srgbClr val="308C26"/>
                </a:solidFill>
              </a:rPr>
              <a:t>Smart Сity</a:t>
            </a:r>
            <a:endParaRPr lang="en-US" sz="3200" b="1">
              <a:solidFill>
                <a:srgbClr val="308C26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06388" y="1828800"/>
            <a:ext cx="1368425" cy="600075"/>
          </a:xfrm>
          <a:prstGeom prst="homePlate">
            <a:avLst/>
          </a:prstGeom>
          <a:solidFill>
            <a:srgbClr val="308C26"/>
          </a:solidFill>
          <a:ln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: скругленные углы 24">
            <a:extLst>
              <a:ext uri="{FF2B5EF4-FFF2-40B4-BE49-F238E27FC236}"/>
            </a:extLst>
          </p:cNvPr>
          <p:cNvSpPr/>
          <p:nvPr/>
        </p:nvSpPr>
        <p:spPr>
          <a:xfrm>
            <a:off x="306388" y="2759075"/>
            <a:ext cx="1346200" cy="914400"/>
          </a:xfrm>
          <a:prstGeom prst="rect">
            <a:avLst/>
          </a:prstGeom>
          <a:noFill/>
          <a:ln w="19050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err="1">
                <a:solidFill>
                  <a:srgbClr val="0E273B"/>
                </a:solidFill>
                <a:latin typeface="Arial" panose="020B0604020202020204" pitchFamily="34" charset="0"/>
              </a:rPr>
              <a:t>Разработка</a:t>
            </a:r>
            <a:r>
              <a:rPr lang="uk-UA" dirty="0">
                <a:solidFill>
                  <a:srgbClr val="0E273B"/>
                </a:solidFill>
                <a:latin typeface="Arial" panose="020B0604020202020204" pitchFamily="34" charset="0"/>
              </a:rPr>
              <a:t> </a:t>
            </a:r>
            <a:r>
              <a:rPr lang="uk-UA" dirty="0" err="1">
                <a:solidFill>
                  <a:srgbClr val="0E273B"/>
                </a:solidFill>
                <a:latin typeface="Arial" panose="020B0604020202020204" pitchFamily="34" charset="0"/>
              </a:rPr>
              <a:t>концепции</a:t>
            </a:r>
            <a:endParaRPr lang="uk-UA" dirty="0">
              <a:solidFill>
                <a:srgbClr val="0E273B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25">
            <a:extLst>
              <a:ext uri="{FF2B5EF4-FFF2-40B4-BE49-F238E27FC236}"/>
            </a:extLst>
          </p:cNvPr>
          <p:cNvSpPr/>
          <p:nvPr/>
        </p:nvSpPr>
        <p:spPr>
          <a:xfrm>
            <a:off x="306388" y="3844925"/>
            <a:ext cx="1346200" cy="914400"/>
          </a:xfrm>
          <a:prstGeom prst="rect">
            <a:avLst/>
          </a:prstGeom>
          <a:noFill/>
          <a:ln w="19050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err="1">
                <a:solidFill>
                  <a:srgbClr val="0E273B"/>
                </a:solidFill>
                <a:latin typeface="Arial" panose="020B0604020202020204" pitchFamily="34" charset="0"/>
              </a:rPr>
              <a:t>Формирование</a:t>
            </a:r>
            <a:r>
              <a:rPr lang="uk-UA" dirty="0">
                <a:solidFill>
                  <a:srgbClr val="0E273B"/>
                </a:solidFill>
                <a:latin typeface="Arial" panose="020B0604020202020204" pitchFamily="34" charset="0"/>
              </a:rPr>
              <a:t> </a:t>
            </a:r>
            <a:r>
              <a:rPr lang="uk-UA" dirty="0" err="1">
                <a:solidFill>
                  <a:srgbClr val="0E273B"/>
                </a:solidFill>
                <a:latin typeface="Arial" panose="020B0604020202020204" pitchFamily="34" charset="0"/>
              </a:rPr>
              <a:t>технического</a:t>
            </a:r>
            <a:r>
              <a:rPr lang="uk-UA" dirty="0">
                <a:solidFill>
                  <a:srgbClr val="0E273B"/>
                </a:solidFill>
                <a:latin typeface="Arial" panose="020B0604020202020204" pitchFamily="34" charset="0"/>
              </a:rPr>
              <a:t> </a:t>
            </a:r>
            <a:r>
              <a:rPr lang="uk-UA" dirty="0" err="1">
                <a:solidFill>
                  <a:srgbClr val="0E273B"/>
                </a:solidFill>
                <a:latin typeface="Arial" panose="020B0604020202020204" pitchFamily="34" charset="0"/>
              </a:rPr>
              <a:t>задания</a:t>
            </a:r>
            <a:endParaRPr lang="uk-UA" dirty="0">
              <a:solidFill>
                <a:srgbClr val="0E273B"/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26">
            <a:extLst>
              <a:ext uri="{FF2B5EF4-FFF2-40B4-BE49-F238E27FC236}"/>
            </a:extLst>
          </p:cNvPr>
          <p:cNvSpPr/>
          <p:nvPr/>
        </p:nvSpPr>
        <p:spPr>
          <a:xfrm>
            <a:off x="328613" y="4924425"/>
            <a:ext cx="1346200" cy="914400"/>
          </a:xfrm>
          <a:prstGeom prst="rect">
            <a:avLst/>
          </a:prstGeom>
          <a:noFill/>
          <a:ln w="19050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0E273B"/>
                </a:solidFill>
                <a:latin typeface="Arial" charset="0"/>
              </a:rPr>
              <a:t>Юридическое оформление сотрудничества</a:t>
            </a:r>
            <a:endParaRPr lang="uk-UA">
              <a:solidFill>
                <a:srgbClr val="0E273B"/>
              </a:solidFill>
              <a:latin typeface="Arial" charset="0"/>
            </a:endParaRPr>
          </a:p>
        </p:txBody>
      </p:sp>
      <p:sp>
        <p:nvSpPr>
          <p:cNvPr id="13" name="Прямоугольник: скругленные углы 28">
            <a:extLst>
              <a:ext uri="{FF2B5EF4-FFF2-40B4-BE49-F238E27FC236}"/>
            </a:extLst>
          </p:cNvPr>
          <p:cNvSpPr/>
          <p:nvPr/>
        </p:nvSpPr>
        <p:spPr>
          <a:xfrm>
            <a:off x="1985963" y="2762250"/>
            <a:ext cx="1368425" cy="1082675"/>
          </a:xfrm>
          <a:prstGeom prst="rect">
            <a:avLst/>
          </a:prstGeom>
          <a:noFill/>
          <a:ln w="19050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E273B"/>
                </a:solidFill>
                <a:latin typeface="Arial" panose="020B0604020202020204" pitchFamily="34" charset="0"/>
              </a:rPr>
              <a:t>Проектирование и строительство городского центра обработки данных (ЦОД)</a:t>
            </a:r>
            <a:endParaRPr lang="uk-UA" dirty="0">
              <a:solidFill>
                <a:srgbClr val="0E273B"/>
              </a:solidFill>
              <a:latin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32">
            <a:extLst>
              <a:ext uri="{FF2B5EF4-FFF2-40B4-BE49-F238E27FC236}"/>
            </a:extLst>
          </p:cNvPr>
          <p:cNvSpPr/>
          <p:nvPr/>
        </p:nvSpPr>
        <p:spPr>
          <a:xfrm>
            <a:off x="3635375" y="2765425"/>
            <a:ext cx="2089150" cy="901700"/>
          </a:xfrm>
          <a:prstGeom prst="rect">
            <a:avLst/>
          </a:prstGeom>
          <a:noFill/>
          <a:ln w="19050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E273B"/>
                </a:solidFill>
                <a:latin typeface="Arial" panose="020B0604020202020204" pitchFamily="34" charset="0"/>
              </a:rPr>
              <a:t>Создание городской опорной сети на базе каналов технологии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NB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IoT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, GSM</a:t>
            </a:r>
            <a:r>
              <a:rPr lang="ru-RU" dirty="0">
                <a:solidFill>
                  <a:srgbClr val="0E273B"/>
                </a:solidFill>
                <a:latin typeface="Arial" panose="020B0604020202020204" pitchFamily="34" charset="0"/>
              </a:rPr>
              <a:t> связи, оптоволоконных решений</a:t>
            </a:r>
            <a:endParaRPr lang="uk-UA" dirty="0">
              <a:solidFill>
                <a:srgbClr val="0E273B"/>
              </a:solidFill>
              <a:latin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33">
            <a:extLst>
              <a:ext uri="{FF2B5EF4-FFF2-40B4-BE49-F238E27FC236}"/>
            </a:extLst>
          </p:cNvPr>
          <p:cNvSpPr/>
          <p:nvPr/>
        </p:nvSpPr>
        <p:spPr>
          <a:xfrm>
            <a:off x="3632200" y="3848100"/>
            <a:ext cx="2092325" cy="765175"/>
          </a:xfrm>
          <a:prstGeom prst="rect">
            <a:avLst/>
          </a:prstGeom>
          <a:noFill/>
          <a:ln w="19050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E273B"/>
                </a:solidFill>
                <a:latin typeface="Arial" panose="020B0604020202020204" pitchFamily="34" charset="0"/>
              </a:rPr>
              <a:t>Подключение к опорной сети участников проекта </a:t>
            </a:r>
            <a:r>
              <a:rPr lang="ru-RU" dirty="0" err="1">
                <a:solidFill>
                  <a:srgbClr val="0E273B"/>
                </a:solidFill>
                <a:latin typeface="Arial" panose="020B0604020202020204" pitchFamily="34" charset="0"/>
              </a:rPr>
              <a:t>Smart</a:t>
            </a:r>
            <a:r>
              <a:rPr lang="ru-RU" dirty="0">
                <a:solidFill>
                  <a:srgbClr val="0E273B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E273B"/>
                </a:solidFill>
                <a:latin typeface="Arial" panose="020B0604020202020204" pitchFamily="34" charset="0"/>
              </a:rPr>
              <a:t>Сity</a:t>
            </a:r>
            <a:r>
              <a:rPr lang="ru-RU" dirty="0">
                <a:solidFill>
                  <a:srgbClr val="0E273B"/>
                </a:solidFill>
                <a:latin typeface="Arial" panose="020B0604020202020204" pitchFamily="34" charset="0"/>
              </a:rPr>
              <a:t> 	 </a:t>
            </a:r>
            <a:endParaRPr lang="uk-UA" dirty="0">
              <a:solidFill>
                <a:srgbClr val="0E273B"/>
              </a:solidFill>
              <a:latin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34">
            <a:extLst>
              <a:ext uri="{FF2B5EF4-FFF2-40B4-BE49-F238E27FC236}"/>
            </a:extLst>
          </p:cNvPr>
          <p:cNvSpPr/>
          <p:nvPr/>
        </p:nvSpPr>
        <p:spPr>
          <a:xfrm>
            <a:off x="3633788" y="4837113"/>
            <a:ext cx="2092325" cy="385762"/>
          </a:xfrm>
          <a:prstGeom prst="rect">
            <a:avLst/>
          </a:prstGeom>
          <a:noFill/>
          <a:ln w="19050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E273B"/>
                </a:solidFill>
                <a:latin typeface="Arial" panose="020B0604020202020204" pitchFamily="34" charset="0"/>
              </a:rPr>
              <a:t>Создание портала жителя города</a:t>
            </a:r>
            <a:endParaRPr lang="uk-UA" dirty="0">
              <a:solidFill>
                <a:srgbClr val="0E273B"/>
              </a:solidFill>
              <a:latin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35">
            <a:extLst>
              <a:ext uri="{FF2B5EF4-FFF2-40B4-BE49-F238E27FC236}"/>
            </a:extLst>
          </p:cNvPr>
          <p:cNvSpPr/>
          <p:nvPr/>
        </p:nvSpPr>
        <p:spPr>
          <a:xfrm>
            <a:off x="3633788" y="5408613"/>
            <a:ext cx="2092325" cy="436562"/>
          </a:xfrm>
          <a:prstGeom prst="rect">
            <a:avLst/>
          </a:prstGeom>
          <a:noFill/>
          <a:ln w="19050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E273B"/>
                </a:solidFill>
                <a:latin typeface="Arial" panose="020B0604020202020204" pitchFamily="34" charset="0"/>
              </a:rPr>
              <a:t>Тестирование работы системы</a:t>
            </a:r>
            <a:endParaRPr lang="uk-UA" dirty="0">
              <a:solidFill>
                <a:srgbClr val="0E273B"/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37">
            <a:extLst>
              <a:ext uri="{FF2B5EF4-FFF2-40B4-BE49-F238E27FC236}"/>
            </a:extLst>
          </p:cNvPr>
          <p:cNvSpPr/>
          <p:nvPr/>
        </p:nvSpPr>
        <p:spPr>
          <a:xfrm>
            <a:off x="6013450" y="2789238"/>
            <a:ext cx="1346200" cy="914400"/>
          </a:xfrm>
          <a:prstGeom prst="rect">
            <a:avLst/>
          </a:prstGeom>
          <a:noFill/>
          <a:ln w="19050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E273B"/>
                </a:solidFill>
                <a:latin typeface="Arial" panose="020B0604020202020204" pitchFamily="34" charset="0"/>
              </a:rPr>
              <a:t>Передача </a:t>
            </a:r>
            <a:r>
              <a:rPr lang="uk-UA" dirty="0" err="1">
                <a:solidFill>
                  <a:srgbClr val="0E273B"/>
                </a:solidFill>
                <a:latin typeface="Arial" panose="020B0604020202020204" pitchFamily="34" charset="0"/>
              </a:rPr>
              <a:t>системы</a:t>
            </a:r>
            <a:r>
              <a:rPr lang="uk-UA" dirty="0">
                <a:solidFill>
                  <a:srgbClr val="0E273B"/>
                </a:solidFill>
                <a:latin typeface="Arial" panose="020B0604020202020204" pitchFamily="34" charset="0"/>
              </a:rPr>
              <a:t> в </a:t>
            </a:r>
            <a:r>
              <a:rPr lang="uk-UA" dirty="0" err="1">
                <a:solidFill>
                  <a:srgbClr val="0E273B"/>
                </a:solidFill>
                <a:latin typeface="Arial" panose="020B0604020202020204" pitchFamily="34" charset="0"/>
              </a:rPr>
              <a:t>пользование</a:t>
            </a:r>
            <a:endParaRPr lang="uk-UA" dirty="0">
              <a:solidFill>
                <a:srgbClr val="0E273B"/>
              </a:solidFill>
              <a:latin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39">
            <a:extLst>
              <a:ext uri="{FF2B5EF4-FFF2-40B4-BE49-F238E27FC236}"/>
            </a:extLst>
          </p:cNvPr>
          <p:cNvSpPr/>
          <p:nvPr/>
        </p:nvSpPr>
        <p:spPr>
          <a:xfrm>
            <a:off x="7648575" y="2789238"/>
            <a:ext cx="1346200" cy="914400"/>
          </a:xfrm>
          <a:prstGeom prst="rect">
            <a:avLst/>
          </a:prstGeom>
          <a:noFill/>
          <a:ln w="19050"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err="1">
                <a:solidFill>
                  <a:srgbClr val="0E273B"/>
                </a:solidFill>
                <a:latin typeface="Arial" panose="020B0604020202020204" pitchFamily="34" charset="0"/>
              </a:rPr>
              <a:t>Обучение</a:t>
            </a:r>
            <a:r>
              <a:rPr lang="uk-UA" dirty="0">
                <a:solidFill>
                  <a:srgbClr val="0E273B"/>
                </a:solidFill>
                <a:latin typeface="Arial" panose="020B0604020202020204" pitchFamily="34" charset="0"/>
              </a:rPr>
              <a:t> </a:t>
            </a:r>
            <a:r>
              <a:rPr lang="uk-UA" dirty="0" err="1">
                <a:solidFill>
                  <a:srgbClr val="0E273B"/>
                </a:solidFill>
                <a:latin typeface="Arial" panose="020B0604020202020204" pitchFamily="34" charset="0"/>
              </a:rPr>
              <a:t>пользователей</a:t>
            </a:r>
            <a:r>
              <a:rPr lang="uk-UA" dirty="0">
                <a:solidFill>
                  <a:srgbClr val="0E273B"/>
                </a:solidFill>
                <a:latin typeface="Arial" panose="020B0604020202020204" pitchFamily="34" charset="0"/>
              </a:rPr>
              <a:t> </a:t>
            </a:r>
            <a:r>
              <a:rPr lang="uk-UA" dirty="0" err="1">
                <a:solidFill>
                  <a:srgbClr val="0E273B"/>
                </a:solidFill>
                <a:latin typeface="Arial" panose="020B0604020202020204" pitchFamily="34" charset="0"/>
              </a:rPr>
              <a:t>системы</a:t>
            </a:r>
            <a:endParaRPr lang="uk-UA" dirty="0">
              <a:solidFill>
                <a:srgbClr val="0E273B"/>
              </a:solidFill>
              <a:latin typeface="Arial" panose="020B0604020202020204" pitchFamily="34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1963738" y="1827213"/>
            <a:ext cx="1368425" cy="600075"/>
          </a:xfrm>
          <a:prstGeom prst="homePlate">
            <a:avLst/>
          </a:prstGeom>
          <a:solidFill>
            <a:srgbClr val="308C26"/>
          </a:solidFill>
          <a:ln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ятиугольник 22"/>
          <p:cNvSpPr/>
          <p:nvPr/>
        </p:nvSpPr>
        <p:spPr>
          <a:xfrm>
            <a:off x="3621088" y="1825625"/>
            <a:ext cx="2103437" cy="600075"/>
          </a:xfrm>
          <a:prstGeom prst="homePlate">
            <a:avLst/>
          </a:prstGeom>
          <a:solidFill>
            <a:srgbClr val="308C26"/>
          </a:solidFill>
          <a:ln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ятиугольник 24"/>
          <p:cNvSpPr/>
          <p:nvPr/>
        </p:nvSpPr>
        <p:spPr>
          <a:xfrm>
            <a:off x="6013450" y="1790700"/>
            <a:ext cx="1368425" cy="600075"/>
          </a:xfrm>
          <a:prstGeom prst="homePlate">
            <a:avLst/>
          </a:prstGeom>
          <a:solidFill>
            <a:srgbClr val="308C26"/>
          </a:solidFill>
          <a:ln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ятиугольник 25"/>
          <p:cNvSpPr/>
          <p:nvPr/>
        </p:nvSpPr>
        <p:spPr>
          <a:xfrm>
            <a:off x="7670800" y="1793875"/>
            <a:ext cx="1368425" cy="600075"/>
          </a:xfrm>
          <a:prstGeom prst="homePlate">
            <a:avLst/>
          </a:prstGeom>
          <a:solidFill>
            <a:srgbClr val="308C26"/>
          </a:solidFill>
          <a:ln>
            <a:solidFill>
              <a:srgbClr val="308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627" name="TextBox 26"/>
          <p:cNvSpPr txBox="1">
            <a:spLocks noChangeArrowheads="1"/>
          </p:cNvSpPr>
          <p:nvPr/>
        </p:nvSpPr>
        <p:spPr bwMode="auto">
          <a:xfrm>
            <a:off x="698500" y="1825625"/>
            <a:ext cx="723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1</a:t>
            </a:r>
            <a:endParaRPr lang="ru-RU" sz="3200" b="1">
              <a:solidFill>
                <a:schemeClr val="bg1"/>
              </a:solidFill>
            </a:endParaRPr>
          </a:p>
        </p:txBody>
      </p:sp>
      <p:sp>
        <p:nvSpPr>
          <p:cNvPr id="68628" name="TextBox 27"/>
          <p:cNvSpPr txBox="1">
            <a:spLocks noChangeArrowheads="1"/>
          </p:cNvSpPr>
          <p:nvPr/>
        </p:nvSpPr>
        <p:spPr bwMode="auto">
          <a:xfrm>
            <a:off x="2308225" y="1828800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2</a:t>
            </a:r>
            <a:endParaRPr lang="ru-RU" sz="3200" b="1">
              <a:solidFill>
                <a:schemeClr val="bg1"/>
              </a:solidFill>
            </a:endParaRPr>
          </a:p>
        </p:txBody>
      </p:sp>
      <p:sp>
        <p:nvSpPr>
          <p:cNvPr id="68629" name="TextBox 28"/>
          <p:cNvSpPr txBox="1">
            <a:spLocks noChangeArrowheads="1"/>
          </p:cNvSpPr>
          <p:nvPr/>
        </p:nvSpPr>
        <p:spPr bwMode="auto">
          <a:xfrm>
            <a:off x="4349750" y="1828800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3</a:t>
            </a:r>
            <a:endParaRPr lang="ru-RU" sz="3200" b="1">
              <a:solidFill>
                <a:schemeClr val="bg1"/>
              </a:solidFill>
            </a:endParaRPr>
          </a:p>
        </p:txBody>
      </p:sp>
      <p:sp>
        <p:nvSpPr>
          <p:cNvPr id="68630" name="TextBox 29"/>
          <p:cNvSpPr txBox="1">
            <a:spLocks noChangeArrowheads="1"/>
          </p:cNvSpPr>
          <p:nvPr/>
        </p:nvSpPr>
        <p:spPr bwMode="auto">
          <a:xfrm>
            <a:off x="6440488" y="1801813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4</a:t>
            </a:r>
            <a:endParaRPr lang="ru-RU" sz="3200" b="1">
              <a:solidFill>
                <a:schemeClr val="bg1"/>
              </a:solidFill>
            </a:endParaRPr>
          </a:p>
        </p:txBody>
      </p:sp>
      <p:sp>
        <p:nvSpPr>
          <p:cNvPr id="68631" name="TextBox 30"/>
          <p:cNvSpPr txBox="1">
            <a:spLocks noChangeArrowheads="1"/>
          </p:cNvSpPr>
          <p:nvPr/>
        </p:nvSpPr>
        <p:spPr bwMode="auto">
          <a:xfrm>
            <a:off x="8053388" y="1790700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5</a:t>
            </a:r>
            <a:endParaRPr lang="ru-RU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D1F375-81BE-41BF-8B28-05317ECA834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366713" y="320675"/>
            <a:ext cx="84010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Этап 1: </a:t>
            </a:r>
            <a:r>
              <a:rPr lang="ru-RU" sz="3200" b="1">
                <a:solidFill>
                  <a:srgbClr val="308C26"/>
                </a:solidFill>
              </a:rPr>
              <a:t>Концепция и техническое задание</a:t>
            </a:r>
            <a:endParaRPr lang="en-US" sz="3200" b="1">
              <a:solidFill>
                <a:srgbClr val="308C2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513" y="1801813"/>
            <a:ext cx="8299450" cy="417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344613" algn="l"/>
              </a:tabLst>
            </a:pPr>
            <a:r>
              <a:rPr lang="ru-RU" sz="1600" b="1"/>
              <a:t>Цель разработки концепции - </a:t>
            </a:r>
            <a:r>
              <a:rPr lang="ru-RU" sz="1600"/>
              <a:t>определение виденья механизма построения, внедрения и последующего развития целостной информационно-управляющей системы «Smart Сity», которая действует как единая структура взаимосвязанных систем - общественная безопасность, транспорт и логистика, снабжение и контроль использования энергоресурсов, общественная безопасность, развитие электронных сервисов коммуникации между властью, жителями города и бизнесом.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44613" algn="l"/>
              </a:tabLst>
            </a:pPr>
            <a:r>
              <a:rPr lang="ru-RU" sz="1600"/>
              <a:t>В процессе формирования техзадания определяются: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charset="0"/>
              <a:buChar char="•"/>
              <a:tabLst>
                <a:tab pos="1344613" algn="l"/>
              </a:tabLst>
            </a:pPr>
            <a:r>
              <a:rPr lang="ru-RU" sz="1600"/>
              <a:t>понятие, принципы и подходы по внедрению и функционированию информационной системы;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charset="0"/>
              <a:buChar char="•"/>
              <a:tabLst>
                <a:tab pos="1344613" algn="l"/>
              </a:tabLst>
            </a:pPr>
            <a:r>
              <a:rPr lang="ru-RU" sz="1600"/>
              <a:t>структура, содержание и участники информационной системы - объекты городской коммунальной и частной собственности, информация с которых через опорную сети передается в дата-центр;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charset="0"/>
              <a:buChar char="•"/>
              <a:tabLst>
                <a:tab pos="1344613" algn="l"/>
              </a:tabLst>
            </a:pPr>
            <a:r>
              <a:rPr lang="ru-RU" sz="1600"/>
              <a:t>определяются этапы внедрения информационной системы с определением конкретных версий функционирования и условий их применения.</a:t>
            </a:r>
            <a:endParaRPr lang="uk-UA" sz="160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293B65-D355-4771-9939-EFA82B21A41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371475" y="357188"/>
            <a:ext cx="84010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Этап 2: </a:t>
            </a:r>
            <a:r>
              <a:rPr lang="uk-UA" sz="3200" b="1">
                <a:solidFill>
                  <a:srgbClr val="308C26"/>
                </a:solidFill>
              </a:rPr>
              <a:t>ЦОД.</a:t>
            </a:r>
            <a:r>
              <a:rPr lang="uk-UA" sz="3200" b="1"/>
              <a:t> Главная задача и требования.</a:t>
            </a:r>
            <a:endParaRPr lang="uk-UA" sz="2800" b="1"/>
          </a:p>
        </p:txBody>
      </p:sp>
      <p:pic>
        <p:nvPicPr>
          <p:cNvPr id="7066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8150" y="1668463"/>
            <a:ext cx="4895850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6713" y="1852613"/>
            <a:ext cx="4205287" cy="3754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dirty="0"/>
              <a:t>Главная задача ЦОД - </a:t>
            </a:r>
            <a:r>
              <a:rPr lang="ru-RU" sz="1700" dirty="0"/>
              <a:t>централизация и обработка информации со всех информационных систем под одним управлением.</a:t>
            </a:r>
          </a:p>
          <a:p>
            <a:pPr>
              <a:defRPr/>
            </a:pPr>
            <a:r>
              <a:rPr lang="ru-RU" sz="1700" b="1" dirty="0"/>
              <a:t>Основные требования</a:t>
            </a:r>
            <a:r>
              <a:rPr lang="ru-RU" sz="1700" dirty="0"/>
              <a:t> к работе ЦОД: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1700" dirty="0" err="1"/>
              <a:t>отказоустойчивость</a:t>
            </a:r>
            <a:r>
              <a:rPr lang="uk-UA" sz="1700" dirty="0"/>
              <a:t> и </a:t>
            </a:r>
            <a:r>
              <a:rPr lang="uk-UA" sz="1700" dirty="0" err="1"/>
              <a:t>безопасность</a:t>
            </a:r>
            <a:r>
              <a:rPr lang="uk-UA" sz="17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700" dirty="0"/>
              <a:t>способность в режиме реального времени обрабатывать и хранить значительные массивы информации;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700" dirty="0"/>
              <a:t>возможность размещения оборудования ЦОД в офисных помещениях без значительных дополнительных затрат.</a:t>
            </a:r>
            <a:endParaRPr lang="uk-UA" sz="17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C2B09D-92BF-4892-9D7B-4E046A0742AC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366713" y="561975"/>
            <a:ext cx="8401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Этап 2: </a:t>
            </a:r>
            <a:r>
              <a:rPr lang="uk-UA" sz="3200" b="1">
                <a:solidFill>
                  <a:srgbClr val="308C26"/>
                </a:solidFill>
              </a:rPr>
              <a:t>ЦОД. </a:t>
            </a:r>
            <a:r>
              <a:rPr lang="ru-RU" sz="3200" b="1"/>
              <a:t>Структура.</a:t>
            </a:r>
            <a:endParaRPr lang="uk-UA" sz="2800" b="1"/>
          </a:p>
        </p:txBody>
      </p:sp>
      <p:pic>
        <p:nvPicPr>
          <p:cNvPr id="7168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03475"/>
            <a:ext cx="581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xt Box 2"/>
          <p:cNvSpPr txBox="1">
            <a:spLocks noChangeArrowheads="1"/>
          </p:cNvSpPr>
          <p:nvPr/>
        </p:nvSpPr>
        <p:spPr bwMode="auto">
          <a:xfrm>
            <a:off x="5591175" y="1701800"/>
            <a:ext cx="3417888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lnSpc>
                <a:spcPct val="107000"/>
              </a:lnSpc>
              <a:spcAft>
                <a:spcPts val="800"/>
              </a:spcAft>
              <a:buFont typeface="Arial" charset="0"/>
              <a:buChar char="•"/>
              <a:tabLst>
                <a:tab pos="1344613" algn="l"/>
              </a:tabLst>
            </a:pPr>
            <a:r>
              <a:rPr lang="ru-RU" sz="1500">
                <a:cs typeface="Times New Roman" pitchFamily="18" charset="0"/>
              </a:rPr>
              <a:t>помещения офисного типа для размещения оборудования ЦОД;</a:t>
            </a:r>
          </a:p>
          <a:p>
            <a:pPr marL="285750" indent="-285750" eaLnBrk="0" hangingPunct="0">
              <a:lnSpc>
                <a:spcPct val="107000"/>
              </a:lnSpc>
              <a:spcAft>
                <a:spcPts val="800"/>
              </a:spcAft>
              <a:buFont typeface="Arial" charset="0"/>
              <a:buChar char="•"/>
              <a:tabLst>
                <a:tab pos="1344613" algn="l"/>
              </a:tabLst>
            </a:pPr>
            <a:r>
              <a:rPr lang="ru-RU" sz="1500">
                <a:cs typeface="Times New Roman" pitchFamily="18" charset="0"/>
              </a:rPr>
              <a:t>электропитание, резервный генератор и системы бесперебойного питания;</a:t>
            </a:r>
          </a:p>
          <a:p>
            <a:pPr marL="285750" indent="-285750" eaLnBrk="0" hangingPunct="0">
              <a:lnSpc>
                <a:spcPct val="107000"/>
              </a:lnSpc>
              <a:spcAft>
                <a:spcPts val="800"/>
              </a:spcAft>
              <a:buFont typeface="Arial" charset="0"/>
              <a:buChar char="•"/>
              <a:tabLst>
                <a:tab pos="1344613" algn="l"/>
              </a:tabLst>
            </a:pPr>
            <a:r>
              <a:rPr lang="ru-RU" sz="1500">
                <a:cs typeface="Times New Roman" pitchFamily="18" charset="0"/>
              </a:rPr>
              <a:t>узел обработки и хранения информации;</a:t>
            </a:r>
          </a:p>
          <a:p>
            <a:pPr marL="285750" indent="-285750" eaLnBrk="0" hangingPunct="0">
              <a:lnSpc>
                <a:spcPct val="107000"/>
              </a:lnSpc>
              <a:spcAft>
                <a:spcPts val="800"/>
              </a:spcAft>
              <a:buFont typeface="Arial" charset="0"/>
              <a:buChar char="•"/>
              <a:tabLst>
                <a:tab pos="1344613" algn="l"/>
              </a:tabLst>
            </a:pPr>
            <a:r>
              <a:rPr lang="ru-RU" sz="1500">
                <a:cs typeface="Times New Roman" pitchFamily="18" charset="0"/>
              </a:rPr>
              <a:t>комната для персонала с рабочими местами;</a:t>
            </a:r>
          </a:p>
          <a:p>
            <a:pPr marL="285750" indent="-285750" eaLnBrk="0" hangingPunct="0">
              <a:lnSpc>
                <a:spcPct val="107000"/>
              </a:lnSpc>
              <a:spcAft>
                <a:spcPts val="800"/>
              </a:spcAft>
              <a:buFont typeface="Arial" charset="0"/>
              <a:buChar char="•"/>
              <a:tabLst>
                <a:tab pos="1344613" algn="l"/>
              </a:tabLst>
            </a:pPr>
            <a:r>
              <a:rPr lang="ru-RU" sz="1500">
                <a:cs typeface="Times New Roman" pitchFamily="18" charset="0"/>
              </a:rPr>
              <a:t>система контроля доступа в помещения и оборудование (физическая охрана; камеры наблюдения; санкционированный доступ персонала в помещения и оборудования).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991CF9-D7FB-4B9C-81BF-81BE908A582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66713" y="3273425"/>
            <a:ext cx="3298825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13B63"/>
                </a:solidFill>
              </a:rPr>
              <a:t>Платформа RADIY-SIM: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13B63"/>
                </a:solidFill>
              </a:rPr>
              <a:t>по заданному алгоритму анализирует информацию, поступающую от участников проекта, и управляет автоматическими процессами ЦОД;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13B63"/>
                </a:solidFill>
              </a:rPr>
              <a:t>выполняет </a:t>
            </a:r>
            <a:r>
              <a:rPr lang="ru-RU" sz="1400" dirty="0" err="1">
                <a:solidFill>
                  <a:srgbClr val="013B63"/>
                </a:solidFill>
              </a:rPr>
              <a:t>функцкции</a:t>
            </a:r>
            <a:r>
              <a:rPr lang="ru-RU" sz="1400" dirty="0">
                <a:solidFill>
                  <a:srgbClr val="013B63"/>
                </a:solidFill>
              </a:rPr>
              <a:t> контроля, диагностики и управления процессами жизнеобеспечения и функционирования оборудования ЦОД.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5538" y="2660650"/>
            <a:ext cx="5106987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366713" y="495300"/>
            <a:ext cx="84010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Этап 2: </a:t>
            </a:r>
            <a:r>
              <a:rPr lang="ru-RU" sz="3200" b="1">
                <a:solidFill>
                  <a:srgbClr val="308C26"/>
                </a:solidFill>
              </a:rPr>
              <a:t>ЦОД.</a:t>
            </a:r>
            <a:r>
              <a:rPr lang="ru-RU" sz="3200" b="1"/>
              <a:t> Надежность и безопасность.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72709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uk-UA" smtClean="0"/>
              <a:t>ПАО «НПП «Радий»</a:t>
            </a:r>
            <a:endParaRPr lang="en-US" smtClean="0"/>
          </a:p>
        </p:txBody>
      </p:sp>
      <p:sp>
        <p:nvSpPr>
          <p:cNvPr id="72710" name="Прямоугольник 1"/>
          <p:cNvSpPr>
            <a:spLocks noChangeArrowheads="1"/>
          </p:cNvSpPr>
          <p:nvPr/>
        </p:nvSpPr>
        <p:spPr bwMode="auto">
          <a:xfrm>
            <a:off x="185738" y="1593850"/>
            <a:ext cx="8991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ПАО «НПП «Радий» </a:t>
            </a:r>
            <a:r>
              <a:rPr lang="ru-RU" sz="1600"/>
              <a:t>предлагает комплексное решение для управления «Умным городом» по технологии NB IoT, создание ЦОД на базе оборудования технического обеспечения RADIY и в соответствии с требованиями стандарта Ассоциации производителей оборудования для передачи данных TIA-942, который предусматривает четыре уровня надежности ЦОД.</a:t>
            </a:r>
            <a:endParaRPr lang="ru-RU" sz="1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Radiy</Template>
  <TotalTime>13770</TotalTime>
  <Words>1119</Words>
  <Application>Microsoft Office PowerPoint</Application>
  <PresentationFormat>Экран (4:3)</PresentationFormat>
  <Paragraphs>202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Arial</vt:lpstr>
      <vt:lpstr>Arial Narrow</vt:lpstr>
      <vt:lpstr>Wingdings 3</vt:lpstr>
      <vt:lpstr>Arial Black</vt:lpstr>
      <vt:lpstr>Helvetica</vt:lpstr>
      <vt:lpstr>Times New Roman</vt:lpstr>
      <vt:lpstr>Symbol</vt:lpstr>
      <vt:lpstr>Custom Design</vt:lpstr>
      <vt:lpstr>1_Custom Design</vt:lpstr>
      <vt:lpstr>2_Custom Design</vt:lpstr>
      <vt:lpstr>3_Custom Design</vt:lpstr>
      <vt:lpstr>4_Custom Design</vt:lpstr>
      <vt:lpstr>3_Custom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ЗАО "НПП Радий"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Модернизация систем безопасности АЭС «Козлодуй»</dc:title>
  <dc:creator>Решетицкий С.В.</dc:creator>
  <cp:lastModifiedBy>Светлана Куцева</cp:lastModifiedBy>
  <cp:revision>771</cp:revision>
  <cp:lastPrinted>2021-07-20T10:58:17Z</cp:lastPrinted>
  <dcterms:created xsi:type="dcterms:W3CDTF">2010-05-06T08:25:46Z</dcterms:created>
  <dcterms:modified xsi:type="dcterms:W3CDTF">2021-10-21T14:14:18Z</dcterms:modified>
</cp:coreProperties>
</file>