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9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0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2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5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6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7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8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9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30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31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32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33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34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35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36.xml" ContentType="application/vnd.openxmlformats-officedocument.drawingml.chartshapes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37.xml" ContentType="application/vnd.openxmlformats-officedocument.drawingml.chartshapes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38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3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49"/>
  </p:notesMasterIdLst>
  <p:sldIdLst>
    <p:sldId id="274" r:id="rId2"/>
    <p:sldId id="267" r:id="rId3"/>
    <p:sldId id="330" r:id="rId4"/>
    <p:sldId id="273" r:id="rId5"/>
    <p:sldId id="276" r:id="rId6"/>
    <p:sldId id="269" r:id="rId7"/>
    <p:sldId id="262" r:id="rId8"/>
    <p:sldId id="261" r:id="rId9"/>
    <p:sldId id="260" r:id="rId10"/>
    <p:sldId id="295" r:id="rId11"/>
    <p:sldId id="270" r:id="rId12"/>
    <p:sldId id="278" r:id="rId13"/>
    <p:sldId id="265" r:id="rId14"/>
    <p:sldId id="341" r:id="rId15"/>
    <p:sldId id="342" r:id="rId16"/>
    <p:sldId id="343" r:id="rId17"/>
    <p:sldId id="344" r:id="rId18"/>
    <p:sldId id="335" r:id="rId19"/>
    <p:sldId id="336" r:id="rId20"/>
    <p:sldId id="346" r:id="rId21"/>
    <p:sldId id="347" r:id="rId22"/>
    <p:sldId id="314" r:id="rId23"/>
    <p:sldId id="328" r:id="rId24"/>
    <p:sldId id="315" r:id="rId25"/>
    <p:sldId id="311" r:id="rId26"/>
    <p:sldId id="348" r:id="rId27"/>
    <p:sldId id="310" r:id="rId28"/>
    <p:sldId id="312" r:id="rId29"/>
    <p:sldId id="349" r:id="rId30"/>
    <p:sldId id="352" r:id="rId31"/>
    <p:sldId id="355" r:id="rId32"/>
    <p:sldId id="356" r:id="rId33"/>
    <p:sldId id="351" r:id="rId34"/>
    <p:sldId id="354" r:id="rId35"/>
    <p:sldId id="291" r:id="rId36"/>
    <p:sldId id="357" r:id="rId37"/>
    <p:sldId id="337" r:id="rId38"/>
    <p:sldId id="297" r:id="rId39"/>
    <p:sldId id="339" r:id="rId40"/>
    <p:sldId id="358" r:id="rId41"/>
    <p:sldId id="338" r:id="rId42"/>
    <p:sldId id="293" r:id="rId43"/>
    <p:sldId id="327" r:id="rId44"/>
    <p:sldId id="299" r:id="rId45"/>
    <p:sldId id="359" r:id="rId46"/>
    <p:sldId id="289" r:id="rId47"/>
    <p:sldId id="29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3333FF"/>
    <a:srgbClr val="0000FF"/>
    <a:srgbClr val="000000"/>
    <a:srgbClr val="33CC33"/>
    <a:srgbClr val="ED7D31"/>
    <a:srgbClr val="404040"/>
    <a:srgbClr val="5B9BD5"/>
    <a:srgbClr val="FFFFFF"/>
    <a:srgbClr val="008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snapVertSplitter="1" vertBarState="minimized">
    <p:restoredLeft sz="5.277%" autoAdjust="0"/>
    <p:restoredTop sz="95.865%" autoAdjust="0"/>
  </p:normalViewPr>
  <p:slideViewPr>
    <p:cSldViewPr snapToGrid="0">
      <p:cViewPr varScale="1">
        <p:scale>
          <a:sx n="95" d="100"/>
          <a:sy n="95" d="100"/>
        </p:scale>
        <p:origin x="7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slide" Target="slides/slide25.xml"/><Relationship Id="rId39" Type="http://purl.oclc.org/ooxml/officeDocument/relationships/slide" Target="slides/slide38.xml"/><Relationship Id="rId21" Type="http://purl.oclc.org/ooxml/officeDocument/relationships/slide" Target="slides/slide20.xml"/><Relationship Id="rId34" Type="http://purl.oclc.org/ooxml/officeDocument/relationships/slide" Target="slides/slide33.xml"/><Relationship Id="rId42" Type="http://purl.oclc.org/ooxml/officeDocument/relationships/slide" Target="slides/slide41.xml"/><Relationship Id="rId47" Type="http://purl.oclc.org/ooxml/officeDocument/relationships/slide" Target="slides/slide46.xml"/><Relationship Id="rId50" Type="http://purl.oclc.org/ooxml/officeDocument/relationships/presProps" Target="presProps.xml"/><Relationship Id="rId7" Type="http://purl.oclc.org/ooxml/officeDocument/relationships/slide" Target="slides/slide6.xml"/><Relationship Id="rId2" Type="http://purl.oclc.org/ooxml/officeDocument/relationships/slide" Target="slides/slide1.xml"/><Relationship Id="rId16" Type="http://purl.oclc.org/ooxml/officeDocument/relationships/slide" Target="slides/slide15.xml"/><Relationship Id="rId29" Type="http://purl.oclc.org/ooxml/officeDocument/relationships/slide" Target="slides/slide28.xml"/><Relationship Id="rId11" Type="http://purl.oclc.org/ooxml/officeDocument/relationships/slide" Target="slides/slide10.xml"/><Relationship Id="rId24" Type="http://purl.oclc.org/ooxml/officeDocument/relationships/slide" Target="slides/slide23.xml"/><Relationship Id="rId32" Type="http://purl.oclc.org/ooxml/officeDocument/relationships/slide" Target="slides/slide31.xml"/><Relationship Id="rId37" Type="http://purl.oclc.org/ooxml/officeDocument/relationships/slide" Target="slides/slide36.xml"/><Relationship Id="rId40" Type="http://purl.oclc.org/ooxml/officeDocument/relationships/slide" Target="slides/slide39.xml"/><Relationship Id="rId45" Type="http://purl.oclc.org/ooxml/officeDocument/relationships/slide" Target="slides/slide44.xml"/><Relationship Id="rId53" Type="http://purl.oclc.org/ooxml/officeDocument/relationships/tableStyles" Target="tableStyles.xml"/><Relationship Id="rId5" Type="http://purl.oclc.org/ooxml/officeDocument/relationships/slide" Target="slides/slide4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slide" Target="slides/slide30.xml"/><Relationship Id="rId44" Type="http://purl.oclc.org/ooxml/officeDocument/relationships/slide" Target="slides/slide43.xml"/><Relationship Id="rId52" Type="http://purl.oclc.org/ooxml/officeDocument/relationships/theme" Target="theme/theme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slide" Target="slides/slide26.xml"/><Relationship Id="rId30" Type="http://purl.oclc.org/ooxml/officeDocument/relationships/slide" Target="slides/slide29.xml"/><Relationship Id="rId35" Type="http://purl.oclc.org/ooxml/officeDocument/relationships/slide" Target="slides/slide34.xml"/><Relationship Id="rId43" Type="http://purl.oclc.org/ooxml/officeDocument/relationships/slide" Target="slides/slide42.xml"/><Relationship Id="rId48" Type="http://purl.oclc.org/ooxml/officeDocument/relationships/slide" Target="slides/slide47.xml"/><Relationship Id="rId8" Type="http://purl.oclc.org/ooxml/officeDocument/relationships/slide" Target="slides/slide7.xml"/><Relationship Id="rId51" Type="http://purl.oclc.org/ooxml/officeDocument/relationships/viewProps" Target="viewProps.xml"/><Relationship Id="rId3" Type="http://purl.oclc.org/ooxml/officeDocument/relationships/slide" Target="slides/slide2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33" Type="http://purl.oclc.org/ooxml/officeDocument/relationships/slide" Target="slides/slide32.xml"/><Relationship Id="rId38" Type="http://purl.oclc.org/ooxml/officeDocument/relationships/slide" Target="slides/slide37.xml"/><Relationship Id="rId46" Type="http://purl.oclc.org/ooxml/officeDocument/relationships/slide" Target="slides/slide45.xml"/><Relationship Id="rId20" Type="http://purl.oclc.org/ooxml/officeDocument/relationships/slide" Target="slides/slide19.xml"/><Relationship Id="rId41" Type="http://purl.oclc.org/ooxml/officeDocument/relationships/slide" Target="slides/slide40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slide" Target="slides/slide35.xml"/><Relationship Id="rId49" Type="http://purl.oclc.org/ooxml/officeDocument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9;&#1057;&#1055;&#1055;%20&#1086;&#1087;&#1080;&#1090;&#1091;&#1074;&#1072;&#1085;&#1085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purl.oclc.org/ooxml/officeDocument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ivvp%20&#1042;&#1042;&#1055;%20&#1079;&#1084;&#1110;&#1085;&#1072;%20&#1086;&#1073;&#1089;&#1103;&#1075;&#1091;_22_ue.xls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purl.oclc.org/ooxml/officeDocument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purl.oclc.org/ooxml/officeDocument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purl.oclc.org/ooxml/officeDocument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purl.oclc.org/ooxml/officeDocument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purl.oclc.org/ooxml/officeDocument/relationships/chartUserShapes" Target="../drawings/drawing14.xml"/></Relationships>
</file>

<file path=ppt/charts/_rels/chart16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purl.oclc.org/ooxml/officeDocument/relationships/chartUserShapes" Target="../drawings/drawing15.xml"/></Relationships>
</file>

<file path=ppt/charts/_rels/chart18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purl.oclc.org/ooxml/officeDocument/relationships/chartUserShapes" Target="../drawings/drawing16.xml"/></Relationships>
</file>

<file path=ppt/charts/_rels/chart2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ms_oper%20&#1050;&#1074;&#1110;&#1090;%20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purl.oclc.org/ooxml/officeDocument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purl.oclc.org/ooxml/officeDocument/relationships/chartUserShapes" Target="../drawings/drawing17.xml"/></Relationships>
</file>

<file path=ppt/charts/_rels/chart21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purl.oclc.org/ooxml/officeDocument/relationships/chartUserShapes" Target="../drawings/drawing18.xml"/></Relationships>
</file>

<file path=ppt/charts/_rels/chart22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purl.oclc.org/ooxml/officeDocument/relationships/chartUserShapes" Target="../drawings/drawing19.xml"/></Relationships>
</file>

<file path=ppt/charts/_rels/chart23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purl.oclc.org/ooxml/officeDocument/relationships/chartUserShapes" Target="../drawings/drawing20.xml"/></Relationships>
</file>

<file path=ppt/charts/_rels/chart24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purl.oclc.org/ooxml/officeDocument/relationships/chartUserShapes" Target="../drawings/drawing21.xml"/></Relationships>
</file>

<file path=ppt/charts/_rels/chart25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purl.oclc.org/ooxml/officeDocument/relationships/chartUserShapes" Target="../drawings/drawing22.xml"/></Relationships>
</file>

<file path=ppt/charts/_rels/chart26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purl.oclc.org/ooxml/officeDocument/relationships/chartUserShapes" Target="../drawings/drawing23.xml"/></Relationships>
</file>

<file path=ppt/charts/_rels/chart27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purl.oclc.org/ooxml/officeDocument/relationships/chartUserShapes" Target="../drawings/drawing24.xml"/></Relationships>
</file>

<file path=ppt/charts/_rels/chart28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purl.oclc.org/ooxml/officeDocument/relationships/chartUserShapes" Target="../drawings/drawing25.xml"/></Relationships>
</file>

<file path=ppt/charts/_rels/chart29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purl.oclc.org/ooxml/officeDocument/relationships/chartUserShapes" Target="../drawings/drawing26.xml"/></Relationships>
</file>

<file path=ppt/charts/_rels/chart3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Arhiv%2027%20&#1082;&#1074;&#1090;%202023_dovidkovo_ukr%20(14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purl.oclc.org/ooxml/officeDocument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purl.oclc.org/ooxml/officeDocument/relationships/chartUserShapes" Target="../drawings/drawing27.xml"/></Relationships>
</file>

<file path=ppt/charts/_rels/chart31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purl.oclc.org/ooxml/officeDocument/relationships/chartUserShapes" Target="../drawings/drawing28.xml"/></Relationships>
</file>

<file path=ppt/charts/_rels/chart32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purl.oclc.org/ooxml/officeDocument/relationships/chartUserShapes" Target="../drawings/drawing29.xml"/></Relationships>
</file>

<file path=ppt/charts/_rels/chart33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purl.oclc.org/ooxml/officeDocument/relationships/chartUserShapes" Target="../drawings/drawing30.xml"/></Relationships>
</file>

<file path=ppt/charts/_rels/chart34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purl.oclc.org/ooxml/officeDocument/relationships/chartUserShapes" Target="../drawings/drawing31.xml"/></Relationships>
</file>

<file path=ppt/charts/_rels/chart35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purl.oclc.org/ooxml/officeDocument/relationships/chartUserShapes" Target="../drawings/drawing32.xml"/></Relationships>
</file>

<file path=ppt/charts/_rels/chart36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purl.oclc.org/ooxml/officeDocument/relationships/chartUserShapes" Target="../drawings/drawing33.xml"/></Relationships>
</file>

<file path=ppt/charts/_rels/chart37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purl.oclc.org/ooxml/officeDocument/relationships/chartUserShapes" Target="../drawings/drawing34.xml"/></Relationships>
</file>

<file path=ppt/charts/_rels/chart38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purl.oclc.org/ooxml/officeDocument/relationships/chartUserShapes" Target="../drawings/drawing35.xml"/></Relationships>
</file>

<file path=ppt/charts/_rels/chart39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purl.oclc.org/ooxml/officeDocument/relationships/chartUserShapes" Target="../drawings/drawing36.xml"/></Relationships>
</file>

<file path=ppt/charts/_rels/chart4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Arhiv%2027%20&#1082;&#1074;&#1090;%202023_dovidkovo_ukr%20(14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purl.oclc.org/ooxml/officeDocument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purl.oclc.org/ooxml/officeDocument/relationships/chartUserShapes" Target="../drawings/drawing37.xml"/></Relationships>
</file>

<file path=ppt/charts/_rels/chart41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purl.oclc.org/ooxml/officeDocument/relationships/chartUserShapes" Target="../drawings/drawing38.xml"/></Relationships>
</file>

<file path=ppt/charts/_rels/chart42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4;&#1041;&#1051;&#1030;&#1050;&#1054;&#1042;&#1040;%20&#1057;&#1058;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purl.oclc.org/ooxml/officeDocument/relationships/chartUserShapes" Target="../drawings/drawing39.xml"/></Relationships>
</file>

<file path=ppt/charts/_rels/chart5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ms_oper%20&#1050;&#1074;&#1110;&#1090;%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purl.oclc.org/ooxml/officeDocument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ms_oper%20&#1050;&#1074;&#1110;&#1090;%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purl.oclc.org/ooxml/officeDocument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purl.oclc.org/ooxml/officeDocument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wnloads\ivvp%20&#1042;&#1042;&#1055;%20&#1079;&#1084;&#1110;&#1085;&#1072;%20&#1086;&#1073;&#1089;&#1103;&#1075;&#1091;_22_ue.xls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purl.oclc.org/ooxml/officeDocument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purl.oclc.org/ooxml/officeDocument/relationships/oleObject" Target="file:///C:\Users\ryabo\Documents\&#1057;&#1058;&#1042;&#1050;%20&#1043;&#1088;&#1041;&#1072;&#1079;&#1072;%20&#1030;&#1085;&#1092;&#1083;%20Chart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purl.oclc.org/ooxml/officeDocument/relationships/chartUserShapes" Target="../drawings/drawing9.xml"/></Relationships>
</file>

<file path=ppt/charts/chart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556843065547"/>
          <c:y val="3.7820349090687246E-2"/>
          <c:w val="0.76855567014787773"/>
          <c:h val="0.8379404589204176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ED7D31">
                <a:alpha val="70%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alpha val="70%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D-4168-9A26-BCAA28D8AEA1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alpha val="70%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D-4168-9A26-BCAA28D8AEA1}"/>
              </c:ext>
            </c:extLst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2D-4168-9A26-BCAA28D8AEA1}"/>
                </c:ext>
              </c:extLst>
            </c:dLbl>
            <c:dLbl>
              <c:idx val="3"/>
              <c:layout>
                <c:manualLayout>
                  <c:x val="-4.0867090247085E-3"/>
                  <c:y val="5.5659150723752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EA-4B9C-9CBC-9719132362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%">
                    <a:solidFill>
                      <a:schemeClr val="tx1">
                        <a:lumMod val="75%"/>
                        <a:lumOff val="25%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Sheet3!$E$1:$K$1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Sheet3!$E$7:$K$7</c:f>
              <c:numCache>
                <c:formatCode>General</c:formatCode>
                <c:ptCount val="7"/>
                <c:pt idx="0">
                  <c:v>3.4000000000000002E-2</c:v>
                </c:pt>
                <c:pt idx="1">
                  <c:v>-0.30299999999999999</c:v>
                </c:pt>
                <c:pt idx="2">
                  <c:v>0.01</c:v>
                </c:pt>
                <c:pt idx="3">
                  <c:v>3.2000000000000001E-2</c:v>
                </c:pt>
                <c:pt idx="4">
                  <c:v>6.5000000000000002E-2</c:v>
                </c:pt>
                <c:pt idx="5">
                  <c:v>0.05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2D-4168-9A26-BCAA28D8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319238416"/>
        <c:axId val="319260880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FB-419C-9DD7-97AEDD7B4EE6}"/>
                </c:ext>
              </c:extLst>
            </c:dLbl>
            <c:dLbl>
              <c:idx val="1"/>
              <c:layout>
                <c:manualLayout>
                  <c:x val="-3.15E-2"/>
                  <c:y val="-4.259002425833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62D-4168-9A26-BCAA28D8AE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%">
                    <a:solidFill>
                      <a:schemeClr val="tx1">
                        <a:lumMod val="75%"/>
                        <a:lumOff val="25%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Sheet3!$E$1:$K$1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Sheet3!$E$9:$K$9</c:f>
              <c:numCache>
                <c:formatCode>General</c:formatCode>
                <c:ptCount val="7"/>
                <c:pt idx="0">
                  <c:v>1</c:v>
                </c:pt>
                <c:pt idx="1">
                  <c:v>0.69700000000000006</c:v>
                </c:pt>
                <c:pt idx="2">
                  <c:v>0.7039700000000001</c:v>
                </c:pt>
                <c:pt idx="3">
                  <c:v>0.72649704000000015</c:v>
                </c:pt>
                <c:pt idx="4">
                  <c:v>0.77371934760000016</c:v>
                </c:pt>
                <c:pt idx="5">
                  <c:v>0.81240531498000024</c:v>
                </c:pt>
                <c:pt idx="6">
                  <c:v>0.84490152757920023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62D-4168-9A26-BCAA28D8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55600"/>
        <c:axId val="392550608"/>
      </c:lineChart>
      <c:lineChart>
        <c:grouping val="standard"/>
        <c:varyColors val="0"/>
        <c:ser>
          <c:idx val="0"/>
          <c:order val="2"/>
          <c:tx>
            <c:v>середн за 5 річку</c:v>
          </c:tx>
          <c:spPr>
            <a:ln w="57150" cap="rnd">
              <a:solidFill>
                <a:srgbClr val="008000">
                  <a:alpha val="50%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Sheet3!$E$15:$K$15</c:f>
              <c:numCache>
                <c:formatCode>General</c:formatCode>
                <c:ptCount val="7"/>
                <c:pt idx="1">
                  <c:v>3.9237150510508023E-2</c:v>
                </c:pt>
                <c:pt idx="2">
                  <c:v>3.9237150510508023E-2</c:v>
                </c:pt>
                <c:pt idx="3">
                  <c:v>3.9237150510508023E-2</c:v>
                </c:pt>
                <c:pt idx="4">
                  <c:v>3.9237150510508023E-2</c:v>
                </c:pt>
                <c:pt idx="5">
                  <c:v>3.9237150510508023E-2</c:v>
                </c:pt>
                <c:pt idx="6">
                  <c:v>3.9237150510508023E-2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62D-4168-9A26-BCAA28D8A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238416"/>
        <c:axId val="319260880"/>
      </c:lineChart>
      <c:catAx>
        <c:axId val="39255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2550608"/>
        <c:crosses val="autoZero"/>
        <c:auto val="1"/>
        <c:lblAlgn val="ctr"/>
        <c:lblOffset val="300"/>
        <c:noMultiLvlLbl val="0"/>
      </c:catAx>
      <c:valAx>
        <c:axId val="392550608"/>
        <c:scaling>
          <c:orientation val="minMax"/>
          <c:max val="1"/>
          <c:min val="0.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%"/>
                <a:alpha val="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2555600"/>
        <c:crosses val="autoZero"/>
        <c:crossBetween val="between"/>
      </c:valAx>
      <c:valAx>
        <c:axId val="319260880"/>
        <c:scaling>
          <c:orientation val="minMax"/>
          <c:max val="0.2"/>
          <c:min val="-0.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19238416"/>
        <c:crosses val="max"/>
        <c:crossBetween val="between"/>
      </c:valAx>
      <c:catAx>
        <c:axId val="31923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260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%"/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6701662292212E-2"/>
          <c:y val="3.1029677057765302E-2"/>
          <c:w val="0.88955774278215227"/>
          <c:h val="0.685774478380860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'[ivvp ВВП зміна обсягу_22_ue.xls]попер кв 2022'!$B$4:$J$4</c:f>
              <c:strCache>
                <c:ptCount val="9"/>
                <c:pt idx="0">
                  <c:v>1 кврт 2021</c:v>
                </c:pt>
                <c:pt idx="1">
                  <c:v>2 кврт 2021</c:v>
                </c:pt>
                <c:pt idx="2">
                  <c:v>3 кврт 2021</c:v>
                </c:pt>
                <c:pt idx="3">
                  <c:v>4 кврт 2021</c:v>
                </c:pt>
                <c:pt idx="4">
                  <c:v>1 кврт 2022</c:v>
                </c:pt>
                <c:pt idx="5">
                  <c:v>2 кврт 2022</c:v>
                </c:pt>
                <c:pt idx="6">
                  <c:v>3 кврт 2022</c:v>
                </c:pt>
                <c:pt idx="7">
                  <c:v>4 кврт 2022</c:v>
                </c:pt>
                <c:pt idx="8">
                  <c:v>1 кврт 2023</c:v>
                </c:pt>
              </c:strCache>
            </c:strRef>
          </c:cat>
          <c:val>
            <c:numRef>
              <c:f>'[ivvp ВВП зміна обсягу_22_ue.xls]попер кв 2022'!$B$6:$J$6</c:f>
              <c:numCache>
                <c:formatCode>0.0</c:formatCode>
                <c:ptCount val="9"/>
                <c:pt idx="0">
                  <c:v>-2.2999999999999998</c:v>
                </c:pt>
                <c:pt idx="1">
                  <c:v>6.2</c:v>
                </c:pt>
                <c:pt idx="2">
                  <c:v>2.9</c:v>
                </c:pt>
                <c:pt idx="3">
                  <c:v>6.3</c:v>
                </c:pt>
                <c:pt idx="4">
                  <c:v>-14.9</c:v>
                </c:pt>
                <c:pt idx="5">
                  <c:v>-36.9</c:v>
                </c:pt>
                <c:pt idx="6">
                  <c:v>-30.6</c:v>
                </c:pt>
                <c:pt idx="7">
                  <c:v>-31.4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3-4B96-B9E7-25340FF04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79119"/>
        <c:axId val="1546082863"/>
      </c:lineChart>
      <c:catAx>
        <c:axId val="154607911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46082863"/>
        <c:crosses val="autoZero"/>
        <c:auto val="1"/>
        <c:lblAlgn val="ctr"/>
        <c:lblOffset val="100"/>
        <c:noMultiLvlLbl val="0"/>
      </c:catAx>
      <c:valAx>
        <c:axId val="1546082863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4607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aseline="0%"/>
      </a:pPr>
      <a:endParaRPr lang="uk-UA"/>
    </a:p>
  </c:txPr>
  <c:externalData r:id="rId3">
    <c:autoUpdate val="0"/>
  </c:externalData>
  <c:userShapes r:id="rId4"/>
</c:chartSpace>
</file>

<file path=ppt/charts/chart1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2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50.196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3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4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911621452591"/>
          <c:y val="3.5957881356620217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1750" cap="rnd">
              <a:solidFill>
                <a:srgbClr val="009900">
                  <a:alpha val="0%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BDC-427D-8E4E-817A1EB4C8F9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BDC-427D-8E4E-817A1EB4C8F9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6BDC-427D-8E4E-817A1EB4C8F9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BDC-427D-8E4E-817A1EB4C8F9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DC-427D-8E4E-817A1EB4C8F9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DC-427D-8E4E-817A1EB4C8F9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6BDC-427D-8E4E-817A1EB4C8F9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C-427D-8E4E-817A1EB4C8F9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C-427D-8E4E-817A1EB4C8F9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C-427D-8E4E-817A1EB4C8F9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C-427D-8E4E-817A1EB4C8F9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DC-427D-8E4E-817A1EB4C8F9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BDC-427D-8E4E-817A1EB4C8F9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rgbClr val="404040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6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911621452591"/>
          <c:y val="3.5957881356620217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1750" cap="rnd">
              <a:solidFill>
                <a:srgbClr val="009900">
                  <a:alpha val="0%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BDC-427D-8E4E-817A1EB4C8F9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BDC-427D-8E4E-817A1EB4C8F9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6BDC-427D-8E4E-817A1EB4C8F9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BDC-427D-8E4E-817A1EB4C8F9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DC-427D-8E4E-817A1EB4C8F9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DC-427D-8E4E-817A1EB4C8F9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6BDC-427D-8E4E-817A1EB4C8F9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C-427D-8E4E-817A1EB4C8F9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C-427D-8E4E-817A1EB4C8F9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C-427D-8E4E-817A1EB4C8F9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C-427D-8E4E-817A1EB4C8F9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DC-427D-8E4E-817A1EB4C8F9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BDC-427D-8E4E-817A1EB4C8F9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rgbClr val="404040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18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911621452591"/>
          <c:y val="3.5957881356620217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1750" cap="rnd">
              <a:solidFill>
                <a:srgbClr val="009900">
                  <a:alpha val="0%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BDC-427D-8E4E-817A1EB4C8F9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BDC-427D-8E4E-817A1EB4C8F9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6BDC-427D-8E4E-817A1EB4C8F9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BDC-427D-8E4E-817A1EB4C8F9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DC-427D-8E4E-817A1EB4C8F9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DC-427D-8E4E-817A1EB4C8F9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  <a:alpha val="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6BDC-427D-8E4E-817A1EB4C8F9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C-427D-8E4E-817A1EB4C8F9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C-427D-8E4E-817A1EB4C8F9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C-427D-8E4E-817A1EB4C8F9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C-427D-8E4E-817A1EB4C8F9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DC-427D-8E4E-817A1EB4C8F9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31750" cap="rnd">
                <a:solidFill>
                  <a:schemeClr val="tx1">
                    <a:lumMod val="50%"/>
                    <a:lumOff val="50%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0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BDC-427D-8E4E-817A1EB4C8F9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BDC-427D-8E4E-817A1EB4C8F9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rgbClr val="404040">
                  <a:alpha val="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BDC-427D-8E4E-817A1EB4C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%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3624545730913E-2"/>
          <c:y val="0.10977619338762049"/>
          <c:w val="0.72901015471767749"/>
          <c:h val="0.5612212689761231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2"/>
          <c:order val="2"/>
          <c:tx>
            <c:v>mon base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(3)'!$C$726:$C$781</c:f>
              <c:numCache>
                <c:formatCode>General</c:formatCode>
                <c:ptCount val="56"/>
                <c:pt idx="0">
                  <c:v>3618.3</c:v>
                </c:pt>
                <c:pt idx="1">
                  <c:v>3584.5</c:v>
                </c:pt>
                <c:pt idx="2">
                  <c:v>3559.8</c:v>
                </c:pt>
                <c:pt idx="3">
                  <c:v>3520.9</c:v>
                </c:pt>
                <c:pt idx="4">
                  <c:v>3476.3</c:v>
                </c:pt>
                <c:pt idx="5">
                  <c:v>3400.7</c:v>
                </c:pt>
                <c:pt idx="6">
                  <c:v>3346.9</c:v>
                </c:pt>
                <c:pt idx="7">
                  <c:v>3353.5</c:v>
                </c:pt>
                <c:pt idx="8">
                  <c:v>3381.5</c:v>
                </c:pt>
                <c:pt idx="9">
                  <c:v>3286.7</c:v>
                </c:pt>
                <c:pt idx="10">
                  <c:v>3244.5</c:v>
                </c:pt>
                <c:pt idx="11">
                  <c:v>3274.8</c:v>
                </c:pt>
                <c:pt idx="12">
                  <c:v>3260.3</c:v>
                </c:pt>
                <c:pt idx="13">
                  <c:v>3271.4</c:v>
                </c:pt>
                <c:pt idx="14">
                  <c:v>3202.7</c:v>
                </c:pt>
                <c:pt idx="15">
                  <c:v>3252.8</c:v>
                </c:pt>
                <c:pt idx="16">
                  <c:v>3315.6</c:v>
                </c:pt>
                <c:pt idx="17">
                  <c:v>3426.5</c:v>
                </c:pt>
                <c:pt idx="18">
                  <c:v>3442.6</c:v>
                </c:pt>
                <c:pt idx="19">
                  <c:v>3454.5</c:v>
                </c:pt>
                <c:pt idx="20">
                  <c:v>3883.1</c:v>
                </c:pt>
                <c:pt idx="21">
                  <c:v>4844.8999999999996</c:v>
                </c:pt>
                <c:pt idx="22">
                  <c:v>5149.3999999999996</c:v>
                </c:pt>
                <c:pt idx="23">
                  <c:v>5001.8</c:v>
                </c:pt>
                <c:pt idx="24">
                  <c:v>4700.3</c:v>
                </c:pt>
                <c:pt idx="25">
                  <c:v>4807.3999999999996</c:v>
                </c:pt>
                <c:pt idx="26">
                  <c:v>4880.3</c:v>
                </c:pt>
                <c:pt idx="27">
                  <c:v>4917.1000000000004</c:v>
                </c:pt>
                <c:pt idx="28">
                  <c:v>5093</c:v>
                </c:pt>
                <c:pt idx="29">
                  <c:v>5206.5</c:v>
                </c:pt>
                <c:pt idx="30">
                  <c:v>5248</c:v>
                </c:pt>
                <c:pt idx="31">
                  <c:v>5446.8</c:v>
                </c:pt>
                <c:pt idx="32">
                  <c:v>5839</c:v>
                </c:pt>
                <c:pt idx="33">
                  <c:v>6042.1</c:v>
                </c:pt>
                <c:pt idx="34">
                  <c:v>6041.9</c:v>
                </c:pt>
                <c:pt idx="35">
                  <c:v>6027</c:v>
                </c:pt>
                <c:pt idx="36">
                  <c:v>6130.2</c:v>
                </c:pt>
                <c:pt idx="37">
                  <c:v>6328.7</c:v>
                </c:pt>
                <c:pt idx="38">
                  <c:v>6388.8</c:v>
                </c:pt>
                <c:pt idx="39">
                  <c:v>6330.9</c:v>
                </c:pt>
                <c:pt idx="40">
                  <c:v>6394.7</c:v>
                </c:pt>
                <c:pt idx="41">
                  <c:v>6413.1</c:v>
                </c:pt>
                <c:pt idx="42">
                  <c:v>6103.9</c:v>
                </c:pt>
                <c:pt idx="43">
                  <c:v>6040</c:v>
                </c:pt>
                <c:pt idx="44">
                  <c:v>6134.5</c:v>
                </c:pt>
                <c:pt idx="45">
                  <c:v>5885.2</c:v>
                </c:pt>
                <c:pt idx="46">
                  <c:v>5591.5</c:v>
                </c:pt>
                <c:pt idx="47">
                  <c:v>5506.5</c:v>
                </c:pt>
                <c:pt idx="48">
                  <c:v>5537.2</c:v>
                </c:pt>
                <c:pt idx="49">
                  <c:v>5582.3</c:v>
                </c:pt>
                <c:pt idx="50">
                  <c:v>5410.9</c:v>
                </c:pt>
                <c:pt idx="51">
                  <c:v>5339.7</c:v>
                </c:pt>
                <c:pt idx="52">
                  <c:v>5418.7</c:v>
                </c:pt>
                <c:pt idx="53">
                  <c:v>5405.4</c:v>
                </c:pt>
                <c:pt idx="54">
                  <c:v>5328.4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6900"/>
          <c:min val="250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4185104068893E-2"/>
          <c:y val="2.0225148481091495E-2"/>
          <c:w val="0.82069113058980836"/>
          <c:h val="0.70797674869031613"/>
        </c:manualLayout>
      </c:layout>
      <c:lineChart>
        <c:grouping val="standard"/>
        <c:varyColors val="0"/>
        <c:ser>
          <c:idx val="0"/>
          <c:order val="0"/>
          <c:tx>
            <c:v>спадна частка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Дод_показники_динаміка!$CU$3:$DJ$4</c:f>
              <c:strCache>
                <c:ptCount val="16"/>
                <c:pt idx="0">
                  <c:v>2022M1</c:v>
                </c:pt>
                <c:pt idx="1">
                  <c:v>2022М2</c:v>
                </c:pt>
                <c:pt idx="2">
                  <c:v>2022M3</c:v>
                </c:pt>
                <c:pt idx="3">
                  <c:v>2022M4</c:v>
                </c:pt>
                <c:pt idx="4">
                  <c:v>2022M5</c:v>
                </c:pt>
                <c:pt idx="5">
                  <c:v>2022M6</c:v>
                </c:pt>
                <c:pt idx="6">
                  <c:v>2022M7</c:v>
                </c:pt>
                <c:pt idx="7">
                  <c:v>2022M8</c:v>
                </c:pt>
                <c:pt idx="8">
                  <c:v>2022M9</c:v>
                </c:pt>
                <c:pt idx="9">
                  <c:v>2022M10</c:v>
                </c:pt>
                <c:pt idx="10">
                  <c:v>2022M11</c:v>
                </c:pt>
                <c:pt idx="11">
                  <c:v>2022M12</c:v>
                </c:pt>
                <c:pt idx="12">
                  <c:v>2023M01</c:v>
                </c:pt>
                <c:pt idx="13">
                  <c:v>2023M02</c:v>
                </c:pt>
                <c:pt idx="14">
                  <c:v>2023M03</c:v>
                </c:pt>
                <c:pt idx="15">
                  <c:v>2023M04</c:v>
                </c:pt>
              </c:strCache>
            </c:strRef>
          </c:cat>
          <c:val>
            <c:numRef>
              <c:f>Дод_показники_динаміка!$CU$85:$DJ$85</c:f>
              <c:numCache>
                <c:formatCode>General</c:formatCode>
                <c:ptCount val="16"/>
                <c:pt idx="4" formatCode="#,##0">
                  <c:v>549.60664718526994</c:v>
                </c:pt>
                <c:pt idx="5" formatCode="#,##0">
                  <c:v>548.25858939926002</c:v>
                </c:pt>
                <c:pt idx="6" formatCode="#,##0">
                  <c:v>545.41957762788002</c:v>
                </c:pt>
                <c:pt idx="7" formatCode="#,##0">
                  <c:v>544.50347419132004</c:v>
                </c:pt>
                <c:pt idx="8" formatCode="#,##0">
                  <c:v>540.31142897412997</c:v>
                </c:pt>
                <c:pt idx="9" formatCode="#,##0">
                  <c:v>534.86316853176004</c:v>
                </c:pt>
                <c:pt idx="10" formatCode="#,##0">
                  <c:v>529.85523441821999</c:v>
                </c:pt>
                <c:pt idx="11" formatCode="#,##0">
                  <c:v>520.24201542729998</c:v>
                </c:pt>
                <c:pt idx="12" formatCode="#,##0">
                  <c:v>514.88365692026002</c:v>
                </c:pt>
                <c:pt idx="13" formatCode="#,##0">
                  <c:v>513.42611420334993</c:v>
                </c:pt>
                <c:pt idx="14" formatCode="#,##0">
                  <c:v>504.83055668113997</c:v>
                </c:pt>
                <c:pt idx="15" formatCode="#,##0">
                  <c:v>497.45969820698002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7-4314-9E20-DEED078341F7}"/>
            </c:ext>
          </c:extLst>
        </c:ser>
        <c:ser>
          <c:idx val="1"/>
          <c:order val="1"/>
          <c:tx>
            <c:v>кредити корпор</c:v>
          </c:tx>
          <c:spPr>
            <a:ln w="3492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7F7-4314-9E20-DEED078341F7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7F7-4314-9E20-DEED078341F7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7F7-4314-9E20-DEED078341F7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37F7-4314-9E20-DEED078341F7}"/>
              </c:ext>
            </c:extLst>
          </c:dPt>
          <c:dPt>
            <c:idx val="4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7F7-4314-9E20-DEED078341F7}"/>
              </c:ext>
            </c:extLst>
          </c:dPt>
          <c:dPt>
            <c:idx val="9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37F7-4314-9E20-DEED078341F7}"/>
              </c:ext>
            </c:extLst>
          </c:dPt>
          <c:dPt>
            <c:idx val="10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37F7-4314-9E20-DEED078341F7}"/>
              </c:ext>
            </c:extLst>
          </c:dPt>
          <c:dPt>
            <c:idx val="10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37F7-4314-9E20-DEED078341F7}"/>
              </c:ext>
            </c:extLst>
          </c:dPt>
          <c:dPt>
            <c:idx val="2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7F7-4314-9E20-DEED078341F7}"/>
              </c:ext>
            </c:extLst>
          </c:dPt>
          <c:dPt>
            <c:idx val="28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7F7-4314-9E20-DEED078341F7}"/>
              </c:ext>
            </c:extLst>
          </c:dPt>
          <c:dPt>
            <c:idx val="35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7F7-4314-9E20-DEED078341F7}"/>
              </c:ext>
            </c:extLst>
          </c:dPt>
          <c:trendline>
            <c:spPr>
              <a:ln w="285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Дод_показники_динаміка!$CU$3:$DJ$4</c:f>
              <c:strCache>
                <c:ptCount val="16"/>
                <c:pt idx="0">
                  <c:v>2022M1</c:v>
                </c:pt>
                <c:pt idx="1">
                  <c:v>2022М2</c:v>
                </c:pt>
                <c:pt idx="2">
                  <c:v>2022M3</c:v>
                </c:pt>
                <c:pt idx="3">
                  <c:v>2022M4</c:v>
                </c:pt>
                <c:pt idx="4">
                  <c:v>2022M5</c:v>
                </c:pt>
                <c:pt idx="5">
                  <c:v>2022M6</c:v>
                </c:pt>
                <c:pt idx="6">
                  <c:v>2022M7</c:v>
                </c:pt>
                <c:pt idx="7">
                  <c:v>2022M8</c:v>
                </c:pt>
                <c:pt idx="8">
                  <c:v>2022M9</c:v>
                </c:pt>
                <c:pt idx="9">
                  <c:v>2022M10</c:v>
                </c:pt>
                <c:pt idx="10">
                  <c:v>2022M11</c:v>
                </c:pt>
                <c:pt idx="11">
                  <c:v>2022M12</c:v>
                </c:pt>
                <c:pt idx="12">
                  <c:v>2023M01</c:v>
                </c:pt>
                <c:pt idx="13">
                  <c:v>2023M02</c:v>
                </c:pt>
                <c:pt idx="14">
                  <c:v>2023M03</c:v>
                </c:pt>
                <c:pt idx="15">
                  <c:v>2023M04</c:v>
                </c:pt>
              </c:strCache>
            </c:strRef>
          </c:cat>
          <c:val>
            <c:numRef>
              <c:f>Дод_показники_динаміка!$CU$84:$DJ$84</c:f>
              <c:numCache>
                <c:formatCode>#,##0</c:formatCode>
                <c:ptCount val="16"/>
                <c:pt idx="0">
                  <c:v>506.95597071105999</c:v>
                </c:pt>
                <c:pt idx="1">
                  <c:v>517.38718902936</c:v>
                </c:pt>
                <c:pt idx="2">
                  <c:v>520.26793916166002</c:v>
                </c:pt>
                <c:pt idx="3">
                  <c:v>531.88598576418997</c:v>
                </c:pt>
                <c:pt idx="4">
                  <c:v>549.60664718526994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7F7-4314-9E20-DEED07834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89551"/>
        <c:axId val="153595791"/>
      </c:lineChart>
      <c:catAx>
        <c:axId val="153589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95791"/>
        <c:crosses val="autoZero"/>
        <c:auto val="1"/>
        <c:lblAlgn val="l"/>
        <c:lblOffset val="0"/>
        <c:tickLblSkip val="2"/>
        <c:tickMarkSkip val="1"/>
        <c:noMultiLvlLbl val="0"/>
      </c:catAx>
      <c:valAx>
        <c:axId val="153595791"/>
        <c:scaling>
          <c:orientation val="minMax"/>
          <c:max val="651"/>
          <c:min val="4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89551"/>
        <c:crosses val="autoZero"/>
        <c:crossBetween val="midCat"/>
        <c:majorUnit val="25"/>
      </c:valAx>
      <c:spPr>
        <a:noFill/>
        <a:ln>
          <a:noFill/>
          <a:prstDash val="dash"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0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50.196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3624545730913E-2"/>
          <c:y val="0.10977619338762049"/>
          <c:w val="0.72901015471767749"/>
          <c:h val="0.5612212689761231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2"/>
          <c:order val="2"/>
          <c:tx>
            <c:v>mon base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(3)'!$C$726:$C$781</c:f>
              <c:numCache>
                <c:formatCode>General</c:formatCode>
                <c:ptCount val="56"/>
                <c:pt idx="0">
                  <c:v>3618.3</c:v>
                </c:pt>
                <c:pt idx="1">
                  <c:v>3584.5</c:v>
                </c:pt>
                <c:pt idx="2">
                  <c:v>3559.8</c:v>
                </c:pt>
                <c:pt idx="3">
                  <c:v>3520.9</c:v>
                </c:pt>
                <c:pt idx="4">
                  <c:v>3476.3</c:v>
                </c:pt>
                <c:pt idx="5">
                  <c:v>3400.7</c:v>
                </c:pt>
                <c:pt idx="6">
                  <c:v>3346.9</c:v>
                </c:pt>
                <c:pt idx="7">
                  <c:v>3353.5</c:v>
                </c:pt>
                <c:pt idx="8">
                  <c:v>3381.5</c:v>
                </c:pt>
                <c:pt idx="9">
                  <c:v>3286.7</c:v>
                </c:pt>
                <c:pt idx="10">
                  <c:v>3244.5</c:v>
                </c:pt>
                <c:pt idx="11">
                  <c:v>3274.8</c:v>
                </c:pt>
                <c:pt idx="12">
                  <c:v>3260.3</c:v>
                </c:pt>
                <c:pt idx="13">
                  <c:v>3271.4</c:v>
                </c:pt>
                <c:pt idx="14">
                  <c:v>3202.7</c:v>
                </c:pt>
                <c:pt idx="15">
                  <c:v>3252.8</c:v>
                </c:pt>
                <c:pt idx="16">
                  <c:v>3315.6</c:v>
                </c:pt>
                <c:pt idx="17">
                  <c:v>3426.5</c:v>
                </c:pt>
                <c:pt idx="18">
                  <c:v>3442.6</c:v>
                </c:pt>
                <c:pt idx="19">
                  <c:v>3454.5</c:v>
                </c:pt>
                <c:pt idx="20">
                  <c:v>3883.1</c:v>
                </c:pt>
                <c:pt idx="21">
                  <c:v>4844.8999999999996</c:v>
                </c:pt>
                <c:pt idx="22">
                  <c:v>5149.3999999999996</c:v>
                </c:pt>
                <c:pt idx="23">
                  <c:v>5001.8</c:v>
                </c:pt>
                <c:pt idx="24">
                  <c:v>4700.3</c:v>
                </c:pt>
                <c:pt idx="25">
                  <c:v>4807.3999999999996</c:v>
                </c:pt>
                <c:pt idx="26">
                  <c:v>4880.3</c:v>
                </c:pt>
                <c:pt idx="27">
                  <c:v>4917.1000000000004</c:v>
                </c:pt>
                <c:pt idx="28">
                  <c:v>5093</c:v>
                </c:pt>
                <c:pt idx="29">
                  <c:v>5206.5</c:v>
                </c:pt>
                <c:pt idx="30">
                  <c:v>5248</c:v>
                </c:pt>
                <c:pt idx="31">
                  <c:v>5446.8</c:v>
                </c:pt>
                <c:pt idx="32">
                  <c:v>5839</c:v>
                </c:pt>
                <c:pt idx="33">
                  <c:v>6042.1</c:v>
                </c:pt>
                <c:pt idx="34">
                  <c:v>6041.9</c:v>
                </c:pt>
                <c:pt idx="35">
                  <c:v>6027</c:v>
                </c:pt>
                <c:pt idx="36">
                  <c:v>6130.2</c:v>
                </c:pt>
                <c:pt idx="37">
                  <c:v>6328.7</c:v>
                </c:pt>
                <c:pt idx="38">
                  <c:v>6388.8</c:v>
                </c:pt>
                <c:pt idx="39">
                  <c:v>6330.9</c:v>
                </c:pt>
                <c:pt idx="40">
                  <c:v>6394.7</c:v>
                </c:pt>
                <c:pt idx="41">
                  <c:v>6413.1</c:v>
                </c:pt>
                <c:pt idx="42">
                  <c:v>6103.9</c:v>
                </c:pt>
                <c:pt idx="43">
                  <c:v>6040</c:v>
                </c:pt>
                <c:pt idx="44">
                  <c:v>6134.5</c:v>
                </c:pt>
                <c:pt idx="45">
                  <c:v>5885.2</c:v>
                </c:pt>
                <c:pt idx="46">
                  <c:v>5591.5</c:v>
                </c:pt>
                <c:pt idx="47">
                  <c:v>5506.5</c:v>
                </c:pt>
                <c:pt idx="48">
                  <c:v>5537.2</c:v>
                </c:pt>
                <c:pt idx="49">
                  <c:v>5582.3</c:v>
                </c:pt>
                <c:pt idx="50">
                  <c:v>5410.9</c:v>
                </c:pt>
                <c:pt idx="51">
                  <c:v>5339.7</c:v>
                </c:pt>
                <c:pt idx="52">
                  <c:v>5418.7</c:v>
                </c:pt>
                <c:pt idx="53">
                  <c:v>5405.4</c:v>
                </c:pt>
                <c:pt idx="54">
                  <c:v>5328.4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6900"/>
          <c:min val="250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2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СРТміс!$Y$438:$Y$479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2225" cap="rnd">
                <a:solidFill>
                  <a:srgbClr val="ED7D31">
                    <a:alpha val="50.196%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2C-4C05-A39E-9D9C3CA6F6D8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2C-4C05-A39E-9D9C3CA6F6D8}"/>
            </c:ext>
          </c:extLst>
        </c:ser>
        <c:ser>
          <c:idx val="1"/>
          <c:order val="1"/>
          <c:tx>
            <c:v>облік ставка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'[5]ІСЦ рівень лист 2022'!$S$186:$S$227</c:f>
              <c:numCache>
                <c:formatCode>General</c:formatCode>
                <c:ptCount val="42"/>
                <c:pt idx="0">
                  <c:v>3.236733157696662</c:v>
                </c:pt>
                <c:pt idx="1">
                  <c:v>2.396106327218277</c:v>
                </c:pt>
                <c:pt idx="2">
                  <c:v>2.3005565862708579</c:v>
                </c:pt>
                <c:pt idx="3">
                  <c:v>2.0940484937545847</c:v>
                </c:pt>
                <c:pt idx="4">
                  <c:v>1.6782196278730197</c:v>
                </c:pt>
                <c:pt idx="5">
                  <c:v>2.4202420242024374</c:v>
                </c:pt>
                <c:pt idx="6">
                  <c:v>2.3976392475101562</c:v>
                </c:pt>
                <c:pt idx="7">
                  <c:v>2.5157232704402475</c:v>
                </c:pt>
                <c:pt idx="8">
                  <c:v>2.2777369581190356</c:v>
                </c:pt>
                <c:pt idx="9">
                  <c:v>2.5902955125866214</c:v>
                </c:pt>
                <c:pt idx="10">
                  <c:v>3.8643820634341779</c:v>
                </c:pt>
                <c:pt idx="11">
                  <c:v>5.0036523009495966</c:v>
                </c:pt>
                <c:pt idx="12">
                  <c:v>6.1611374407582815</c:v>
                </c:pt>
                <c:pt idx="13">
                  <c:v>7.5319926873857526</c:v>
                </c:pt>
                <c:pt idx="14">
                  <c:v>8.4874863982589801</c:v>
                </c:pt>
                <c:pt idx="15">
                  <c:v>8.3843109032025893</c:v>
                </c:pt>
                <c:pt idx="16">
                  <c:v>9.4725511302475809</c:v>
                </c:pt>
                <c:pt idx="17">
                  <c:v>9.4522019334049219</c:v>
                </c:pt>
                <c:pt idx="18">
                  <c:v>10.230547550432263</c:v>
                </c:pt>
                <c:pt idx="19">
                  <c:v>10.212919523637652</c:v>
                </c:pt>
                <c:pt idx="20">
                  <c:v>11.027298850574738</c:v>
                </c:pt>
                <c:pt idx="21">
                  <c:v>10.91749644381224</c:v>
                </c:pt>
                <c:pt idx="22">
                  <c:v>10.354510354510353</c:v>
                </c:pt>
                <c:pt idx="23">
                  <c:v>9.9826086956521749</c:v>
                </c:pt>
                <c:pt idx="24">
                  <c:v>10.027472527472511</c:v>
                </c:pt>
                <c:pt idx="25">
                  <c:v>10.676640598435895</c:v>
                </c:pt>
                <c:pt idx="26">
                  <c:v>13.707790036776998</c:v>
                </c:pt>
                <c:pt idx="27">
                  <c:v>16.434262948207177</c:v>
                </c:pt>
                <c:pt idx="28">
                  <c:v>18.02687643395609</c:v>
                </c:pt>
                <c:pt idx="29">
                  <c:v>21.458946679751392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3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2350805272256"/>
          <c:y val="0.10977619338762049"/>
          <c:w val="0.74050657367533723"/>
          <c:h val="0.56833493920736333"/>
        </c:manualLayout>
      </c:layout>
      <c:lineChart>
        <c:grouping val="standard"/>
        <c:varyColors val="0"/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11"/>
          <c:min val="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ysDot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4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3624545730913E-2"/>
          <c:y val="0.10977619338762049"/>
          <c:w val="0.72901015471767749"/>
          <c:h val="0.5612212689761231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2"/>
          <c:order val="2"/>
          <c:tx>
            <c:v>mon base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(3)'!$C$726:$C$781</c:f>
              <c:numCache>
                <c:formatCode>General</c:formatCode>
                <c:ptCount val="56"/>
                <c:pt idx="0">
                  <c:v>3618.3</c:v>
                </c:pt>
                <c:pt idx="1">
                  <c:v>3584.5</c:v>
                </c:pt>
                <c:pt idx="2">
                  <c:v>3559.8</c:v>
                </c:pt>
                <c:pt idx="3">
                  <c:v>3520.9</c:v>
                </c:pt>
                <c:pt idx="4">
                  <c:v>3476.3</c:v>
                </c:pt>
                <c:pt idx="5">
                  <c:v>3400.7</c:v>
                </c:pt>
                <c:pt idx="6">
                  <c:v>3346.9</c:v>
                </c:pt>
                <c:pt idx="7">
                  <c:v>3353.5</c:v>
                </c:pt>
                <c:pt idx="8">
                  <c:v>3381.5</c:v>
                </c:pt>
                <c:pt idx="9">
                  <c:v>3286.7</c:v>
                </c:pt>
                <c:pt idx="10">
                  <c:v>3244.5</c:v>
                </c:pt>
                <c:pt idx="11">
                  <c:v>3274.8</c:v>
                </c:pt>
                <c:pt idx="12">
                  <c:v>3260.3</c:v>
                </c:pt>
                <c:pt idx="13">
                  <c:v>3271.4</c:v>
                </c:pt>
                <c:pt idx="14">
                  <c:v>3202.7</c:v>
                </c:pt>
                <c:pt idx="15">
                  <c:v>3252.8</c:v>
                </c:pt>
                <c:pt idx="16">
                  <c:v>3315.6</c:v>
                </c:pt>
                <c:pt idx="17">
                  <c:v>3426.5</c:v>
                </c:pt>
                <c:pt idx="18">
                  <c:v>3442.6</c:v>
                </c:pt>
                <c:pt idx="19">
                  <c:v>3454.5</c:v>
                </c:pt>
                <c:pt idx="20">
                  <c:v>3883.1</c:v>
                </c:pt>
                <c:pt idx="21">
                  <c:v>4844.8999999999996</c:v>
                </c:pt>
                <c:pt idx="22">
                  <c:v>5149.3999999999996</c:v>
                </c:pt>
                <c:pt idx="23">
                  <c:v>5001.8</c:v>
                </c:pt>
                <c:pt idx="24">
                  <c:v>4700.3</c:v>
                </c:pt>
                <c:pt idx="25">
                  <c:v>4807.3999999999996</c:v>
                </c:pt>
                <c:pt idx="26">
                  <c:v>4880.3</c:v>
                </c:pt>
                <c:pt idx="27">
                  <c:v>4917.1000000000004</c:v>
                </c:pt>
                <c:pt idx="28">
                  <c:v>5093</c:v>
                </c:pt>
                <c:pt idx="29">
                  <c:v>5206.5</c:v>
                </c:pt>
                <c:pt idx="30">
                  <c:v>5248</c:v>
                </c:pt>
                <c:pt idx="31">
                  <c:v>5446.8</c:v>
                </c:pt>
                <c:pt idx="32">
                  <c:v>5839</c:v>
                </c:pt>
                <c:pt idx="33">
                  <c:v>6042.1</c:v>
                </c:pt>
                <c:pt idx="34">
                  <c:v>6041.9</c:v>
                </c:pt>
                <c:pt idx="35">
                  <c:v>6027</c:v>
                </c:pt>
                <c:pt idx="36">
                  <c:v>6130.2</c:v>
                </c:pt>
                <c:pt idx="37">
                  <c:v>6328.7</c:v>
                </c:pt>
                <c:pt idx="38">
                  <c:v>6388.8</c:v>
                </c:pt>
                <c:pt idx="39">
                  <c:v>6330.9</c:v>
                </c:pt>
                <c:pt idx="40">
                  <c:v>6394.7</c:v>
                </c:pt>
                <c:pt idx="41">
                  <c:v>6413.1</c:v>
                </c:pt>
                <c:pt idx="42">
                  <c:v>6103.9</c:v>
                </c:pt>
                <c:pt idx="43">
                  <c:v>6040</c:v>
                </c:pt>
                <c:pt idx="44">
                  <c:v>6134.5</c:v>
                </c:pt>
                <c:pt idx="45">
                  <c:v>5885.2</c:v>
                </c:pt>
                <c:pt idx="46">
                  <c:v>5591.5</c:v>
                </c:pt>
                <c:pt idx="47">
                  <c:v>5506.5</c:v>
                </c:pt>
                <c:pt idx="48">
                  <c:v>5537.2</c:v>
                </c:pt>
                <c:pt idx="49">
                  <c:v>5582.3</c:v>
                </c:pt>
                <c:pt idx="50">
                  <c:v>5410.9</c:v>
                </c:pt>
                <c:pt idx="51">
                  <c:v>5339.7</c:v>
                </c:pt>
                <c:pt idx="52">
                  <c:v>5418.7</c:v>
                </c:pt>
                <c:pt idx="53">
                  <c:v>5405.4</c:v>
                </c:pt>
                <c:pt idx="54">
                  <c:v>5328.4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6900"/>
          <c:min val="250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5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СРТміс!$Y$438:$Y$479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2225" cap="rnd">
                <a:solidFill>
                  <a:srgbClr val="ED7D31">
                    <a:alpha val="50.196%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2C-4C05-A39E-9D9C3CA6F6D8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2C-4C05-A39E-9D9C3CA6F6D8}"/>
            </c:ext>
          </c:extLst>
        </c:ser>
        <c:ser>
          <c:idx val="1"/>
          <c:order val="1"/>
          <c:tx>
            <c:v>облік ставка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'[5]ІСЦ рівень лист 2022'!$S$186:$S$227</c:f>
              <c:numCache>
                <c:formatCode>General</c:formatCode>
                <c:ptCount val="42"/>
                <c:pt idx="0">
                  <c:v>3.236733157696662</c:v>
                </c:pt>
                <c:pt idx="1">
                  <c:v>2.396106327218277</c:v>
                </c:pt>
                <c:pt idx="2">
                  <c:v>2.3005565862708579</c:v>
                </c:pt>
                <c:pt idx="3">
                  <c:v>2.0940484937545847</c:v>
                </c:pt>
                <c:pt idx="4">
                  <c:v>1.6782196278730197</c:v>
                </c:pt>
                <c:pt idx="5">
                  <c:v>2.4202420242024374</c:v>
                </c:pt>
                <c:pt idx="6">
                  <c:v>2.3976392475101562</c:v>
                </c:pt>
                <c:pt idx="7">
                  <c:v>2.5157232704402475</c:v>
                </c:pt>
                <c:pt idx="8">
                  <c:v>2.2777369581190356</c:v>
                </c:pt>
                <c:pt idx="9">
                  <c:v>2.5902955125866214</c:v>
                </c:pt>
                <c:pt idx="10">
                  <c:v>3.8643820634341779</c:v>
                </c:pt>
                <c:pt idx="11">
                  <c:v>5.0036523009495966</c:v>
                </c:pt>
                <c:pt idx="12">
                  <c:v>6.1611374407582815</c:v>
                </c:pt>
                <c:pt idx="13">
                  <c:v>7.5319926873857526</c:v>
                </c:pt>
                <c:pt idx="14">
                  <c:v>8.4874863982589801</c:v>
                </c:pt>
                <c:pt idx="15">
                  <c:v>8.3843109032025893</c:v>
                </c:pt>
                <c:pt idx="16">
                  <c:v>9.4725511302475809</c:v>
                </c:pt>
                <c:pt idx="17">
                  <c:v>9.4522019334049219</c:v>
                </c:pt>
                <c:pt idx="18">
                  <c:v>10.230547550432263</c:v>
                </c:pt>
                <c:pt idx="19">
                  <c:v>10.212919523637652</c:v>
                </c:pt>
                <c:pt idx="20">
                  <c:v>11.027298850574738</c:v>
                </c:pt>
                <c:pt idx="21">
                  <c:v>10.91749644381224</c:v>
                </c:pt>
                <c:pt idx="22">
                  <c:v>10.354510354510353</c:v>
                </c:pt>
                <c:pt idx="23">
                  <c:v>9.9826086956521749</c:v>
                </c:pt>
                <c:pt idx="24">
                  <c:v>10.027472527472511</c:v>
                </c:pt>
                <c:pt idx="25">
                  <c:v>10.676640598435895</c:v>
                </c:pt>
                <c:pt idx="26">
                  <c:v>13.707790036776998</c:v>
                </c:pt>
                <c:pt idx="27">
                  <c:v>16.434262948207177</c:v>
                </c:pt>
                <c:pt idx="28">
                  <c:v>18.02687643395609</c:v>
                </c:pt>
                <c:pt idx="29">
                  <c:v>21.458946679751392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6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2350805272256"/>
          <c:y val="9.8175420733534205E-2"/>
          <c:w val="0.74092181261755696"/>
          <c:h val="0.58055594799930821"/>
        </c:manualLayout>
      </c:layout>
      <c:lineChart>
        <c:grouping val="standard"/>
        <c:varyColors val="0"/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5.5"/>
          <c:min val="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  <c:majorUnit val="1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7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3624545730913E-2"/>
          <c:y val="0.10977619338762049"/>
          <c:w val="0.72901015471767749"/>
          <c:h val="0.5612212689761231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2"/>
          <c:order val="2"/>
          <c:tx>
            <c:v>mon base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(3)'!$C$726:$C$781</c:f>
              <c:numCache>
                <c:formatCode>General</c:formatCode>
                <c:ptCount val="56"/>
                <c:pt idx="0">
                  <c:v>3618.3</c:v>
                </c:pt>
                <c:pt idx="1">
                  <c:v>3584.5</c:v>
                </c:pt>
                <c:pt idx="2">
                  <c:v>3559.8</c:v>
                </c:pt>
                <c:pt idx="3">
                  <c:v>3520.9</c:v>
                </c:pt>
                <c:pt idx="4">
                  <c:v>3476.3</c:v>
                </c:pt>
                <c:pt idx="5">
                  <c:v>3400.7</c:v>
                </c:pt>
                <c:pt idx="6">
                  <c:v>3346.9</c:v>
                </c:pt>
                <c:pt idx="7">
                  <c:v>3353.5</c:v>
                </c:pt>
                <c:pt idx="8">
                  <c:v>3381.5</c:v>
                </c:pt>
                <c:pt idx="9">
                  <c:v>3286.7</c:v>
                </c:pt>
                <c:pt idx="10">
                  <c:v>3244.5</c:v>
                </c:pt>
                <c:pt idx="11">
                  <c:v>3274.8</c:v>
                </c:pt>
                <c:pt idx="12">
                  <c:v>3260.3</c:v>
                </c:pt>
                <c:pt idx="13">
                  <c:v>3271.4</c:v>
                </c:pt>
                <c:pt idx="14">
                  <c:v>3202.7</c:v>
                </c:pt>
                <c:pt idx="15">
                  <c:v>3252.8</c:v>
                </c:pt>
                <c:pt idx="16">
                  <c:v>3315.6</c:v>
                </c:pt>
                <c:pt idx="17">
                  <c:v>3426.5</c:v>
                </c:pt>
                <c:pt idx="18">
                  <c:v>3442.6</c:v>
                </c:pt>
                <c:pt idx="19">
                  <c:v>3454.5</c:v>
                </c:pt>
                <c:pt idx="20">
                  <c:v>3883.1</c:v>
                </c:pt>
                <c:pt idx="21">
                  <c:v>4844.8999999999996</c:v>
                </c:pt>
                <c:pt idx="22">
                  <c:v>5149.3999999999996</c:v>
                </c:pt>
                <c:pt idx="23">
                  <c:v>5001.8</c:v>
                </c:pt>
                <c:pt idx="24">
                  <c:v>4700.3</c:v>
                </c:pt>
                <c:pt idx="25">
                  <c:v>4807.3999999999996</c:v>
                </c:pt>
                <c:pt idx="26">
                  <c:v>4880.3</c:v>
                </c:pt>
                <c:pt idx="27">
                  <c:v>4917.1000000000004</c:v>
                </c:pt>
                <c:pt idx="28">
                  <c:v>5093</c:v>
                </c:pt>
                <c:pt idx="29">
                  <c:v>5206.5</c:v>
                </c:pt>
                <c:pt idx="30">
                  <c:v>5248</c:v>
                </c:pt>
                <c:pt idx="31">
                  <c:v>5446.8</c:v>
                </c:pt>
                <c:pt idx="32">
                  <c:v>5839</c:v>
                </c:pt>
                <c:pt idx="33">
                  <c:v>6042.1</c:v>
                </c:pt>
                <c:pt idx="34">
                  <c:v>6041.9</c:v>
                </c:pt>
                <c:pt idx="35">
                  <c:v>6027</c:v>
                </c:pt>
                <c:pt idx="36">
                  <c:v>6130.2</c:v>
                </c:pt>
                <c:pt idx="37">
                  <c:v>6328.7</c:v>
                </c:pt>
                <c:pt idx="38">
                  <c:v>6388.8</c:v>
                </c:pt>
                <c:pt idx="39">
                  <c:v>6330.9</c:v>
                </c:pt>
                <c:pt idx="40">
                  <c:v>6394.7</c:v>
                </c:pt>
                <c:pt idx="41">
                  <c:v>6413.1</c:v>
                </c:pt>
                <c:pt idx="42">
                  <c:v>6103.9</c:v>
                </c:pt>
                <c:pt idx="43">
                  <c:v>6040</c:v>
                </c:pt>
                <c:pt idx="44">
                  <c:v>6134.5</c:v>
                </c:pt>
                <c:pt idx="45">
                  <c:v>5885.2</c:v>
                </c:pt>
                <c:pt idx="46">
                  <c:v>5591.5</c:v>
                </c:pt>
                <c:pt idx="47">
                  <c:v>5506.5</c:v>
                </c:pt>
                <c:pt idx="48">
                  <c:v>5537.2</c:v>
                </c:pt>
                <c:pt idx="49">
                  <c:v>5582.3</c:v>
                </c:pt>
                <c:pt idx="50">
                  <c:v>5410.9</c:v>
                </c:pt>
                <c:pt idx="51">
                  <c:v>5339.7</c:v>
                </c:pt>
                <c:pt idx="52">
                  <c:v>5418.7</c:v>
                </c:pt>
                <c:pt idx="53">
                  <c:v>5405.4</c:v>
                </c:pt>
                <c:pt idx="54">
                  <c:v>5328.4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6900"/>
          <c:min val="250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8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СРТміс!$Y$438:$Y$479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2225" cap="rnd">
                <a:solidFill>
                  <a:srgbClr val="ED7D31">
                    <a:alpha val="50.196%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2C-4C05-A39E-9D9C3CA6F6D8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2C-4C05-A39E-9D9C3CA6F6D8}"/>
            </c:ext>
          </c:extLst>
        </c:ser>
        <c:ser>
          <c:idx val="1"/>
          <c:order val="1"/>
          <c:tx>
            <c:v>облік ставка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'[5]ІСЦ рівень лист 2022'!$S$186:$S$227</c:f>
              <c:numCache>
                <c:formatCode>General</c:formatCode>
                <c:ptCount val="42"/>
                <c:pt idx="0">
                  <c:v>3.236733157696662</c:v>
                </c:pt>
                <c:pt idx="1">
                  <c:v>2.396106327218277</c:v>
                </c:pt>
                <c:pt idx="2">
                  <c:v>2.3005565862708579</c:v>
                </c:pt>
                <c:pt idx="3">
                  <c:v>2.0940484937545847</c:v>
                </c:pt>
                <c:pt idx="4">
                  <c:v>1.6782196278730197</c:v>
                </c:pt>
                <c:pt idx="5">
                  <c:v>2.4202420242024374</c:v>
                </c:pt>
                <c:pt idx="6">
                  <c:v>2.3976392475101562</c:v>
                </c:pt>
                <c:pt idx="7">
                  <c:v>2.5157232704402475</c:v>
                </c:pt>
                <c:pt idx="8">
                  <c:v>2.2777369581190356</c:v>
                </c:pt>
                <c:pt idx="9">
                  <c:v>2.5902955125866214</c:v>
                </c:pt>
                <c:pt idx="10">
                  <c:v>3.8643820634341779</c:v>
                </c:pt>
                <c:pt idx="11">
                  <c:v>5.0036523009495966</c:v>
                </c:pt>
                <c:pt idx="12">
                  <c:v>6.1611374407582815</c:v>
                </c:pt>
                <c:pt idx="13">
                  <c:v>7.5319926873857526</c:v>
                </c:pt>
                <c:pt idx="14">
                  <c:v>8.4874863982589801</c:v>
                </c:pt>
                <c:pt idx="15">
                  <c:v>8.3843109032025893</c:v>
                </c:pt>
                <c:pt idx="16">
                  <c:v>9.4725511302475809</c:v>
                </c:pt>
                <c:pt idx="17">
                  <c:v>9.4522019334049219</c:v>
                </c:pt>
                <c:pt idx="18">
                  <c:v>10.230547550432263</c:v>
                </c:pt>
                <c:pt idx="19">
                  <c:v>10.212919523637652</c:v>
                </c:pt>
                <c:pt idx="20">
                  <c:v>11.027298850574738</c:v>
                </c:pt>
                <c:pt idx="21">
                  <c:v>10.91749644381224</c:v>
                </c:pt>
                <c:pt idx="22">
                  <c:v>10.354510354510353</c:v>
                </c:pt>
                <c:pt idx="23">
                  <c:v>9.9826086956521749</c:v>
                </c:pt>
                <c:pt idx="24">
                  <c:v>10.027472527472511</c:v>
                </c:pt>
                <c:pt idx="25">
                  <c:v>10.676640598435895</c:v>
                </c:pt>
                <c:pt idx="26">
                  <c:v>13.707790036776998</c:v>
                </c:pt>
                <c:pt idx="27">
                  <c:v>16.434262948207177</c:v>
                </c:pt>
                <c:pt idx="28">
                  <c:v>18.02687643395609</c:v>
                </c:pt>
                <c:pt idx="29">
                  <c:v>21.458946679751392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29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2350805272256"/>
          <c:y val="9.8175420733534205E-2"/>
          <c:w val="0.74092181261755696"/>
          <c:h val="0.58055594799930821"/>
        </c:manualLayout>
      </c:layout>
      <c:lineChart>
        <c:grouping val="standard"/>
        <c:varyColors val="0"/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5.5"/>
          <c:min val="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  <c:majorUnit val="1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3893880564514"/>
          <c:y val="8.1543455049363944E-2"/>
          <c:w val="0.8340288108883096"/>
          <c:h val="0.642815846333523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'2022-23'!$A$7:$A$377</c:f>
              <c:numCache>
                <c:formatCode>m/d/yyyy</c:formatCode>
                <c:ptCount val="371"/>
                <c:pt idx="0">
                  <c:v>44561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44632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  <c:pt idx="188">
                  <c:v>44826</c:v>
                </c:pt>
                <c:pt idx="189">
                  <c:v>44827</c:v>
                </c:pt>
                <c:pt idx="190">
                  <c:v>44830</c:v>
                </c:pt>
                <c:pt idx="191">
                  <c:v>44831</c:v>
                </c:pt>
                <c:pt idx="192">
                  <c:v>44832</c:v>
                </c:pt>
                <c:pt idx="193">
                  <c:v>44833</c:v>
                </c:pt>
                <c:pt idx="194">
                  <c:v>44834</c:v>
                </c:pt>
                <c:pt idx="195">
                  <c:v>44837</c:v>
                </c:pt>
                <c:pt idx="196">
                  <c:v>44838</c:v>
                </c:pt>
                <c:pt idx="197">
                  <c:v>44839</c:v>
                </c:pt>
                <c:pt idx="198">
                  <c:v>44840</c:v>
                </c:pt>
                <c:pt idx="199">
                  <c:v>44841</c:v>
                </c:pt>
                <c:pt idx="200">
                  <c:v>44844</c:v>
                </c:pt>
                <c:pt idx="201">
                  <c:v>44845</c:v>
                </c:pt>
                <c:pt idx="202">
                  <c:v>44846</c:v>
                </c:pt>
                <c:pt idx="203">
                  <c:v>44847</c:v>
                </c:pt>
                <c:pt idx="204">
                  <c:v>44848</c:v>
                </c:pt>
                <c:pt idx="205">
                  <c:v>44851</c:v>
                </c:pt>
                <c:pt idx="206">
                  <c:v>44852</c:v>
                </c:pt>
                <c:pt idx="207">
                  <c:v>44853</c:v>
                </c:pt>
                <c:pt idx="208">
                  <c:v>44854</c:v>
                </c:pt>
                <c:pt idx="209">
                  <c:v>44855</c:v>
                </c:pt>
                <c:pt idx="210">
                  <c:v>44858</c:v>
                </c:pt>
                <c:pt idx="211">
                  <c:v>44859</c:v>
                </c:pt>
                <c:pt idx="212">
                  <c:v>44860</c:v>
                </c:pt>
                <c:pt idx="213">
                  <c:v>44861</c:v>
                </c:pt>
                <c:pt idx="214">
                  <c:v>44862</c:v>
                </c:pt>
                <c:pt idx="215">
                  <c:v>44865</c:v>
                </c:pt>
                <c:pt idx="216">
                  <c:v>44866</c:v>
                </c:pt>
                <c:pt idx="217">
                  <c:v>44867</c:v>
                </c:pt>
                <c:pt idx="218">
                  <c:v>44868</c:v>
                </c:pt>
                <c:pt idx="219">
                  <c:v>44869</c:v>
                </c:pt>
                <c:pt idx="220">
                  <c:v>44872</c:v>
                </c:pt>
                <c:pt idx="221">
                  <c:v>44873</c:v>
                </c:pt>
                <c:pt idx="222">
                  <c:v>44874</c:v>
                </c:pt>
                <c:pt idx="223">
                  <c:v>44875</c:v>
                </c:pt>
                <c:pt idx="224">
                  <c:v>44876</c:v>
                </c:pt>
                <c:pt idx="225">
                  <c:v>44879</c:v>
                </c:pt>
                <c:pt idx="226">
                  <c:v>44880</c:v>
                </c:pt>
                <c:pt idx="227">
                  <c:v>44881</c:v>
                </c:pt>
                <c:pt idx="228">
                  <c:v>44882</c:v>
                </c:pt>
                <c:pt idx="229">
                  <c:v>44883</c:v>
                </c:pt>
                <c:pt idx="230">
                  <c:v>44886</c:v>
                </c:pt>
                <c:pt idx="231">
                  <c:v>44887</c:v>
                </c:pt>
                <c:pt idx="232">
                  <c:v>44888</c:v>
                </c:pt>
                <c:pt idx="233">
                  <c:v>44889</c:v>
                </c:pt>
                <c:pt idx="234">
                  <c:v>44890</c:v>
                </c:pt>
                <c:pt idx="235">
                  <c:v>44893</c:v>
                </c:pt>
                <c:pt idx="236">
                  <c:v>44894</c:v>
                </c:pt>
                <c:pt idx="237">
                  <c:v>44895</c:v>
                </c:pt>
                <c:pt idx="238">
                  <c:v>44896</c:v>
                </c:pt>
                <c:pt idx="239">
                  <c:v>44897</c:v>
                </c:pt>
                <c:pt idx="240">
                  <c:v>44900</c:v>
                </c:pt>
                <c:pt idx="241">
                  <c:v>44901</c:v>
                </c:pt>
                <c:pt idx="242">
                  <c:v>44902</c:v>
                </c:pt>
                <c:pt idx="243">
                  <c:v>44903</c:v>
                </c:pt>
                <c:pt idx="244">
                  <c:v>44904</c:v>
                </c:pt>
                <c:pt idx="245">
                  <c:v>44907</c:v>
                </c:pt>
                <c:pt idx="246">
                  <c:v>44908</c:v>
                </c:pt>
                <c:pt idx="247">
                  <c:v>44909</c:v>
                </c:pt>
                <c:pt idx="248">
                  <c:v>44910</c:v>
                </c:pt>
                <c:pt idx="249">
                  <c:v>44911</c:v>
                </c:pt>
                <c:pt idx="250">
                  <c:v>44914</c:v>
                </c:pt>
                <c:pt idx="251">
                  <c:v>44915</c:v>
                </c:pt>
                <c:pt idx="252">
                  <c:v>44916</c:v>
                </c:pt>
                <c:pt idx="253">
                  <c:v>44917</c:v>
                </c:pt>
                <c:pt idx="254">
                  <c:v>44918</c:v>
                </c:pt>
                <c:pt idx="255">
                  <c:v>44921</c:v>
                </c:pt>
                <c:pt idx="256">
                  <c:v>44922</c:v>
                </c:pt>
                <c:pt idx="257">
                  <c:v>44923</c:v>
                </c:pt>
                <c:pt idx="258">
                  <c:v>44924</c:v>
                </c:pt>
                <c:pt idx="259">
                  <c:v>44925</c:v>
                </c:pt>
                <c:pt idx="260">
                  <c:v>44928</c:v>
                </c:pt>
                <c:pt idx="261">
                  <c:v>44929</c:v>
                </c:pt>
                <c:pt idx="262">
                  <c:v>44930</c:v>
                </c:pt>
                <c:pt idx="263">
                  <c:v>44931</c:v>
                </c:pt>
                <c:pt idx="264">
                  <c:v>44932</c:v>
                </c:pt>
                <c:pt idx="265">
                  <c:v>44935</c:v>
                </c:pt>
                <c:pt idx="266">
                  <c:v>44936</c:v>
                </c:pt>
                <c:pt idx="267">
                  <c:v>44937</c:v>
                </c:pt>
                <c:pt idx="268">
                  <c:v>44938</c:v>
                </c:pt>
                <c:pt idx="269">
                  <c:v>44939</c:v>
                </c:pt>
                <c:pt idx="270">
                  <c:v>44942</c:v>
                </c:pt>
                <c:pt idx="271">
                  <c:v>44943</c:v>
                </c:pt>
                <c:pt idx="272">
                  <c:v>44944</c:v>
                </c:pt>
                <c:pt idx="273">
                  <c:v>44945</c:v>
                </c:pt>
                <c:pt idx="274">
                  <c:v>44946</c:v>
                </c:pt>
                <c:pt idx="275">
                  <c:v>44949</c:v>
                </c:pt>
                <c:pt idx="276">
                  <c:v>44950</c:v>
                </c:pt>
                <c:pt idx="277">
                  <c:v>44951</c:v>
                </c:pt>
                <c:pt idx="278">
                  <c:v>44952</c:v>
                </c:pt>
                <c:pt idx="279">
                  <c:v>44953</c:v>
                </c:pt>
                <c:pt idx="280">
                  <c:v>44956</c:v>
                </c:pt>
                <c:pt idx="281">
                  <c:v>44957</c:v>
                </c:pt>
                <c:pt idx="282">
                  <c:v>44958</c:v>
                </c:pt>
                <c:pt idx="283">
                  <c:v>44959</c:v>
                </c:pt>
                <c:pt idx="284">
                  <c:v>44960</c:v>
                </c:pt>
                <c:pt idx="285">
                  <c:v>44963</c:v>
                </c:pt>
                <c:pt idx="286">
                  <c:v>44964</c:v>
                </c:pt>
                <c:pt idx="287">
                  <c:v>44965</c:v>
                </c:pt>
                <c:pt idx="288">
                  <c:v>44966</c:v>
                </c:pt>
                <c:pt idx="289">
                  <c:v>44967</c:v>
                </c:pt>
                <c:pt idx="290">
                  <c:v>44970</c:v>
                </c:pt>
                <c:pt idx="291">
                  <c:v>44971</c:v>
                </c:pt>
                <c:pt idx="292">
                  <c:v>44972</c:v>
                </c:pt>
                <c:pt idx="293">
                  <c:v>44973</c:v>
                </c:pt>
                <c:pt idx="294">
                  <c:v>44974</c:v>
                </c:pt>
                <c:pt idx="295">
                  <c:v>44977</c:v>
                </c:pt>
                <c:pt idx="296">
                  <c:v>44978</c:v>
                </c:pt>
                <c:pt idx="297">
                  <c:v>44979</c:v>
                </c:pt>
                <c:pt idx="298">
                  <c:v>44980</c:v>
                </c:pt>
                <c:pt idx="299">
                  <c:v>44981</c:v>
                </c:pt>
                <c:pt idx="300">
                  <c:v>44984</c:v>
                </c:pt>
                <c:pt idx="301">
                  <c:v>44985</c:v>
                </c:pt>
                <c:pt idx="302">
                  <c:v>44986</c:v>
                </c:pt>
                <c:pt idx="303">
                  <c:v>44987</c:v>
                </c:pt>
                <c:pt idx="304">
                  <c:v>44988</c:v>
                </c:pt>
                <c:pt idx="305">
                  <c:v>44991</c:v>
                </c:pt>
                <c:pt idx="306">
                  <c:v>44992</c:v>
                </c:pt>
                <c:pt idx="307">
                  <c:v>44993</c:v>
                </c:pt>
                <c:pt idx="308">
                  <c:v>44994</c:v>
                </c:pt>
                <c:pt idx="309">
                  <c:v>44995</c:v>
                </c:pt>
                <c:pt idx="310">
                  <c:v>44998</c:v>
                </c:pt>
                <c:pt idx="311">
                  <c:v>44999</c:v>
                </c:pt>
                <c:pt idx="312">
                  <c:v>45000</c:v>
                </c:pt>
                <c:pt idx="313">
                  <c:v>45001</c:v>
                </c:pt>
                <c:pt idx="314">
                  <c:v>45002</c:v>
                </c:pt>
                <c:pt idx="315">
                  <c:v>45005</c:v>
                </c:pt>
                <c:pt idx="316">
                  <c:v>45006</c:v>
                </c:pt>
                <c:pt idx="317">
                  <c:v>45007</c:v>
                </c:pt>
                <c:pt idx="318">
                  <c:v>45008</c:v>
                </c:pt>
                <c:pt idx="319">
                  <c:v>45009</c:v>
                </c:pt>
                <c:pt idx="320">
                  <c:v>45012</c:v>
                </c:pt>
                <c:pt idx="321">
                  <c:v>45013</c:v>
                </c:pt>
                <c:pt idx="322">
                  <c:v>45014</c:v>
                </c:pt>
                <c:pt idx="323">
                  <c:v>45015</c:v>
                </c:pt>
                <c:pt idx="324">
                  <c:v>45016</c:v>
                </c:pt>
                <c:pt idx="325">
                  <c:v>45019</c:v>
                </c:pt>
                <c:pt idx="326">
                  <c:v>45020</c:v>
                </c:pt>
                <c:pt idx="327">
                  <c:v>45021</c:v>
                </c:pt>
                <c:pt idx="328">
                  <c:v>45022</c:v>
                </c:pt>
                <c:pt idx="329">
                  <c:v>45023</c:v>
                </c:pt>
                <c:pt idx="330">
                  <c:v>45026</c:v>
                </c:pt>
                <c:pt idx="331">
                  <c:v>45027</c:v>
                </c:pt>
                <c:pt idx="332">
                  <c:v>45028</c:v>
                </c:pt>
                <c:pt idx="333">
                  <c:v>45029</c:v>
                </c:pt>
                <c:pt idx="334">
                  <c:v>45030</c:v>
                </c:pt>
                <c:pt idx="335">
                  <c:v>45033</c:v>
                </c:pt>
                <c:pt idx="336">
                  <c:v>45034</c:v>
                </c:pt>
                <c:pt idx="337">
                  <c:v>45035</c:v>
                </c:pt>
                <c:pt idx="338">
                  <c:v>45036</c:v>
                </c:pt>
                <c:pt idx="339">
                  <c:v>45037</c:v>
                </c:pt>
                <c:pt idx="340">
                  <c:v>45040</c:v>
                </c:pt>
                <c:pt idx="341">
                  <c:v>45041</c:v>
                </c:pt>
                <c:pt idx="342">
                  <c:v>45042</c:v>
                </c:pt>
                <c:pt idx="343">
                  <c:v>45043</c:v>
                </c:pt>
                <c:pt idx="344">
                  <c:v>45044</c:v>
                </c:pt>
                <c:pt idx="345">
                  <c:v>45047</c:v>
                </c:pt>
                <c:pt idx="346">
                  <c:v>45048</c:v>
                </c:pt>
                <c:pt idx="347">
                  <c:v>45049</c:v>
                </c:pt>
                <c:pt idx="348">
                  <c:v>45050</c:v>
                </c:pt>
                <c:pt idx="349">
                  <c:v>45051</c:v>
                </c:pt>
                <c:pt idx="350">
                  <c:v>45054</c:v>
                </c:pt>
                <c:pt idx="351">
                  <c:v>45055</c:v>
                </c:pt>
                <c:pt idx="352">
                  <c:v>45056</c:v>
                </c:pt>
                <c:pt idx="353">
                  <c:v>45057</c:v>
                </c:pt>
                <c:pt idx="354">
                  <c:v>45058</c:v>
                </c:pt>
                <c:pt idx="355">
                  <c:v>45061</c:v>
                </c:pt>
                <c:pt idx="356">
                  <c:v>45062</c:v>
                </c:pt>
                <c:pt idx="357">
                  <c:v>45063</c:v>
                </c:pt>
                <c:pt idx="358">
                  <c:v>45064</c:v>
                </c:pt>
                <c:pt idx="359">
                  <c:v>45065</c:v>
                </c:pt>
                <c:pt idx="360">
                  <c:v>45068</c:v>
                </c:pt>
                <c:pt idx="361">
                  <c:v>45069</c:v>
                </c:pt>
                <c:pt idx="362">
                  <c:v>45070</c:v>
                </c:pt>
                <c:pt idx="363">
                  <c:v>45071</c:v>
                </c:pt>
                <c:pt idx="364">
                  <c:v>45072</c:v>
                </c:pt>
                <c:pt idx="365">
                  <c:v>45075</c:v>
                </c:pt>
                <c:pt idx="366">
                  <c:v>45076</c:v>
                </c:pt>
                <c:pt idx="367">
                  <c:v>45077</c:v>
                </c:pt>
                <c:pt idx="368">
                  <c:v>45078</c:v>
                </c:pt>
                <c:pt idx="369">
                  <c:v>45079</c:v>
                </c:pt>
                <c:pt idx="370">
                  <c:v>45082</c:v>
                </c:pt>
              </c:numCache>
            </c:numRef>
          </c:cat>
          <c:val>
            <c:numRef>
              <c:f>'2022-23'!$Y$7:$Y$377</c:f>
              <c:numCache>
                <c:formatCode>General</c:formatCode>
                <c:ptCount val="371"/>
                <c:pt idx="0">
                  <c:v>128.85127599999998</c:v>
                </c:pt>
                <c:pt idx="1">
                  <c:v>128.34077600000001</c:v>
                </c:pt>
                <c:pt idx="2">
                  <c:v>127.940776</c:v>
                </c:pt>
                <c:pt idx="3">
                  <c:v>123.970776</c:v>
                </c:pt>
                <c:pt idx="4">
                  <c:v>124.01077599999999</c:v>
                </c:pt>
                <c:pt idx="5">
                  <c:v>123.820776</c:v>
                </c:pt>
                <c:pt idx="6">
                  <c:v>123.820776</c:v>
                </c:pt>
                <c:pt idx="7">
                  <c:v>123.82077634116</c:v>
                </c:pt>
                <c:pt idx="8">
                  <c:v>123.850776</c:v>
                </c:pt>
                <c:pt idx="9">
                  <c:v>124.531372</c:v>
                </c:pt>
                <c:pt idx="10">
                  <c:v>124.111372</c:v>
                </c:pt>
                <c:pt idx="11">
                  <c:v>124.111372</c:v>
                </c:pt>
                <c:pt idx="12">
                  <c:v>124.111372</c:v>
                </c:pt>
                <c:pt idx="13">
                  <c:v>124.111372</c:v>
                </c:pt>
                <c:pt idx="14">
                  <c:v>124.29383900000001</c:v>
                </c:pt>
                <c:pt idx="15">
                  <c:v>124.29383900000001</c:v>
                </c:pt>
                <c:pt idx="16">
                  <c:v>124.29383900000001</c:v>
                </c:pt>
                <c:pt idx="17">
                  <c:v>124.29383900000001</c:v>
                </c:pt>
                <c:pt idx="18">
                  <c:v>124.29483900000001</c:v>
                </c:pt>
                <c:pt idx="19">
                  <c:v>124.703839</c:v>
                </c:pt>
                <c:pt idx="20">
                  <c:v>124.85383900000001</c:v>
                </c:pt>
                <c:pt idx="21">
                  <c:v>124.85383900000001</c:v>
                </c:pt>
                <c:pt idx="22">
                  <c:v>124.82683900000001</c:v>
                </c:pt>
                <c:pt idx="23">
                  <c:v>124.825839</c:v>
                </c:pt>
                <c:pt idx="24">
                  <c:v>124.644839</c:v>
                </c:pt>
                <c:pt idx="25">
                  <c:v>124.693197</c:v>
                </c:pt>
                <c:pt idx="26">
                  <c:v>124.643197</c:v>
                </c:pt>
                <c:pt idx="27">
                  <c:v>124.64319654954998</c:v>
                </c:pt>
                <c:pt idx="28">
                  <c:v>124.643197</c:v>
                </c:pt>
                <c:pt idx="29">
                  <c:v>124.393197</c:v>
                </c:pt>
                <c:pt idx="30">
                  <c:v>124.593197</c:v>
                </c:pt>
                <c:pt idx="31">
                  <c:v>124.693197</c:v>
                </c:pt>
                <c:pt idx="32">
                  <c:v>124.693197</c:v>
                </c:pt>
                <c:pt idx="33">
                  <c:v>124.79419654955001</c:v>
                </c:pt>
                <c:pt idx="34">
                  <c:v>125.41319654955001</c:v>
                </c:pt>
                <c:pt idx="35">
                  <c:v>125.11221538759</c:v>
                </c:pt>
                <c:pt idx="36">
                  <c:v>127.31222738759</c:v>
                </c:pt>
                <c:pt idx="37">
                  <c:v>127.36021538759</c:v>
                </c:pt>
                <c:pt idx="38">
                  <c:v>151.78521538759</c:v>
                </c:pt>
                <c:pt idx="39">
                  <c:v>176.24171538759001</c:v>
                </c:pt>
                <c:pt idx="40">
                  <c:v>163.77671538759</c:v>
                </c:pt>
                <c:pt idx="41">
                  <c:v>164.65071538759</c:v>
                </c:pt>
                <c:pt idx="42">
                  <c:v>175.61571538759</c:v>
                </c:pt>
                <c:pt idx="43">
                  <c:v>190.80971538758999</c:v>
                </c:pt>
                <c:pt idx="44">
                  <c:v>190.35148525039</c:v>
                </c:pt>
                <c:pt idx="45">
                  <c:v>191.469885</c:v>
                </c:pt>
                <c:pt idx="46">
                  <c:v>192.36488500000002</c:v>
                </c:pt>
                <c:pt idx="47">
                  <c:v>192.287385</c:v>
                </c:pt>
                <c:pt idx="48">
                  <c:v>190.376385</c:v>
                </c:pt>
                <c:pt idx="49">
                  <c:v>190.24738500000001</c:v>
                </c:pt>
                <c:pt idx="50">
                  <c:v>190.24738500000001</c:v>
                </c:pt>
                <c:pt idx="51">
                  <c:v>168.39738500000001</c:v>
                </c:pt>
                <c:pt idx="52">
                  <c:v>168.39738500000001</c:v>
                </c:pt>
                <c:pt idx="53">
                  <c:v>168.52738500000001</c:v>
                </c:pt>
                <c:pt idx="54">
                  <c:v>168.57738500000002</c:v>
                </c:pt>
                <c:pt idx="55">
                  <c:v>170.46238500000001</c:v>
                </c:pt>
                <c:pt idx="56">
                  <c:v>170.61238500000002</c:v>
                </c:pt>
                <c:pt idx="57">
                  <c:v>167.692385</c:v>
                </c:pt>
                <c:pt idx="58">
                  <c:v>167.66038500000002</c:v>
                </c:pt>
                <c:pt idx="59">
                  <c:v>167.542385</c:v>
                </c:pt>
                <c:pt idx="60">
                  <c:v>163.609385</c:v>
                </c:pt>
                <c:pt idx="61">
                  <c:v>163.22938500000001</c:v>
                </c:pt>
                <c:pt idx="62">
                  <c:v>159.27938500000002</c:v>
                </c:pt>
                <c:pt idx="63">
                  <c:v>160.46938500000002</c:v>
                </c:pt>
                <c:pt idx="64">
                  <c:v>157.234385</c:v>
                </c:pt>
                <c:pt idx="65">
                  <c:v>157.66438500000001</c:v>
                </c:pt>
                <c:pt idx="66">
                  <c:v>157.91438500000001</c:v>
                </c:pt>
                <c:pt idx="67">
                  <c:v>157.91438500000001</c:v>
                </c:pt>
                <c:pt idx="68">
                  <c:v>156.87546399999999</c:v>
                </c:pt>
                <c:pt idx="69">
                  <c:v>156.87546399999999</c:v>
                </c:pt>
                <c:pt idx="70">
                  <c:v>156.97546400000002</c:v>
                </c:pt>
                <c:pt idx="71">
                  <c:v>156.97546400000002</c:v>
                </c:pt>
                <c:pt idx="72">
                  <c:v>157.210464</c:v>
                </c:pt>
                <c:pt idx="73">
                  <c:v>157.09546400000002</c:v>
                </c:pt>
                <c:pt idx="74">
                  <c:v>157.05046400000001</c:v>
                </c:pt>
                <c:pt idx="75">
                  <c:v>156.698464</c:v>
                </c:pt>
                <c:pt idx="76">
                  <c:v>156.698464</c:v>
                </c:pt>
                <c:pt idx="77">
                  <c:v>156.49846400000001</c:v>
                </c:pt>
                <c:pt idx="78">
                  <c:v>156.28646368238998</c:v>
                </c:pt>
                <c:pt idx="79">
                  <c:v>155.58646400000001</c:v>
                </c:pt>
                <c:pt idx="80">
                  <c:v>155.30946400000002</c:v>
                </c:pt>
                <c:pt idx="81">
                  <c:v>155.30946400000002</c:v>
                </c:pt>
                <c:pt idx="82">
                  <c:v>154.93446400000002</c:v>
                </c:pt>
                <c:pt idx="83">
                  <c:v>154.834464</c:v>
                </c:pt>
                <c:pt idx="84">
                  <c:v>153.64146400000001</c:v>
                </c:pt>
                <c:pt idx="85">
                  <c:v>151.35046400000002</c:v>
                </c:pt>
                <c:pt idx="86">
                  <c:v>151.35546400000001</c:v>
                </c:pt>
                <c:pt idx="87">
                  <c:v>151.35546400000001</c:v>
                </c:pt>
                <c:pt idx="88">
                  <c:v>145.95206400000001</c:v>
                </c:pt>
                <c:pt idx="89">
                  <c:v>145.50206400000002</c:v>
                </c:pt>
                <c:pt idx="90">
                  <c:v>146.017064</c:v>
                </c:pt>
                <c:pt idx="91">
                  <c:v>145.86006400000002</c:v>
                </c:pt>
                <c:pt idx="92">
                  <c:v>145.86006400000002</c:v>
                </c:pt>
                <c:pt idx="93">
                  <c:v>145.84906400000003</c:v>
                </c:pt>
                <c:pt idx="94">
                  <c:v>145.760064</c:v>
                </c:pt>
                <c:pt idx="95">
                  <c:v>141.56006400000001</c:v>
                </c:pt>
                <c:pt idx="96">
                  <c:v>141.41406400000002</c:v>
                </c:pt>
                <c:pt idx="97">
                  <c:v>141.42406400000002</c:v>
                </c:pt>
                <c:pt idx="98">
                  <c:v>141.42406400000002</c:v>
                </c:pt>
                <c:pt idx="99">
                  <c:v>141.11006400000002</c:v>
                </c:pt>
                <c:pt idx="100">
                  <c:v>141.296064</c:v>
                </c:pt>
                <c:pt idx="101">
                  <c:v>141.21806400000003</c:v>
                </c:pt>
                <c:pt idx="102">
                  <c:v>141.088064</c:v>
                </c:pt>
                <c:pt idx="103">
                  <c:v>141.04506400000002</c:v>
                </c:pt>
                <c:pt idx="104">
                  <c:v>140.732294</c:v>
                </c:pt>
                <c:pt idx="105">
                  <c:v>146.30229399999999</c:v>
                </c:pt>
                <c:pt idx="106">
                  <c:v>146.30229399999999</c:v>
                </c:pt>
                <c:pt idx="107">
                  <c:v>146.30229399999999</c:v>
                </c:pt>
                <c:pt idx="108">
                  <c:v>146.38929400000001</c:v>
                </c:pt>
                <c:pt idx="109">
                  <c:v>146.09169399999999</c:v>
                </c:pt>
                <c:pt idx="110">
                  <c:v>144.96314699999999</c:v>
                </c:pt>
                <c:pt idx="111">
                  <c:v>144.858147</c:v>
                </c:pt>
                <c:pt idx="112">
                  <c:v>135.03814700000001</c:v>
                </c:pt>
                <c:pt idx="113">
                  <c:v>135.03814700000001</c:v>
                </c:pt>
                <c:pt idx="114">
                  <c:v>130.66434699999999</c:v>
                </c:pt>
                <c:pt idx="115">
                  <c:v>132.62884700000001</c:v>
                </c:pt>
                <c:pt idx="116">
                  <c:v>132.49108999999999</c:v>
                </c:pt>
                <c:pt idx="117">
                  <c:v>132.23309</c:v>
                </c:pt>
                <c:pt idx="118">
                  <c:v>130.90109000000001</c:v>
                </c:pt>
                <c:pt idx="119">
                  <c:v>128.38109</c:v>
                </c:pt>
                <c:pt idx="120">
                  <c:v>127.21109</c:v>
                </c:pt>
                <c:pt idx="121">
                  <c:v>127.23108999999999</c:v>
                </c:pt>
                <c:pt idx="122">
                  <c:v>121.16309</c:v>
                </c:pt>
                <c:pt idx="123">
                  <c:v>120.88009</c:v>
                </c:pt>
                <c:pt idx="124">
                  <c:v>120.90008999999999</c:v>
                </c:pt>
                <c:pt idx="125">
                  <c:v>120.86009</c:v>
                </c:pt>
                <c:pt idx="126">
                  <c:v>120.85508999999999</c:v>
                </c:pt>
                <c:pt idx="127">
                  <c:v>120.70509</c:v>
                </c:pt>
                <c:pt idx="128">
                  <c:v>120.64309</c:v>
                </c:pt>
                <c:pt idx="129">
                  <c:v>118.29122500000001</c:v>
                </c:pt>
                <c:pt idx="130">
                  <c:v>117.860725</c:v>
                </c:pt>
                <c:pt idx="131">
                  <c:v>117.59672500000001</c:v>
                </c:pt>
                <c:pt idx="132">
                  <c:v>117.616725</c:v>
                </c:pt>
                <c:pt idx="133">
                  <c:v>115.06396099999999</c:v>
                </c:pt>
                <c:pt idx="134">
                  <c:v>114.98696099999999</c:v>
                </c:pt>
                <c:pt idx="135">
                  <c:v>115.006936</c:v>
                </c:pt>
                <c:pt idx="136">
                  <c:v>116.97693599999999</c:v>
                </c:pt>
                <c:pt idx="137">
                  <c:v>116.89593600000001</c:v>
                </c:pt>
                <c:pt idx="138">
                  <c:v>118.89593559771001</c:v>
                </c:pt>
                <c:pt idx="139">
                  <c:v>118.853936</c:v>
                </c:pt>
                <c:pt idx="140">
                  <c:v>121.94393600000001</c:v>
                </c:pt>
                <c:pt idx="141">
                  <c:v>122.08393600000001</c:v>
                </c:pt>
                <c:pt idx="142">
                  <c:v>121.933936</c:v>
                </c:pt>
                <c:pt idx="143">
                  <c:v>121.635379</c:v>
                </c:pt>
                <c:pt idx="144">
                  <c:v>120.375354</c:v>
                </c:pt>
                <c:pt idx="145">
                  <c:v>121.360354</c:v>
                </c:pt>
                <c:pt idx="146">
                  <c:v>121.11535400000001</c:v>
                </c:pt>
                <c:pt idx="147">
                  <c:v>120.810354</c:v>
                </c:pt>
                <c:pt idx="148">
                  <c:v>120.71035400000001</c:v>
                </c:pt>
                <c:pt idx="149">
                  <c:v>120.610354</c:v>
                </c:pt>
                <c:pt idx="150">
                  <c:v>116.38535400000001</c:v>
                </c:pt>
                <c:pt idx="151">
                  <c:v>116.390354</c:v>
                </c:pt>
                <c:pt idx="152">
                  <c:v>113.07035400000001</c:v>
                </c:pt>
                <c:pt idx="153">
                  <c:v>112.21835400000001</c:v>
                </c:pt>
                <c:pt idx="154">
                  <c:v>112.298354</c:v>
                </c:pt>
                <c:pt idx="155">
                  <c:v>109.822354</c:v>
                </c:pt>
                <c:pt idx="156">
                  <c:v>109.00235400000001</c:v>
                </c:pt>
                <c:pt idx="157">
                  <c:v>109.104354</c:v>
                </c:pt>
                <c:pt idx="158">
                  <c:v>112.01685400000001</c:v>
                </c:pt>
                <c:pt idx="159">
                  <c:v>111.631854</c:v>
                </c:pt>
                <c:pt idx="160">
                  <c:v>111.550854</c:v>
                </c:pt>
                <c:pt idx="161">
                  <c:v>111.562854</c:v>
                </c:pt>
                <c:pt idx="162">
                  <c:v>111.37185400000001</c:v>
                </c:pt>
                <c:pt idx="163">
                  <c:v>111.186635</c:v>
                </c:pt>
                <c:pt idx="164">
                  <c:v>110.926959</c:v>
                </c:pt>
                <c:pt idx="165">
                  <c:v>110.723759</c:v>
                </c:pt>
                <c:pt idx="166">
                  <c:v>109.98205899999999</c:v>
                </c:pt>
                <c:pt idx="167">
                  <c:v>109.92005899999999</c:v>
                </c:pt>
                <c:pt idx="168">
                  <c:v>109.71755899999999</c:v>
                </c:pt>
                <c:pt idx="169">
                  <c:v>109.62805899999999</c:v>
                </c:pt>
                <c:pt idx="170">
                  <c:v>107.851489</c:v>
                </c:pt>
                <c:pt idx="171">
                  <c:v>107.828249</c:v>
                </c:pt>
                <c:pt idx="172">
                  <c:v>106.50999946371</c:v>
                </c:pt>
                <c:pt idx="173">
                  <c:v>106.41299946371001</c:v>
                </c:pt>
                <c:pt idx="174">
                  <c:v>106.376757</c:v>
                </c:pt>
                <c:pt idx="175">
                  <c:v>105.26875699999999</c:v>
                </c:pt>
                <c:pt idx="176">
                  <c:v>107.041257</c:v>
                </c:pt>
                <c:pt idx="177">
                  <c:v>106.996257</c:v>
                </c:pt>
                <c:pt idx="178">
                  <c:v>106.75325699999999</c:v>
                </c:pt>
                <c:pt idx="179">
                  <c:v>104.751357</c:v>
                </c:pt>
                <c:pt idx="180">
                  <c:v>103.746357</c:v>
                </c:pt>
                <c:pt idx="181">
                  <c:v>103.628157</c:v>
                </c:pt>
                <c:pt idx="182">
                  <c:v>102.090157</c:v>
                </c:pt>
                <c:pt idx="183">
                  <c:v>102.020832</c:v>
                </c:pt>
                <c:pt idx="184">
                  <c:v>100.720832</c:v>
                </c:pt>
                <c:pt idx="185">
                  <c:v>102.686832</c:v>
                </c:pt>
                <c:pt idx="186">
                  <c:v>100.49283199999999</c:v>
                </c:pt>
                <c:pt idx="187">
                  <c:v>100.23575</c:v>
                </c:pt>
                <c:pt idx="188">
                  <c:v>100.05875</c:v>
                </c:pt>
                <c:pt idx="189">
                  <c:v>100.05708800000001</c:v>
                </c:pt>
                <c:pt idx="190">
                  <c:v>100.00308800000001</c:v>
                </c:pt>
                <c:pt idx="191">
                  <c:v>99.920769000000007</c:v>
                </c:pt>
                <c:pt idx="192">
                  <c:v>99.700068999999999</c:v>
                </c:pt>
                <c:pt idx="193">
                  <c:v>99.552558000000005</c:v>
                </c:pt>
                <c:pt idx="194">
                  <c:v>99.467210999999992</c:v>
                </c:pt>
                <c:pt idx="195">
                  <c:v>97.567211</c:v>
                </c:pt>
                <c:pt idx="196">
                  <c:v>97.552211</c:v>
                </c:pt>
                <c:pt idx="197">
                  <c:v>97.552211</c:v>
                </c:pt>
                <c:pt idx="198">
                  <c:v>97.502211000000003</c:v>
                </c:pt>
                <c:pt idx="199">
                  <c:v>97.302211</c:v>
                </c:pt>
                <c:pt idx="200">
                  <c:v>97.214901999999995</c:v>
                </c:pt>
                <c:pt idx="201">
                  <c:v>97.094902000000005</c:v>
                </c:pt>
                <c:pt idx="202">
                  <c:v>97.094902000000005</c:v>
                </c:pt>
                <c:pt idx="203">
                  <c:v>96.644401999999999</c:v>
                </c:pt>
                <c:pt idx="204">
                  <c:v>96.540395000000004</c:v>
                </c:pt>
                <c:pt idx="205">
                  <c:v>97.430089000000009</c:v>
                </c:pt>
                <c:pt idx="206">
                  <c:v>93.302589000000012</c:v>
                </c:pt>
                <c:pt idx="207">
                  <c:v>93.302589000000012</c:v>
                </c:pt>
                <c:pt idx="208">
                  <c:v>92.759589000000005</c:v>
                </c:pt>
                <c:pt idx="209">
                  <c:v>92.724589000000009</c:v>
                </c:pt>
                <c:pt idx="210">
                  <c:v>89.974589000000009</c:v>
                </c:pt>
                <c:pt idx="211">
                  <c:v>89.917428999999998</c:v>
                </c:pt>
                <c:pt idx="212">
                  <c:v>89.71742900000001</c:v>
                </c:pt>
                <c:pt idx="213">
                  <c:v>89.21742900000001</c:v>
                </c:pt>
                <c:pt idx="214">
                  <c:v>88.877429000000006</c:v>
                </c:pt>
                <c:pt idx="215">
                  <c:v>86.841909999999999</c:v>
                </c:pt>
                <c:pt idx="216">
                  <c:v>86.741910000000004</c:v>
                </c:pt>
                <c:pt idx="217">
                  <c:v>86.471910000000008</c:v>
                </c:pt>
                <c:pt idx="218">
                  <c:v>86.345960000000005</c:v>
                </c:pt>
                <c:pt idx="219">
                  <c:v>85.486863</c:v>
                </c:pt>
                <c:pt idx="220">
                  <c:v>85.486863</c:v>
                </c:pt>
                <c:pt idx="221">
                  <c:v>85.534381999999994</c:v>
                </c:pt>
                <c:pt idx="222">
                  <c:v>85.229861</c:v>
                </c:pt>
                <c:pt idx="223">
                  <c:v>85.223860999999999</c:v>
                </c:pt>
                <c:pt idx="224">
                  <c:v>84.685435188589992</c:v>
                </c:pt>
                <c:pt idx="225">
                  <c:v>84.630435188589999</c:v>
                </c:pt>
                <c:pt idx="226">
                  <c:v>84.614387000000008</c:v>
                </c:pt>
                <c:pt idx="227">
                  <c:v>84.433886999999999</c:v>
                </c:pt>
                <c:pt idx="228">
                  <c:v>83.884626999999995</c:v>
                </c:pt>
                <c:pt idx="229">
                  <c:v>83.403627</c:v>
                </c:pt>
                <c:pt idx="230">
                  <c:v>83.221226999999999</c:v>
                </c:pt>
                <c:pt idx="231">
                  <c:v>83.221226999999999</c:v>
                </c:pt>
                <c:pt idx="232">
                  <c:v>83.221226999999999</c:v>
                </c:pt>
                <c:pt idx="233">
                  <c:v>82.588474000000005</c:v>
                </c:pt>
                <c:pt idx="234">
                  <c:v>82.052960999999996</c:v>
                </c:pt>
                <c:pt idx="235">
                  <c:v>77.938450000000003</c:v>
                </c:pt>
                <c:pt idx="236">
                  <c:v>77.438450000000003</c:v>
                </c:pt>
                <c:pt idx="237">
                  <c:v>76.228576000000004</c:v>
                </c:pt>
                <c:pt idx="238">
                  <c:v>76.213764999999995</c:v>
                </c:pt>
                <c:pt idx="239">
                  <c:v>76.213764999999995</c:v>
                </c:pt>
                <c:pt idx="240">
                  <c:v>75.550449999999998</c:v>
                </c:pt>
                <c:pt idx="241">
                  <c:v>75.550449999999998</c:v>
                </c:pt>
                <c:pt idx="242">
                  <c:v>75.525449999999992</c:v>
                </c:pt>
                <c:pt idx="243">
                  <c:v>75.525449999999992</c:v>
                </c:pt>
                <c:pt idx="244">
                  <c:v>75.311949999999996</c:v>
                </c:pt>
                <c:pt idx="245">
                  <c:v>75.311949999999996</c:v>
                </c:pt>
                <c:pt idx="246">
                  <c:v>75.311949999999996</c:v>
                </c:pt>
                <c:pt idx="247">
                  <c:v>75.311949999999996</c:v>
                </c:pt>
                <c:pt idx="248">
                  <c:v>75.076949999999997</c:v>
                </c:pt>
                <c:pt idx="249">
                  <c:v>74.60244999999999</c:v>
                </c:pt>
                <c:pt idx="250">
                  <c:v>73.10244999999999</c:v>
                </c:pt>
                <c:pt idx="251">
                  <c:v>72.551039000000003</c:v>
                </c:pt>
                <c:pt idx="252">
                  <c:v>71.900727000000003</c:v>
                </c:pt>
                <c:pt idx="253">
                  <c:v>71.240726999999993</c:v>
                </c:pt>
                <c:pt idx="254">
                  <c:v>71.175726999999995</c:v>
                </c:pt>
                <c:pt idx="255">
                  <c:v>70.276726999999994</c:v>
                </c:pt>
                <c:pt idx="256">
                  <c:v>70.274926999999991</c:v>
                </c:pt>
                <c:pt idx="257">
                  <c:v>70.274926999999991</c:v>
                </c:pt>
                <c:pt idx="258">
                  <c:v>70.268926999999991</c:v>
                </c:pt>
                <c:pt idx="259">
                  <c:v>69.839927000000003</c:v>
                </c:pt>
                <c:pt idx="260">
                  <c:v>69.839927000000003</c:v>
                </c:pt>
                <c:pt idx="261">
                  <c:v>69.839927000000003</c:v>
                </c:pt>
                <c:pt idx="262">
                  <c:v>69.839927000000003</c:v>
                </c:pt>
                <c:pt idx="263">
                  <c:v>69.839927000000003</c:v>
                </c:pt>
                <c:pt idx="264">
                  <c:v>69.839927000000003</c:v>
                </c:pt>
                <c:pt idx="265">
                  <c:v>69.839927000000003</c:v>
                </c:pt>
                <c:pt idx="266">
                  <c:v>69.839927000000003</c:v>
                </c:pt>
                <c:pt idx="267">
                  <c:v>69.774926999999991</c:v>
                </c:pt>
                <c:pt idx="268">
                  <c:v>69.764927</c:v>
                </c:pt>
                <c:pt idx="269">
                  <c:v>69.232686999999999</c:v>
                </c:pt>
                <c:pt idx="270">
                  <c:v>68.482672000000008</c:v>
                </c:pt>
                <c:pt idx="271">
                  <c:v>68.482672000000008</c:v>
                </c:pt>
                <c:pt idx="272">
                  <c:v>68.482672000000008</c:v>
                </c:pt>
                <c:pt idx="273">
                  <c:v>68.382671999999999</c:v>
                </c:pt>
                <c:pt idx="274">
                  <c:v>68.322672000000011</c:v>
                </c:pt>
                <c:pt idx="275">
                  <c:v>68.322672000000011</c:v>
                </c:pt>
                <c:pt idx="276">
                  <c:v>68.322672000000011</c:v>
                </c:pt>
                <c:pt idx="277">
                  <c:v>68.322672000000011</c:v>
                </c:pt>
                <c:pt idx="278">
                  <c:v>66.311672000000002</c:v>
                </c:pt>
                <c:pt idx="279">
                  <c:v>66.111626999999999</c:v>
                </c:pt>
                <c:pt idx="280">
                  <c:v>65.903627</c:v>
                </c:pt>
                <c:pt idx="281">
                  <c:v>65.901040999999992</c:v>
                </c:pt>
                <c:pt idx="282">
                  <c:v>65.889040999999992</c:v>
                </c:pt>
                <c:pt idx="283">
                  <c:v>65.466041000000004</c:v>
                </c:pt>
                <c:pt idx="284">
                  <c:v>65.466041000000004</c:v>
                </c:pt>
                <c:pt idx="285">
                  <c:v>65.516041000000001</c:v>
                </c:pt>
                <c:pt idx="286">
                  <c:v>65.516041000000001</c:v>
                </c:pt>
                <c:pt idx="287">
                  <c:v>65.461040999999994</c:v>
                </c:pt>
                <c:pt idx="288">
                  <c:v>65.461040999999994</c:v>
                </c:pt>
                <c:pt idx="289">
                  <c:v>65.511040999999992</c:v>
                </c:pt>
                <c:pt idx="290">
                  <c:v>65.461040999999994</c:v>
                </c:pt>
                <c:pt idx="291">
                  <c:v>65.461040999999994</c:v>
                </c:pt>
                <c:pt idx="292">
                  <c:v>65.461040999999994</c:v>
                </c:pt>
                <c:pt idx="293">
                  <c:v>65.345891000000009</c:v>
                </c:pt>
                <c:pt idx="294">
                  <c:v>65.345891000000009</c:v>
                </c:pt>
                <c:pt idx="295">
                  <c:v>65.085891000000004</c:v>
                </c:pt>
                <c:pt idx="296">
                  <c:v>62.785391000000004</c:v>
                </c:pt>
                <c:pt idx="297">
                  <c:v>62.785391000000004</c:v>
                </c:pt>
                <c:pt idx="298">
                  <c:v>62.649987000000003</c:v>
                </c:pt>
                <c:pt idx="299">
                  <c:v>62.649987000000003</c:v>
                </c:pt>
                <c:pt idx="300">
                  <c:v>62.494236999999998</c:v>
                </c:pt>
                <c:pt idx="301">
                  <c:v>62.494236999999998</c:v>
                </c:pt>
                <c:pt idx="302">
                  <c:v>62.454236999999999</c:v>
                </c:pt>
                <c:pt idx="303">
                  <c:v>62.309711</c:v>
                </c:pt>
                <c:pt idx="304">
                  <c:v>62.272012000000004</c:v>
                </c:pt>
                <c:pt idx="305">
                  <c:v>62.272012000000004</c:v>
                </c:pt>
                <c:pt idx="306">
                  <c:v>62.233012000000002</c:v>
                </c:pt>
                <c:pt idx="307">
                  <c:v>62.033011999999999</c:v>
                </c:pt>
                <c:pt idx="308">
                  <c:v>61.873012000000003</c:v>
                </c:pt>
                <c:pt idx="309">
                  <c:v>61.873012000000003</c:v>
                </c:pt>
                <c:pt idx="310">
                  <c:v>61.873012000000003</c:v>
                </c:pt>
                <c:pt idx="311">
                  <c:v>61.873012000000003</c:v>
                </c:pt>
                <c:pt idx="312">
                  <c:v>61.863012000000005</c:v>
                </c:pt>
                <c:pt idx="313">
                  <c:v>61.563012000000001</c:v>
                </c:pt>
                <c:pt idx="314">
                  <c:v>61.563012000000001</c:v>
                </c:pt>
                <c:pt idx="315">
                  <c:v>59.828004999999997</c:v>
                </c:pt>
                <c:pt idx="316">
                  <c:v>59.828004999999997</c:v>
                </c:pt>
                <c:pt idx="317">
                  <c:v>58.290014999999997</c:v>
                </c:pt>
                <c:pt idx="318">
                  <c:v>57.790014999999997</c:v>
                </c:pt>
                <c:pt idx="319">
                  <c:v>57.790014999999997</c:v>
                </c:pt>
                <c:pt idx="320">
                  <c:v>57.245993999999996</c:v>
                </c:pt>
                <c:pt idx="321">
                  <c:v>56.845993999999997</c:v>
                </c:pt>
                <c:pt idx="322">
                  <c:v>56.845993999999997</c:v>
                </c:pt>
                <c:pt idx="323">
                  <c:v>56.845993999999997</c:v>
                </c:pt>
                <c:pt idx="324">
                  <c:v>56.845993999999997</c:v>
                </c:pt>
                <c:pt idx="325">
                  <c:v>51.851703000000001</c:v>
                </c:pt>
                <c:pt idx="326">
                  <c:v>51.797702999999998</c:v>
                </c:pt>
                <c:pt idx="327">
                  <c:v>51.797702999999998</c:v>
                </c:pt>
                <c:pt idx="328">
                  <c:v>51.797702999999998</c:v>
                </c:pt>
                <c:pt idx="329">
                  <c:v>51.797703430719992</c:v>
                </c:pt>
                <c:pt idx="330">
                  <c:v>51.297703430719999</c:v>
                </c:pt>
                <c:pt idx="331">
                  <c:v>51.27270343072</c:v>
                </c:pt>
                <c:pt idx="332">
                  <c:v>51.27270343072</c:v>
                </c:pt>
                <c:pt idx="333">
                  <c:v>51.203609930719999</c:v>
                </c:pt>
                <c:pt idx="334">
                  <c:v>51.203609999999998</c:v>
                </c:pt>
                <c:pt idx="335">
                  <c:v>51.203609999999998</c:v>
                </c:pt>
                <c:pt idx="336">
                  <c:v>51.203609999999998</c:v>
                </c:pt>
                <c:pt idx="337">
                  <c:v>51.203609999999998</c:v>
                </c:pt>
                <c:pt idx="338">
                  <c:v>51.096625999999993</c:v>
                </c:pt>
                <c:pt idx="339">
                  <c:v>45.416625999999994</c:v>
                </c:pt>
                <c:pt idx="340">
                  <c:v>45.376625999999995</c:v>
                </c:pt>
                <c:pt idx="341">
                  <c:v>45.376626330720001</c:v>
                </c:pt>
                <c:pt idx="342">
                  <c:v>45.376426000000002</c:v>
                </c:pt>
                <c:pt idx="343">
                  <c:v>45.376426330720001</c:v>
                </c:pt>
                <c:pt idx="344">
                  <c:v>45.376426330720001</c:v>
                </c:pt>
                <c:pt idx="345">
                  <c:v>45.376426330720001</c:v>
                </c:pt>
                <c:pt idx="346">
                  <c:v>45.376426000000002</c:v>
                </c:pt>
                <c:pt idx="347">
                  <c:v>45.359425999999999</c:v>
                </c:pt>
                <c:pt idx="348">
                  <c:v>45.344426330720005</c:v>
                </c:pt>
                <c:pt idx="349">
                  <c:v>43.888807</c:v>
                </c:pt>
                <c:pt idx="350">
                  <c:v>43.888807</c:v>
                </c:pt>
                <c:pt idx="351">
                  <c:v>43.888807</c:v>
                </c:pt>
                <c:pt idx="352">
                  <c:v>43.878807000000002</c:v>
                </c:pt>
                <c:pt idx="353">
                  <c:v>43.878807000000002</c:v>
                </c:pt>
                <c:pt idx="354">
                  <c:v>43.878807000000002</c:v>
                </c:pt>
                <c:pt idx="355">
                  <c:v>43.788806999999998</c:v>
                </c:pt>
                <c:pt idx="356">
                  <c:v>43.788806999999998</c:v>
                </c:pt>
                <c:pt idx="357">
                  <c:v>43.788806999999998</c:v>
                </c:pt>
                <c:pt idx="358">
                  <c:v>43.788806999999998</c:v>
                </c:pt>
                <c:pt idx="359">
                  <c:v>40.122807000000002</c:v>
                </c:pt>
                <c:pt idx="360">
                  <c:v>40.122807000000002</c:v>
                </c:pt>
                <c:pt idx="361">
                  <c:v>40.122807000000002</c:v>
                </c:pt>
                <c:pt idx="362">
                  <c:v>40.122807000000002</c:v>
                </c:pt>
                <c:pt idx="363">
                  <c:v>40.122807000000002</c:v>
                </c:pt>
                <c:pt idx="364">
                  <c:v>40.122807000000002</c:v>
                </c:pt>
                <c:pt idx="365">
                  <c:v>40.122807000000002</c:v>
                </c:pt>
                <c:pt idx="366">
                  <c:v>40.122807000000002</c:v>
                </c:pt>
                <c:pt idx="367">
                  <c:v>40.122807000000002</c:v>
                </c:pt>
                <c:pt idx="368">
                  <c:v>40.122807000000002</c:v>
                </c:pt>
                <c:pt idx="369">
                  <c:v>40.053873000000003</c:v>
                </c:pt>
                <c:pt idx="370">
                  <c:v>40.052464999999998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2E-4949-8570-C89F9E284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7316927"/>
        <c:axId val="1677297791"/>
      </c:lineChart>
      <c:lineChart>
        <c:grouping val="standard"/>
        <c:varyColors val="0"/>
        <c:ser>
          <c:idx val="1"/>
          <c:order val="1"/>
          <c:tx>
            <c:v>сертиф</c:v>
          </c:tx>
          <c:spPr>
            <a:ln w="19050" cap="rnd">
              <a:solidFill>
                <a:srgbClr val="FF0000">
                  <a:alpha val="4%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'2022-23'!$AA$7:$AA$377</c:f>
              <c:numCache>
                <c:formatCode>General</c:formatCode>
                <c:ptCount val="371"/>
                <c:pt idx="0">
                  <c:v>174.029</c:v>
                </c:pt>
                <c:pt idx="1">
                  <c:v>212.79900000000001</c:v>
                </c:pt>
                <c:pt idx="2">
                  <c:v>195.964</c:v>
                </c:pt>
                <c:pt idx="3">
                  <c:v>215.648</c:v>
                </c:pt>
                <c:pt idx="4">
                  <c:v>206.03</c:v>
                </c:pt>
                <c:pt idx="5">
                  <c:v>190.471</c:v>
                </c:pt>
                <c:pt idx="6">
                  <c:v>184.946</c:v>
                </c:pt>
                <c:pt idx="7">
                  <c:v>178.43799999999999</c:v>
                </c:pt>
                <c:pt idx="8">
                  <c:v>169.91200000000001</c:v>
                </c:pt>
                <c:pt idx="9">
                  <c:v>164.86500000000001</c:v>
                </c:pt>
                <c:pt idx="10">
                  <c:v>161.048</c:v>
                </c:pt>
                <c:pt idx="11">
                  <c:v>155.15700000000001</c:v>
                </c:pt>
                <c:pt idx="12">
                  <c:v>157.16800000000001</c:v>
                </c:pt>
                <c:pt idx="13">
                  <c:v>141.57499999999999</c:v>
                </c:pt>
                <c:pt idx="14">
                  <c:v>165.75800000000001</c:v>
                </c:pt>
                <c:pt idx="15">
                  <c:v>155.25399999999999</c:v>
                </c:pt>
                <c:pt idx="16">
                  <c:v>156.82499999999999</c:v>
                </c:pt>
                <c:pt idx="17">
                  <c:v>151.922</c:v>
                </c:pt>
                <c:pt idx="18">
                  <c:v>141.25299999999999</c:v>
                </c:pt>
                <c:pt idx="19">
                  <c:v>132.154</c:v>
                </c:pt>
                <c:pt idx="20">
                  <c:v>124.06100000000001</c:v>
                </c:pt>
                <c:pt idx="21">
                  <c:v>135.14400000000001</c:v>
                </c:pt>
                <c:pt idx="22">
                  <c:v>139.108</c:v>
                </c:pt>
                <c:pt idx="23">
                  <c:v>151.60300000000001</c:v>
                </c:pt>
                <c:pt idx="24">
                  <c:v>157.9</c:v>
                </c:pt>
                <c:pt idx="25">
                  <c:v>162.94399999999999</c:v>
                </c:pt>
                <c:pt idx="26">
                  <c:v>167.874</c:v>
                </c:pt>
                <c:pt idx="27">
                  <c:v>165.321</c:v>
                </c:pt>
                <c:pt idx="28">
                  <c:v>143.40799999999999</c:v>
                </c:pt>
                <c:pt idx="29">
                  <c:v>138.19300000000001</c:v>
                </c:pt>
                <c:pt idx="30">
                  <c:v>131.898</c:v>
                </c:pt>
                <c:pt idx="31">
                  <c:v>135.09399999999999</c:v>
                </c:pt>
                <c:pt idx="32">
                  <c:v>135.108</c:v>
                </c:pt>
                <c:pt idx="33">
                  <c:v>129.09</c:v>
                </c:pt>
                <c:pt idx="34">
                  <c:v>119.705</c:v>
                </c:pt>
                <c:pt idx="35">
                  <c:v>113.44199999999999</c:v>
                </c:pt>
                <c:pt idx="36">
                  <c:v>104.559</c:v>
                </c:pt>
                <c:pt idx="37">
                  <c:v>102.72499999999999</c:v>
                </c:pt>
                <c:pt idx="38">
                  <c:v>67.188000000000002</c:v>
                </c:pt>
                <c:pt idx="39">
                  <c:v>58.029000000000003</c:v>
                </c:pt>
                <c:pt idx="40">
                  <c:v>67.495999999999995</c:v>
                </c:pt>
                <c:pt idx="41">
                  <c:v>84.897999999999996</c:v>
                </c:pt>
                <c:pt idx="42">
                  <c:v>93.637</c:v>
                </c:pt>
                <c:pt idx="43">
                  <c:v>112.14700000000001</c:v>
                </c:pt>
                <c:pt idx="44">
                  <c:v>128.846</c:v>
                </c:pt>
                <c:pt idx="45">
                  <c:v>112.782</c:v>
                </c:pt>
                <c:pt idx="46">
                  <c:v>139.16300000000001</c:v>
                </c:pt>
                <c:pt idx="47">
                  <c:v>150.68199999999999</c:v>
                </c:pt>
                <c:pt idx="48">
                  <c:v>136.10499999999999</c:v>
                </c:pt>
                <c:pt idx="49">
                  <c:v>139.69300000000001</c:v>
                </c:pt>
                <c:pt idx="50">
                  <c:v>142.267</c:v>
                </c:pt>
                <c:pt idx="51">
                  <c:v>137.39699999999999</c:v>
                </c:pt>
                <c:pt idx="52">
                  <c:v>135.66999999999999</c:v>
                </c:pt>
                <c:pt idx="53">
                  <c:v>132.739</c:v>
                </c:pt>
                <c:pt idx="54">
                  <c:v>132.54400000000001</c:v>
                </c:pt>
                <c:pt idx="55">
                  <c:v>136.428</c:v>
                </c:pt>
                <c:pt idx="56">
                  <c:v>151.971</c:v>
                </c:pt>
                <c:pt idx="57">
                  <c:v>149.428</c:v>
                </c:pt>
                <c:pt idx="58">
                  <c:v>154.65199999999999</c:v>
                </c:pt>
                <c:pt idx="59">
                  <c:v>160.36099999999999</c:v>
                </c:pt>
                <c:pt idx="60">
                  <c:v>154.15100000000001</c:v>
                </c:pt>
                <c:pt idx="61">
                  <c:v>162.61000000000001</c:v>
                </c:pt>
                <c:pt idx="62">
                  <c:v>151.41300000000001</c:v>
                </c:pt>
                <c:pt idx="63">
                  <c:v>149.40100000000001</c:v>
                </c:pt>
                <c:pt idx="64">
                  <c:v>141.803</c:v>
                </c:pt>
                <c:pt idx="65">
                  <c:v>143.55799999999999</c:v>
                </c:pt>
                <c:pt idx="66">
                  <c:v>136.363</c:v>
                </c:pt>
                <c:pt idx="67">
                  <c:v>151.35400000000001</c:v>
                </c:pt>
                <c:pt idx="68">
                  <c:v>161.40799999999999</c:v>
                </c:pt>
                <c:pt idx="69">
                  <c:v>162.00299999999999</c:v>
                </c:pt>
                <c:pt idx="70">
                  <c:v>167.57900000000001</c:v>
                </c:pt>
                <c:pt idx="71">
                  <c:v>155.00200000000001</c:v>
                </c:pt>
                <c:pt idx="72">
                  <c:v>162.203</c:v>
                </c:pt>
                <c:pt idx="73">
                  <c:v>164.03700000000001</c:v>
                </c:pt>
                <c:pt idx="74">
                  <c:v>166.36600000000001</c:v>
                </c:pt>
                <c:pt idx="75">
                  <c:v>170.15600000000001</c:v>
                </c:pt>
                <c:pt idx="76">
                  <c:v>171.24</c:v>
                </c:pt>
                <c:pt idx="77">
                  <c:v>168.28899999999999</c:v>
                </c:pt>
                <c:pt idx="78">
                  <c:v>172.19200000000001</c:v>
                </c:pt>
                <c:pt idx="79">
                  <c:v>166.179</c:v>
                </c:pt>
                <c:pt idx="80">
                  <c:v>184.172</c:v>
                </c:pt>
                <c:pt idx="81">
                  <c:v>185.86799999999999</c:v>
                </c:pt>
                <c:pt idx="82">
                  <c:v>187.76</c:v>
                </c:pt>
                <c:pt idx="83">
                  <c:v>187.49199999999999</c:v>
                </c:pt>
                <c:pt idx="84">
                  <c:v>185.238</c:v>
                </c:pt>
                <c:pt idx="85">
                  <c:v>168.07499999999999</c:v>
                </c:pt>
                <c:pt idx="86">
                  <c:v>176</c:v>
                </c:pt>
                <c:pt idx="87">
                  <c:v>176.40799999999999</c:v>
                </c:pt>
                <c:pt idx="88">
                  <c:v>176.447</c:v>
                </c:pt>
                <c:pt idx="89">
                  <c:v>177.28399999999999</c:v>
                </c:pt>
                <c:pt idx="90">
                  <c:v>183.38300000000001</c:v>
                </c:pt>
                <c:pt idx="91">
                  <c:v>177.21</c:v>
                </c:pt>
                <c:pt idx="92">
                  <c:v>166.50200000000001</c:v>
                </c:pt>
                <c:pt idx="93">
                  <c:v>185.44200000000001</c:v>
                </c:pt>
                <c:pt idx="94">
                  <c:v>189.56</c:v>
                </c:pt>
                <c:pt idx="95">
                  <c:v>195.77099999999999</c:v>
                </c:pt>
                <c:pt idx="96">
                  <c:v>196.44800000000001</c:v>
                </c:pt>
                <c:pt idx="97">
                  <c:v>195.19399999999999</c:v>
                </c:pt>
                <c:pt idx="98">
                  <c:v>192.22800000000001</c:v>
                </c:pt>
                <c:pt idx="99">
                  <c:v>188.43</c:v>
                </c:pt>
                <c:pt idx="100">
                  <c:v>194.24100000000001</c:v>
                </c:pt>
                <c:pt idx="101">
                  <c:v>189.09899999999999</c:v>
                </c:pt>
                <c:pt idx="102">
                  <c:v>187.97200000000001</c:v>
                </c:pt>
                <c:pt idx="103">
                  <c:v>188.97800000000001</c:v>
                </c:pt>
                <c:pt idx="104">
                  <c:v>183.21199999999999</c:v>
                </c:pt>
                <c:pt idx="105">
                  <c:v>193.428</c:v>
                </c:pt>
                <c:pt idx="106">
                  <c:v>188.584</c:v>
                </c:pt>
                <c:pt idx="107">
                  <c:v>163.322</c:v>
                </c:pt>
                <c:pt idx="108">
                  <c:v>170.554</c:v>
                </c:pt>
                <c:pt idx="109">
                  <c:v>117.82</c:v>
                </c:pt>
                <c:pt idx="110">
                  <c:v>179.08099999999999</c:v>
                </c:pt>
                <c:pt idx="111">
                  <c:v>174.41300000000001</c:v>
                </c:pt>
                <c:pt idx="112">
                  <c:v>157.45500000000001</c:v>
                </c:pt>
                <c:pt idx="113">
                  <c:v>148.94</c:v>
                </c:pt>
                <c:pt idx="114">
                  <c:v>140.524</c:v>
                </c:pt>
                <c:pt idx="115">
                  <c:v>160.38300000000001</c:v>
                </c:pt>
                <c:pt idx="116">
                  <c:v>162.65199999999999</c:v>
                </c:pt>
                <c:pt idx="117">
                  <c:v>158.78100000000001</c:v>
                </c:pt>
                <c:pt idx="118">
                  <c:v>173.26300000000001</c:v>
                </c:pt>
                <c:pt idx="119">
                  <c:v>171.86500000000001</c:v>
                </c:pt>
                <c:pt idx="120">
                  <c:v>165.101</c:v>
                </c:pt>
                <c:pt idx="121">
                  <c:v>164.078</c:v>
                </c:pt>
                <c:pt idx="122">
                  <c:v>153.98500000000001</c:v>
                </c:pt>
                <c:pt idx="123">
                  <c:v>159.72800000000001</c:v>
                </c:pt>
                <c:pt idx="124">
                  <c:v>199.976</c:v>
                </c:pt>
                <c:pt idx="125">
                  <c:v>206.827</c:v>
                </c:pt>
                <c:pt idx="126">
                  <c:v>195.863</c:v>
                </c:pt>
                <c:pt idx="127">
                  <c:v>192.32599999999999</c:v>
                </c:pt>
                <c:pt idx="128">
                  <c:v>182.42500000000001</c:v>
                </c:pt>
                <c:pt idx="129">
                  <c:v>189.245</c:v>
                </c:pt>
                <c:pt idx="130">
                  <c:v>191.267</c:v>
                </c:pt>
                <c:pt idx="131">
                  <c:v>206.607</c:v>
                </c:pt>
                <c:pt idx="132">
                  <c:v>197.631</c:v>
                </c:pt>
                <c:pt idx="133">
                  <c:v>195.73699999999999</c:v>
                </c:pt>
                <c:pt idx="134">
                  <c:v>188.625</c:v>
                </c:pt>
                <c:pt idx="135">
                  <c:v>181.88200000000001</c:v>
                </c:pt>
                <c:pt idx="136">
                  <c:v>160.947</c:v>
                </c:pt>
                <c:pt idx="137">
                  <c:v>164.40299999999999</c:v>
                </c:pt>
                <c:pt idx="138">
                  <c:v>160.73500000000001</c:v>
                </c:pt>
                <c:pt idx="139">
                  <c:v>151.691</c:v>
                </c:pt>
                <c:pt idx="140">
                  <c:v>157.898</c:v>
                </c:pt>
                <c:pt idx="141">
                  <c:v>154.49799999999999</c:v>
                </c:pt>
                <c:pt idx="142">
                  <c:v>148.55099999999999</c:v>
                </c:pt>
                <c:pt idx="143">
                  <c:v>153.726</c:v>
                </c:pt>
                <c:pt idx="144">
                  <c:v>155.42400000000001</c:v>
                </c:pt>
                <c:pt idx="145">
                  <c:v>176.52600000000001</c:v>
                </c:pt>
                <c:pt idx="146">
                  <c:v>192.54400000000001</c:v>
                </c:pt>
                <c:pt idx="147">
                  <c:v>196.173</c:v>
                </c:pt>
                <c:pt idx="148">
                  <c:v>197.62200000000001</c:v>
                </c:pt>
                <c:pt idx="149">
                  <c:v>207.714</c:v>
                </c:pt>
                <c:pt idx="150">
                  <c:v>200.715</c:v>
                </c:pt>
                <c:pt idx="151">
                  <c:v>194.494</c:v>
                </c:pt>
                <c:pt idx="152">
                  <c:v>197.57499999999999</c:v>
                </c:pt>
                <c:pt idx="153">
                  <c:v>211.37700000000001</c:v>
                </c:pt>
                <c:pt idx="154">
                  <c:v>207.93199999999999</c:v>
                </c:pt>
                <c:pt idx="155">
                  <c:v>200.46199999999999</c:v>
                </c:pt>
                <c:pt idx="156">
                  <c:v>167.40299999999999</c:v>
                </c:pt>
                <c:pt idx="157">
                  <c:v>206.018</c:v>
                </c:pt>
                <c:pt idx="158">
                  <c:v>183.25700000000001</c:v>
                </c:pt>
                <c:pt idx="159">
                  <c:v>186.31100000000001</c:v>
                </c:pt>
                <c:pt idx="160">
                  <c:v>179.64</c:v>
                </c:pt>
                <c:pt idx="161">
                  <c:v>174.76900000000001</c:v>
                </c:pt>
                <c:pt idx="162">
                  <c:v>176.86199999999999</c:v>
                </c:pt>
                <c:pt idx="163">
                  <c:v>175.714</c:v>
                </c:pt>
                <c:pt idx="164">
                  <c:v>171.797</c:v>
                </c:pt>
                <c:pt idx="165">
                  <c:v>172.821</c:v>
                </c:pt>
                <c:pt idx="166">
                  <c:v>182.49700000000001</c:v>
                </c:pt>
                <c:pt idx="167">
                  <c:v>204.73099999999999</c:v>
                </c:pt>
                <c:pt idx="168">
                  <c:v>208.19200000000001</c:v>
                </c:pt>
                <c:pt idx="169">
                  <c:v>204.22900000000001</c:v>
                </c:pt>
                <c:pt idx="170">
                  <c:v>217.63</c:v>
                </c:pt>
                <c:pt idx="171">
                  <c:v>206.102</c:v>
                </c:pt>
                <c:pt idx="172">
                  <c:v>215.959</c:v>
                </c:pt>
                <c:pt idx="173">
                  <c:v>215.11600000000001</c:v>
                </c:pt>
                <c:pt idx="174">
                  <c:v>217.93199999999999</c:v>
                </c:pt>
                <c:pt idx="175">
                  <c:v>227.47499999999999</c:v>
                </c:pt>
                <c:pt idx="176">
                  <c:v>222.57</c:v>
                </c:pt>
                <c:pt idx="177">
                  <c:v>233.90600000000001</c:v>
                </c:pt>
                <c:pt idx="178">
                  <c:v>255.56899999999999</c:v>
                </c:pt>
                <c:pt idx="179">
                  <c:v>251.38399999999999</c:v>
                </c:pt>
                <c:pt idx="180">
                  <c:v>251.82300000000001</c:v>
                </c:pt>
                <c:pt idx="181">
                  <c:v>236.10900000000001</c:v>
                </c:pt>
                <c:pt idx="182">
                  <c:v>245.97800000000001</c:v>
                </c:pt>
                <c:pt idx="183">
                  <c:v>244.18899999999999</c:v>
                </c:pt>
                <c:pt idx="184">
                  <c:v>245.97399999999999</c:v>
                </c:pt>
                <c:pt idx="185">
                  <c:v>239.57599999999999</c:v>
                </c:pt>
                <c:pt idx="186">
                  <c:v>257.24299999999999</c:v>
                </c:pt>
                <c:pt idx="187">
                  <c:v>247.18799999999999</c:v>
                </c:pt>
                <c:pt idx="188">
                  <c:v>256.721</c:v>
                </c:pt>
                <c:pt idx="189">
                  <c:v>249.18799999999999</c:v>
                </c:pt>
                <c:pt idx="190">
                  <c:v>252.55799999999999</c:v>
                </c:pt>
                <c:pt idx="191">
                  <c:v>245.358</c:v>
                </c:pt>
                <c:pt idx="192">
                  <c:v>241.80799999999999</c:v>
                </c:pt>
                <c:pt idx="193">
                  <c:v>241.70400000000001</c:v>
                </c:pt>
                <c:pt idx="194">
                  <c:v>265.33199999999999</c:v>
                </c:pt>
                <c:pt idx="195">
                  <c:v>257.55799999999999</c:v>
                </c:pt>
                <c:pt idx="196">
                  <c:v>258.35899999999998</c:v>
                </c:pt>
                <c:pt idx="197">
                  <c:v>260.60899999999998</c:v>
                </c:pt>
                <c:pt idx="198">
                  <c:v>264.404</c:v>
                </c:pt>
                <c:pt idx="199">
                  <c:v>256.60300000000001</c:v>
                </c:pt>
                <c:pt idx="200">
                  <c:v>264.42700000000002</c:v>
                </c:pt>
                <c:pt idx="201">
                  <c:v>257.12799999999999</c:v>
                </c:pt>
                <c:pt idx="202">
                  <c:v>255.93600000000001</c:v>
                </c:pt>
                <c:pt idx="203">
                  <c:v>265.209</c:v>
                </c:pt>
                <c:pt idx="204">
                  <c:v>267.69600000000003</c:v>
                </c:pt>
                <c:pt idx="205">
                  <c:v>271.19400000000002</c:v>
                </c:pt>
                <c:pt idx="206">
                  <c:v>273.89600000000002</c:v>
                </c:pt>
                <c:pt idx="207">
                  <c:v>284.05500000000001</c:v>
                </c:pt>
                <c:pt idx="208">
                  <c:v>286.142</c:v>
                </c:pt>
                <c:pt idx="209">
                  <c:v>291.721</c:v>
                </c:pt>
                <c:pt idx="210">
                  <c:v>289.02199999999999</c:v>
                </c:pt>
                <c:pt idx="211">
                  <c:v>265.733</c:v>
                </c:pt>
                <c:pt idx="212">
                  <c:v>291.38400000000001</c:v>
                </c:pt>
                <c:pt idx="213">
                  <c:v>290.899</c:v>
                </c:pt>
                <c:pt idx="214">
                  <c:v>288.95699999999999</c:v>
                </c:pt>
                <c:pt idx="215">
                  <c:v>290.05399999999997</c:v>
                </c:pt>
                <c:pt idx="216">
                  <c:v>319.87599999999998</c:v>
                </c:pt>
                <c:pt idx="217">
                  <c:v>321.50099999999998</c:v>
                </c:pt>
                <c:pt idx="218">
                  <c:v>327.41699999999997</c:v>
                </c:pt>
                <c:pt idx="219">
                  <c:v>334.45100000000002</c:v>
                </c:pt>
                <c:pt idx="220">
                  <c:v>339.94499999999999</c:v>
                </c:pt>
                <c:pt idx="221">
                  <c:v>331.923</c:v>
                </c:pt>
                <c:pt idx="222">
                  <c:v>333.21300000000002</c:v>
                </c:pt>
                <c:pt idx="223">
                  <c:v>345.596</c:v>
                </c:pt>
                <c:pt idx="224">
                  <c:v>322.11700000000002</c:v>
                </c:pt>
                <c:pt idx="225">
                  <c:v>334.91399999999999</c:v>
                </c:pt>
                <c:pt idx="226">
                  <c:v>335.041</c:v>
                </c:pt>
                <c:pt idx="227">
                  <c:v>331.74200000000002</c:v>
                </c:pt>
                <c:pt idx="228">
                  <c:v>332.50599999999997</c:v>
                </c:pt>
                <c:pt idx="229">
                  <c:v>340.45800000000003</c:v>
                </c:pt>
                <c:pt idx="230">
                  <c:v>336.06099999999998</c:v>
                </c:pt>
                <c:pt idx="231">
                  <c:v>350.60399999999998</c:v>
                </c:pt>
                <c:pt idx="232">
                  <c:v>352.31599999999997</c:v>
                </c:pt>
                <c:pt idx="233">
                  <c:v>365.80799999999999</c:v>
                </c:pt>
                <c:pt idx="234">
                  <c:v>358.40199999999999</c:v>
                </c:pt>
                <c:pt idx="235">
                  <c:v>382.21899999999999</c:v>
                </c:pt>
                <c:pt idx="236">
                  <c:v>384.714</c:v>
                </c:pt>
                <c:pt idx="237">
                  <c:v>371.42500000000001</c:v>
                </c:pt>
                <c:pt idx="238">
                  <c:v>360.60500000000002</c:v>
                </c:pt>
                <c:pt idx="239">
                  <c:v>368.25900000000001</c:v>
                </c:pt>
                <c:pt idx="240">
                  <c:v>361.46600000000001</c:v>
                </c:pt>
                <c:pt idx="241">
                  <c:v>370.56799999999998</c:v>
                </c:pt>
                <c:pt idx="242">
                  <c:v>347.47800000000001</c:v>
                </c:pt>
                <c:pt idx="243">
                  <c:v>380.99799999999999</c:v>
                </c:pt>
                <c:pt idx="244">
                  <c:v>383.322</c:v>
                </c:pt>
                <c:pt idx="245">
                  <c:v>377.27300000000002</c:v>
                </c:pt>
                <c:pt idx="246">
                  <c:v>333.28199999999998</c:v>
                </c:pt>
                <c:pt idx="247">
                  <c:v>380.22899999999998</c:v>
                </c:pt>
                <c:pt idx="248">
                  <c:v>382.41300000000001</c:v>
                </c:pt>
                <c:pt idx="249">
                  <c:v>387.18099999999998</c:v>
                </c:pt>
                <c:pt idx="250">
                  <c:v>417.99900000000002</c:v>
                </c:pt>
                <c:pt idx="251">
                  <c:v>428.702</c:v>
                </c:pt>
                <c:pt idx="252">
                  <c:v>430.38900000000001</c:v>
                </c:pt>
                <c:pt idx="253">
                  <c:v>442.62900000000002</c:v>
                </c:pt>
                <c:pt idx="254">
                  <c:v>436.98599999999999</c:v>
                </c:pt>
                <c:pt idx="255">
                  <c:v>440.20699999999999</c:v>
                </c:pt>
                <c:pt idx="256">
                  <c:v>443.73200000000003</c:v>
                </c:pt>
                <c:pt idx="257">
                  <c:v>419.1</c:v>
                </c:pt>
                <c:pt idx="258">
                  <c:v>417.15800000000002</c:v>
                </c:pt>
                <c:pt idx="259">
                  <c:v>456.25299999999999</c:v>
                </c:pt>
                <c:pt idx="260">
                  <c:v>456.88799999999998</c:v>
                </c:pt>
                <c:pt idx="261">
                  <c:v>477.51299999999998</c:v>
                </c:pt>
                <c:pt idx="262">
                  <c:v>467.21300000000002</c:v>
                </c:pt>
                <c:pt idx="263">
                  <c:v>466.76600000000002</c:v>
                </c:pt>
                <c:pt idx="264">
                  <c:v>465.97399999999999</c:v>
                </c:pt>
                <c:pt idx="265">
                  <c:v>451.40800000000002</c:v>
                </c:pt>
                <c:pt idx="266">
                  <c:v>443.85500000000002</c:v>
                </c:pt>
                <c:pt idx="267">
                  <c:v>378.904</c:v>
                </c:pt>
                <c:pt idx="268">
                  <c:v>376.29899999999998</c:v>
                </c:pt>
                <c:pt idx="269">
                  <c:v>382.89400000000001</c:v>
                </c:pt>
                <c:pt idx="270">
                  <c:v>385.17399999999998</c:v>
                </c:pt>
                <c:pt idx="271">
                  <c:v>390.82299999999998</c:v>
                </c:pt>
                <c:pt idx="272">
                  <c:v>383.85300000000001</c:v>
                </c:pt>
                <c:pt idx="273">
                  <c:v>382.387</c:v>
                </c:pt>
                <c:pt idx="274">
                  <c:v>393.69600000000003</c:v>
                </c:pt>
                <c:pt idx="275">
                  <c:v>394.98899999999998</c:v>
                </c:pt>
                <c:pt idx="276">
                  <c:v>396.041</c:v>
                </c:pt>
                <c:pt idx="277">
                  <c:v>402.86900000000003</c:v>
                </c:pt>
                <c:pt idx="278">
                  <c:v>392.68400000000003</c:v>
                </c:pt>
                <c:pt idx="279">
                  <c:v>389.96499999999997</c:v>
                </c:pt>
                <c:pt idx="280">
                  <c:v>377.81299999999999</c:v>
                </c:pt>
                <c:pt idx="281">
                  <c:v>371.52699999999999</c:v>
                </c:pt>
                <c:pt idx="282">
                  <c:v>365.40699999999998</c:v>
                </c:pt>
                <c:pt idx="283">
                  <c:v>344.65</c:v>
                </c:pt>
                <c:pt idx="284">
                  <c:v>346.05399999999997</c:v>
                </c:pt>
                <c:pt idx="285">
                  <c:v>351.815</c:v>
                </c:pt>
                <c:pt idx="286">
                  <c:v>343.245</c:v>
                </c:pt>
                <c:pt idx="287">
                  <c:v>355.53500000000003</c:v>
                </c:pt>
                <c:pt idx="288">
                  <c:v>357.452</c:v>
                </c:pt>
                <c:pt idx="289">
                  <c:v>369.642</c:v>
                </c:pt>
                <c:pt idx="290">
                  <c:v>319.32299999999998</c:v>
                </c:pt>
                <c:pt idx="291">
                  <c:v>320.7</c:v>
                </c:pt>
                <c:pt idx="292">
                  <c:v>321.86599999999999</c:v>
                </c:pt>
                <c:pt idx="293">
                  <c:v>328.50200000000001</c:v>
                </c:pt>
                <c:pt idx="294">
                  <c:v>328.44200000000001</c:v>
                </c:pt>
                <c:pt idx="295">
                  <c:v>305.13299999999998</c:v>
                </c:pt>
                <c:pt idx="296">
                  <c:v>338.67099999999999</c:v>
                </c:pt>
                <c:pt idx="297">
                  <c:v>346.65499999999997</c:v>
                </c:pt>
                <c:pt idx="298">
                  <c:v>342.09300000000002</c:v>
                </c:pt>
                <c:pt idx="299">
                  <c:v>341.05</c:v>
                </c:pt>
                <c:pt idx="300">
                  <c:v>348.33800000000002</c:v>
                </c:pt>
                <c:pt idx="301">
                  <c:v>347.36</c:v>
                </c:pt>
                <c:pt idx="302">
                  <c:v>352.45100000000002</c:v>
                </c:pt>
                <c:pt idx="303">
                  <c:v>374.95100000000002</c:v>
                </c:pt>
                <c:pt idx="304">
                  <c:v>367.928</c:v>
                </c:pt>
                <c:pt idx="305">
                  <c:v>380.59300000000002</c:v>
                </c:pt>
                <c:pt idx="306">
                  <c:v>370.50599999999997</c:v>
                </c:pt>
                <c:pt idx="307">
                  <c:v>365.73399999999998</c:v>
                </c:pt>
                <c:pt idx="308">
                  <c:v>375.71699999999998</c:v>
                </c:pt>
                <c:pt idx="309">
                  <c:v>383.39</c:v>
                </c:pt>
                <c:pt idx="310">
                  <c:v>312.435</c:v>
                </c:pt>
                <c:pt idx="311">
                  <c:v>332.87200000000001</c:v>
                </c:pt>
                <c:pt idx="312">
                  <c:v>335.13600000000002</c:v>
                </c:pt>
                <c:pt idx="313">
                  <c:v>338.77300000000002</c:v>
                </c:pt>
                <c:pt idx="314">
                  <c:v>346.37200000000001</c:v>
                </c:pt>
                <c:pt idx="315">
                  <c:v>340.73</c:v>
                </c:pt>
                <c:pt idx="316">
                  <c:v>336.166</c:v>
                </c:pt>
                <c:pt idx="317">
                  <c:v>339.90899999999999</c:v>
                </c:pt>
                <c:pt idx="318">
                  <c:v>352.27800000000002</c:v>
                </c:pt>
                <c:pt idx="319">
                  <c:v>355.11200000000002</c:v>
                </c:pt>
                <c:pt idx="320">
                  <c:v>351.78199999999998</c:v>
                </c:pt>
                <c:pt idx="321">
                  <c:v>352.94799999999998</c:v>
                </c:pt>
                <c:pt idx="322">
                  <c:v>352.49799999999999</c:v>
                </c:pt>
                <c:pt idx="323">
                  <c:v>354.76900000000001</c:v>
                </c:pt>
                <c:pt idx="324">
                  <c:v>361.83</c:v>
                </c:pt>
                <c:pt idx="325">
                  <c:v>352.66399999999999</c:v>
                </c:pt>
                <c:pt idx="326">
                  <c:v>333.99099999999999</c:v>
                </c:pt>
                <c:pt idx="327">
                  <c:v>352.07499999999999</c:v>
                </c:pt>
                <c:pt idx="328">
                  <c:v>361.71899999999999</c:v>
                </c:pt>
                <c:pt idx="329">
                  <c:v>370.57299999999998</c:v>
                </c:pt>
                <c:pt idx="330">
                  <c:v>359.15</c:v>
                </c:pt>
                <c:pt idx="331">
                  <c:v>378.80500000000001</c:v>
                </c:pt>
                <c:pt idx="332">
                  <c:v>392.09899999999999</c:v>
                </c:pt>
                <c:pt idx="333">
                  <c:v>386.30599999999998</c:v>
                </c:pt>
                <c:pt idx="334">
                  <c:v>389.10500000000002</c:v>
                </c:pt>
                <c:pt idx="335">
                  <c:v>398.09199999999998</c:v>
                </c:pt>
                <c:pt idx="336">
                  <c:v>401.536</c:v>
                </c:pt>
                <c:pt idx="337">
                  <c:v>406.995</c:v>
                </c:pt>
                <c:pt idx="338">
                  <c:v>404.87099999999998</c:v>
                </c:pt>
                <c:pt idx="339">
                  <c:v>408.89299999999997</c:v>
                </c:pt>
                <c:pt idx="340">
                  <c:v>407.48899999999998</c:v>
                </c:pt>
                <c:pt idx="341">
                  <c:v>435.14400000000001</c:v>
                </c:pt>
                <c:pt idx="342">
                  <c:v>441.19099999999997</c:v>
                </c:pt>
                <c:pt idx="343">
                  <c:v>435.17099999999999</c:v>
                </c:pt>
                <c:pt idx="344">
                  <c:v>440.93900000000002</c:v>
                </c:pt>
                <c:pt idx="345">
                  <c:v>426.79899999999998</c:v>
                </c:pt>
                <c:pt idx="346">
                  <c:v>431.61099999999999</c:v>
                </c:pt>
                <c:pt idx="347">
                  <c:v>426.89400000000001</c:v>
                </c:pt>
                <c:pt idx="348">
                  <c:v>422.983</c:v>
                </c:pt>
                <c:pt idx="349">
                  <c:v>430.32400000000001</c:v>
                </c:pt>
                <c:pt idx="350">
                  <c:v>426.65100000000001</c:v>
                </c:pt>
                <c:pt idx="351">
                  <c:v>424.59800000000001</c:v>
                </c:pt>
                <c:pt idx="352">
                  <c:v>452.17099999999999</c:v>
                </c:pt>
                <c:pt idx="353">
                  <c:v>412.43400000000003</c:v>
                </c:pt>
                <c:pt idx="354">
                  <c:v>426.702</c:v>
                </c:pt>
                <c:pt idx="355">
                  <c:v>434.39499999999998</c:v>
                </c:pt>
                <c:pt idx="356">
                  <c:v>429.02800000000002</c:v>
                </c:pt>
                <c:pt idx="357">
                  <c:v>432.74400000000003</c:v>
                </c:pt>
                <c:pt idx="358">
                  <c:v>433.95</c:v>
                </c:pt>
                <c:pt idx="359">
                  <c:v>424.33100000000002</c:v>
                </c:pt>
                <c:pt idx="360">
                  <c:v>425.779</c:v>
                </c:pt>
                <c:pt idx="361">
                  <c:v>391.37</c:v>
                </c:pt>
                <c:pt idx="362">
                  <c:v>399.61799999999999</c:v>
                </c:pt>
                <c:pt idx="363">
                  <c:v>407.09399999999999</c:v>
                </c:pt>
                <c:pt idx="364">
                  <c:v>409.04899999999998</c:v>
                </c:pt>
                <c:pt idx="365">
                  <c:v>422.17599999999999</c:v>
                </c:pt>
                <c:pt idx="366">
                  <c:v>425.75799999999998</c:v>
                </c:pt>
                <c:pt idx="367">
                  <c:v>431.35300000000001</c:v>
                </c:pt>
                <c:pt idx="368">
                  <c:v>424.03800000000001</c:v>
                </c:pt>
                <c:pt idx="369">
                  <c:v>418.51600000000002</c:v>
                </c:pt>
                <c:pt idx="370">
                  <c:v>434.38600000000002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E-4949-8570-C89F9E284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899967"/>
        <c:axId val="2016897887"/>
      </c:lineChart>
      <c:dateAx>
        <c:axId val="16773169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77297791"/>
        <c:crosses val="autoZero"/>
        <c:auto val="1"/>
        <c:lblOffset val="100"/>
        <c:baseTimeUnit val="days"/>
        <c:majorUnit val="2"/>
        <c:majorTimeUnit val="months"/>
      </c:dateAx>
      <c:valAx>
        <c:axId val="1677297791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77316927"/>
        <c:crosses val="autoZero"/>
        <c:crossBetween val="between"/>
        <c:majorUnit val="50"/>
      </c:valAx>
      <c:valAx>
        <c:axId val="2016897887"/>
        <c:scaling>
          <c:orientation val="minMax"/>
          <c:max val="50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6899967"/>
        <c:crosses val="max"/>
        <c:crossBetween val="between"/>
        <c:majorUnit val="100"/>
      </c:valAx>
      <c:catAx>
        <c:axId val="2016899967"/>
        <c:scaling>
          <c:orientation val="minMax"/>
        </c:scaling>
        <c:delete val="1"/>
        <c:axPos val="b"/>
        <c:majorTickMark val="out"/>
        <c:minorTickMark val="none"/>
        <c:tickLblPos val="nextTo"/>
        <c:crossAx val="20168978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/>
      </a:pPr>
      <a:endParaRPr lang="uk-UA"/>
    </a:p>
  </c:txPr>
  <c:externalData r:id="rId3">
    <c:autoUpdate val="0"/>
  </c:externalData>
  <c:userShapes r:id="rId4"/>
</c:chartSpace>
</file>

<file path=ppt/charts/chart30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23624545730913E-2"/>
          <c:y val="0.10977619338762049"/>
          <c:w val="0.72901015471767749"/>
          <c:h val="0.56122126897612312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ED7D31">
                  <a:alpha val="50%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'shrtSRT rng'!$P$10:$P$65</c:f>
              <c:numCache>
                <c:formatCode>General</c:formatCode>
                <c:ptCount val="56"/>
                <c:pt idx="0">
                  <c:v>2</c:v>
                </c:pt>
                <c:pt idx="1">
                  <c:v>2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2.25</c:v>
                </c:pt>
                <c:pt idx="14">
                  <c:v>2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0.5</c:v>
                </c:pt>
                <c:pt idx="45">
                  <c:v>0.5</c:v>
                </c:pt>
                <c:pt idx="46">
                  <c:v>1</c:v>
                </c:pt>
                <c:pt idx="47">
                  <c:v>1.75</c:v>
                </c:pt>
                <c:pt idx="48">
                  <c:v>2.5</c:v>
                </c:pt>
                <c:pt idx="49">
                  <c:v>2.5</c:v>
                </c:pt>
                <c:pt idx="50">
                  <c:v>3.25</c:v>
                </c:pt>
                <c:pt idx="51">
                  <c:v>3.25</c:v>
                </c:pt>
                <c:pt idx="52">
                  <c:v>4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C-45F6-BAA9-E1E908553547}"/>
            </c:ext>
          </c:extLst>
        </c:ser>
        <c:ser>
          <c:idx val="1"/>
          <c:order val="1"/>
          <c:tx>
            <c:v>inflation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(3)'!$E$726:$E$781</c:f>
              <c:numCache>
                <c:formatCode>General</c:formatCode>
                <c:ptCount val="56"/>
                <c:pt idx="0">
                  <c:v>2.9</c:v>
                </c:pt>
                <c:pt idx="1">
                  <c:v>2.7</c:v>
                </c:pt>
                <c:pt idx="2">
                  <c:v>2.2999999999999998</c:v>
                </c:pt>
                <c:pt idx="3">
                  <c:v>2.5</c:v>
                </c:pt>
                <c:pt idx="4">
                  <c:v>2.2000000000000002</c:v>
                </c:pt>
                <c:pt idx="5">
                  <c:v>1.9</c:v>
                </c:pt>
                <c:pt idx="6">
                  <c:v>1.6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1.8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2.5</c:v>
                </c:pt>
                <c:pt idx="19">
                  <c:v>2.2999999999999998</c:v>
                </c:pt>
                <c:pt idx="20">
                  <c:v>1.5</c:v>
                </c:pt>
                <c:pt idx="21">
                  <c:v>0.3</c:v>
                </c:pt>
                <c:pt idx="22">
                  <c:v>0.1</c:v>
                </c:pt>
                <c:pt idx="23">
                  <c:v>0.6</c:v>
                </c:pt>
                <c:pt idx="24">
                  <c:v>1</c:v>
                </c:pt>
                <c:pt idx="25">
                  <c:v>1.3</c:v>
                </c:pt>
                <c:pt idx="26">
                  <c:v>1.4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1.4</c:v>
                </c:pt>
                <c:pt idx="31">
                  <c:v>1.7</c:v>
                </c:pt>
                <c:pt idx="32">
                  <c:v>2.6</c:v>
                </c:pt>
                <c:pt idx="33">
                  <c:v>4.2</c:v>
                </c:pt>
                <c:pt idx="34">
                  <c:v>5</c:v>
                </c:pt>
                <c:pt idx="35">
                  <c:v>5.4</c:v>
                </c:pt>
                <c:pt idx="36">
                  <c:v>5.4</c:v>
                </c:pt>
                <c:pt idx="37">
                  <c:v>5.3</c:v>
                </c:pt>
                <c:pt idx="38">
                  <c:v>5.4</c:v>
                </c:pt>
                <c:pt idx="39">
                  <c:v>6.2</c:v>
                </c:pt>
                <c:pt idx="40">
                  <c:v>6.8</c:v>
                </c:pt>
                <c:pt idx="41">
                  <c:v>7</c:v>
                </c:pt>
                <c:pt idx="42">
                  <c:v>7.5</c:v>
                </c:pt>
                <c:pt idx="43">
                  <c:v>7.9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8.6</c:v>
                </c:pt>
                <c:pt idx="47">
                  <c:v>9.1</c:v>
                </c:pt>
                <c:pt idx="48">
                  <c:v>8.5</c:v>
                </c:pt>
                <c:pt idx="49">
                  <c:v>8.3000000000000007</c:v>
                </c:pt>
                <c:pt idx="50">
                  <c:v>8.1999999999999993</c:v>
                </c:pt>
                <c:pt idx="51">
                  <c:v>7.7</c:v>
                </c:pt>
                <c:pt idx="52">
                  <c:v>7.1</c:v>
                </c:pt>
                <c:pt idx="53">
                  <c:v>6.5</c:v>
                </c:pt>
                <c:pt idx="54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2"/>
          <c:order val="2"/>
          <c:tx>
            <c:v>mon base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'FRED Graph (3)'!$D$726:$D$781</c:f>
              <c:strCache>
                <c:ptCount val="56"/>
                <c:pt idx="0">
                  <c:v>July 2018</c:v>
                </c:pt>
                <c:pt idx="1">
                  <c:v>Aug 2018</c:v>
                </c:pt>
                <c:pt idx="2">
                  <c:v>Sept 2018</c:v>
                </c:pt>
                <c:pt idx="3">
                  <c:v>Oct 2018</c:v>
                </c:pt>
                <c:pt idx="4">
                  <c:v>Nov 2018</c:v>
                </c:pt>
                <c:pt idx="5">
                  <c:v>Dec 2018</c:v>
                </c:pt>
                <c:pt idx="6">
                  <c:v>Jan 2019</c:v>
                </c:pt>
                <c:pt idx="7">
                  <c:v>Feb 2019</c:v>
                </c:pt>
                <c:pt idx="8">
                  <c:v>Mar 2019</c:v>
                </c:pt>
                <c:pt idx="9">
                  <c:v>Apr 2019</c:v>
                </c:pt>
                <c:pt idx="10">
                  <c:v>May 2019</c:v>
                </c:pt>
                <c:pt idx="11">
                  <c:v>June 2019</c:v>
                </c:pt>
                <c:pt idx="12">
                  <c:v>July 2019</c:v>
                </c:pt>
                <c:pt idx="13">
                  <c:v>Aug 2019</c:v>
                </c:pt>
                <c:pt idx="14">
                  <c:v>Sept 2019</c:v>
                </c:pt>
                <c:pt idx="15">
                  <c:v>Oct 2019</c:v>
                </c:pt>
                <c:pt idx="16">
                  <c:v>Nov 2019</c:v>
                </c:pt>
                <c:pt idx="17">
                  <c:v>Dec 2019</c:v>
                </c:pt>
                <c:pt idx="18">
                  <c:v>Jan 2020</c:v>
                </c:pt>
                <c:pt idx="19">
                  <c:v>Feb 2020</c:v>
                </c:pt>
                <c:pt idx="20">
                  <c:v>Mar 2020</c:v>
                </c:pt>
                <c:pt idx="21">
                  <c:v>Apr 2020</c:v>
                </c:pt>
                <c:pt idx="22">
                  <c:v>May 2020</c:v>
                </c:pt>
                <c:pt idx="23">
                  <c:v>June 2020</c:v>
                </c:pt>
                <c:pt idx="24">
                  <c:v>July 2020</c:v>
                </c:pt>
                <c:pt idx="25">
                  <c:v>Aug 2020</c:v>
                </c:pt>
                <c:pt idx="26">
                  <c:v>Sept 2020</c:v>
                </c:pt>
                <c:pt idx="27">
                  <c:v>Oct 2020</c:v>
                </c:pt>
                <c:pt idx="28">
                  <c:v>Nov 2020</c:v>
                </c:pt>
                <c:pt idx="29">
                  <c:v>Dec 2020</c:v>
                </c:pt>
                <c:pt idx="30">
                  <c:v>Jan 2021</c:v>
                </c:pt>
                <c:pt idx="31">
                  <c:v>Feb 2021</c:v>
                </c:pt>
                <c:pt idx="32">
                  <c:v>Mar 2021</c:v>
                </c:pt>
                <c:pt idx="33">
                  <c:v>Apr 2021</c:v>
                </c:pt>
                <c:pt idx="34">
                  <c:v>May 2021</c:v>
                </c:pt>
                <c:pt idx="35">
                  <c:v>June 2021</c:v>
                </c:pt>
                <c:pt idx="36">
                  <c:v>July 2021</c:v>
                </c:pt>
                <c:pt idx="37">
                  <c:v>Aug 2021</c:v>
                </c:pt>
                <c:pt idx="38">
                  <c:v>Sept 2021</c:v>
                </c:pt>
                <c:pt idx="39">
                  <c:v>Oct 2021</c:v>
                </c:pt>
                <c:pt idx="40">
                  <c:v>Nov 2021</c:v>
                </c:pt>
                <c:pt idx="41">
                  <c:v>Dec 2021</c:v>
                </c:pt>
                <c:pt idx="42">
                  <c:v>Jan 2022</c:v>
                </c:pt>
                <c:pt idx="43">
                  <c:v>Feb 2022</c:v>
                </c:pt>
                <c:pt idx="44">
                  <c:v>Mar 2022</c:v>
                </c:pt>
                <c:pt idx="45">
                  <c:v>Apr 2022</c:v>
                </c:pt>
                <c:pt idx="46">
                  <c:v>May 2022</c:v>
                </c:pt>
                <c:pt idx="47">
                  <c:v>June 2022</c:v>
                </c:pt>
                <c:pt idx="48">
                  <c:v>July 2022</c:v>
                </c:pt>
                <c:pt idx="49">
                  <c:v>Aug 2022</c:v>
                </c:pt>
                <c:pt idx="50">
                  <c:v>Sept 2022</c:v>
                </c:pt>
                <c:pt idx="51">
                  <c:v>Oct 2022</c:v>
                </c:pt>
                <c:pt idx="52">
                  <c:v>Nov 2022</c:v>
                </c:pt>
                <c:pt idx="53">
                  <c:v>Dec 2022</c:v>
                </c:pt>
                <c:pt idx="54">
                  <c:v>Jan 2023</c:v>
                </c:pt>
                <c:pt idx="55">
                  <c:v>Feb 2023</c:v>
                </c:pt>
              </c:strCache>
            </c:strRef>
          </c:cat>
          <c:val>
            <c:numRef>
              <c:f>'FRED Graph (3)'!$C$726:$C$781</c:f>
              <c:numCache>
                <c:formatCode>General</c:formatCode>
                <c:ptCount val="56"/>
                <c:pt idx="0">
                  <c:v>3618.3</c:v>
                </c:pt>
                <c:pt idx="1">
                  <c:v>3584.5</c:v>
                </c:pt>
                <c:pt idx="2">
                  <c:v>3559.8</c:v>
                </c:pt>
                <c:pt idx="3">
                  <c:v>3520.9</c:v>
                </c:pt>
                <c:pt idx="4">
                  <c:v>3476.3</c:v>
                </c:pt>
                <c:pt idx="5">
                  <c:v>3400.7</c:v>
                </c:pt>
                <c:pt idx="6">
                  <c:v>3346.9</c:v>
                </c:pt>
                <c:pt idx="7">
                  <c:v>3353.5</c:v>
                </c:pt>
                <c:pt idx="8">
                  <c:v>3381.5</c:v>
                </c:pt>
                <c:pt idx="9">
                  <c:v>3286.7</c:v>
                </c:pt>
                <c:pt idx="10">
                  <c:v>3244.5</c:v>
                </c:pt>
                <c:pt idx="11">
                  <c:v>3274.8</c:v>
                </c:pt>
                <c:pt idx="12">
                  <c:v>3260.3</c:v>
                </c:pt>
                <c:pt idx="13">
                  <c:v>3271.4</c:v>
                </c:pt>
                <c:pt idx="14">
                  <c:v>3202.7</c:v>
                </c:pt>
                <c:pt idx="15">
                  <c:v>3252.8</c:v>
                </c:pt>
                <c:pt idx="16">
                  <c:v>3315.6</c:v>
                </c:pt>
                <c:pt idx="17">
                  <c:v>3426.5</c:v>
                </c:pt>
                <c:pt idx="18">
                  <c:v>3442.6</c:v>
                </c:pt>
                <c:pt idx="19">
                  <c:v>3454.5</c:v>
                </c:pt>
                <c:pt idx="20">
                  <c:v>3883.1</c:v>
                </c:pt>
                <c:pt idx="21">
                  <c:v>4844.8999999999996</c:v>
                </c:pt>
                <c:pt idx="22">
                  <c:v>5149.3999999999996</c:v>
                </c:pt>
                <c:pt idx="23">
                  <c:v>5001.8</c:v>
                </c:pt>
                <c:pt idx="24">
                  <c:v>4700.3</c:v>
                </c:pt>
                <c:pt idx="25">
                  <c:v>4807.3999999999996</c:v>
                </c:pt>
                <c:pt idx="26">
                  <c:v>4880.3</c:v>
                </c:pt>
                <c:pt idx="27">
                  <c:v>4917.1000000000004</c:v>
                </c:pt>
                <c:pt idx="28">
                  <c:v>5093</c:v>
                </c:pt>
                <c:pt idx="29">
                  <c:v>5206.5</c:v>
                </c:pt>
                <c:pt idx="30">
                  <c:v>5248</c:v>
                </c:pt>
                <c:pt idx="31">
                  <c:v>5446.8</c:v>
                </c:pt>
                <c:pt idx="32">
                  <c:v>5839</c:v>
                </c:pt>
                <c:pt idx="33">
                  <c:v>6042.1</c:v>
                </c:pt>
                <c:pt idx="34">
                  <c:v>6041.9</c:v>
                </c:pt>
                <c:pt idx="35">
                  <c:v>6027</c:v>
                </c:pt>
                <c:pt idx="36">
                  <c:v>6130.2</c:v>
                </c:pt>
                <c:pt idx="37">
                  <c:v>6328.7</c:v>
                </c:pt>
                <c:pt idx="38">
                  <c:v>6388.8</c:v>
                </c:pt>
                <c:pt idx="39">
                  <c:v>6330.9</c:v>
                </c:pt>
                <c:pt idx="40">
                  <c:v>6394.7</c:v>
                </c:pt>
                <c:pt idx="41">
                  <c:v>6413.1</c:v>
                </c:pt>
                <c:pt idx="42">
                  <c:v>6103.9</c:v>
                </c:pt>
                <c:pt idx="43">
                  <c:v>6040</c:v>
                </c:pt>
                <c:pt idx="44">
                  <c:v>6134.5</c:v>
                </c:pt>
                <c:pt idx="45">
                  <c:v>5885.2</c:v>
                </c:pt>
                <c:pt idx="46">
                  <c:v>5591.5</c:v>
                </c:pt>
                <c:pt idx="47">
                  <c:v>5506.5</c:v>
                </c:pt>
                <c:pt idx="48">
                  <c:v>5537.2</c:v>
                </c:pt>
                <c:pt idx="49">
                  <c:v>5582.3</c:v>
                </c:pt>
                <c:pt idx="50">
                  <c:v>5410.9</c:v>
                </c:pt>
                <c:pt idx="51">
                  <c:v>5339.7</c:v>
                </c:pt>
                <c:pt idx="52">
                  <c:v>5418.7</c:v>
                </c:pt>
                <c:pt idx="53">
                  <c:v>5405.4</c:v>
                </c:pt>
                <c:pt idx="54">
                  <c:v>5328.4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5F6-BAA9-E1E908553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8002624"/>
        <c:axId val="198799472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noMultiLvlLbl val="0"/>
      </c:catAx>
      <c:valAx>
        <c:axId val="138811726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987994720"/>
        <c:scaling>
          <c:orientation val="minMax"/>
          <c:max val="6900"/>
          <c:min val="2500"/>
        </c:scaling>
        <c:delete val="0"/>
        <c:axPos val="r"/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988002624"/>
        <c:crosses val="max"/>
        <c:crossBetween val="between"/>
      </c:valAx>
      <c:catAx>
        <c:axId val="198800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99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СРТміс!$Y$438:$Y$479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2225" cap="rnd">
                <a:solidFill>
                  <a:srgbClr val="ED7D31">
                    <a:alpha val="50.196%"/>
                  </a:srgb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2C-4C05-A39E-9D9C3CA6F6D8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2C-4C05-A39E-9D9C3CA6F6D8}"/>
            </c:ext>
          </c:extLst>
        </c:ser>
        <c:ser>
          <c:idx val="1"/>
          <c:order val="1"/>
          <c:tx>
            <c:v>облік ставка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'[5]ІСЦ рівень лист 2022'!$S$186:$S$227</c:f>
              <c:numCache>
                <c:formatCode>General</c:formatCode>
                <c:ptCount val="42"/>
                <c:pt idx="0">
                  <c:v>3.236733157696662</c:v>
                </c:pt>
                <c:pt idx="1">
                  <c:v>2.396106327218277</c:v>
                </c:pt>
                <c:pt idx="2">
                  <c:v>2.3005565862708579</c:v>
                </c:pt>
                <c:pt idx="3">
                  <c:v>2.0940484937545847</c:v>
                </c:pt>
                <c:pt idx="4">
                  <c:v>1.6782196278730197</c:v>
                </c:pt>
                <c:pt idx="5">
                  <c:v>2.4202420242024374</c:v>
                </c:pt>
                <c:pt idx="6">
                  <c:v>2.3976392475101562</c:v>
                </c:pt>
                <c:pt idx="7">
                  <c:v>2.5157232704402475</c:v>
                </c:pt>
                <c:pt idx="8">
                  <c:v>2.2777369581190356</c:v>
                </c:pt>
                <c:pt idx="9">
                  <c:v>2.5902955125866214</c:v>
                </c:pt>
                <c:pt idx="10">
                  <c:v>3.8643820634341779</c:v>
                </c:pt>
                <c:pt idx="11">
                  <c:v>5.0036523009495966</c:v>
                </c:pt>
                <c:pt idx="12">
                  <c:v>6.1611374407582815</c:v>
                </c:pt>
                <c:pt idx="13">
                  <c:v>7.5319926873857526</c:v>
                </c:pt>
                <c:pt idx="14">
                  <c:v>8.4874863982589801</c:v>
                </c:pt>
                <c:pt idx="15">
                  <c:v>8.3843109032025893</c:v>
                </c:pt>
                <c:pt idx="16">
                  <c:v>9.4725511302475809</c:v>
                </c:pt>
                <c:pt idx="17">
                  <c:v>9.4522019334049219</c:v>
                </c:pt>
                <c:pt idx="18">
                  <c:v>10.230547550432263</c:v>
                </c:pt>
                <c:pt idx="19">
                  <c:v>10.212919523637652</c:v>
                </c:pt>
                <c:pt idx="20">
                  <c:v>11.027298850574738</c:v>
                </c:pt>
                <c:pt idx="21">
                  <c:v>10.91749644381224</c:v>
                </c:pt>
                <c:pt idx="22">
                  <c:v>10.354510354510353</c:v>
                </c:pt>
                <c:pt idx="23">
                  <c:v>9.9826086956521749</c:v>
                </c:pt>
                <c:pt idx="24">
                  <c:v>10.027472527472511</c:v>
                </c:pt>
                <c:pt idx="25">
                  <c:v>10.676640598435895</c:v>
                </c:pt>
                <c:pt idx="26">
                  <c:v>13.707790036776998</c:v>
                </c:pt>
                <c:pt idx="27">
                  <c:v>16.434262948207177</c:v>
                </c:pt>
                <c:pt idx="28">
                  <c:v>18.02687643395609</c:v>
                </c:pt>
                <c:pt idx="29">
                  <c:v>21.458946679751392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C-4C05-A39E-9D9C3CA6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2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noFill/>
              <a:ln w="190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3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4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5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6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7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8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8"/>
            <c:marker>
              <c:symbol val="diamond"/>
              <c:size val="12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5D4D-4C9C-B3D3-A710212FC23A}"/>
              </c:ext>
            </c:extLst>
          </c:dPt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39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8"/>
            <c:marker>
              <c:symbol val="diamond"/>
              <c:size val="12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5D4D-4C9C-B3D3-A710212FC23A}"/>
              </c:ext>
            </c:extLst>
          </c:dPt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3893880564514"/>
          <c:y val="8.1543455049363944E-2"/>
          <c:w val="0.8340288108883096"/>
          <c:h val="0.642815846333523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'2022-23'!$A$7:$A$377</c:f>
              <c:numCache>
                <c:formatCode>m/d/yyyy</c:formatCode>
                <c:ptCount val="371"/>
                <c:pt idx="0">
                  <c:v>44561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44632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44683</c:v>
                </c:pt>
                <c:pt idx="86">
                  <c:v>44684</c:v>
                </c:pt>
                <c:pt idx="87">
                  <c:v>44685</c:v>
                </c:pt>
                <c:pt idx="88">
                  <c:v>44686</c:v>
                </c:pt>
                <c:pt idx="89">
                  <c:v>44687</c:v>
                </c:pt>
                <c:pt idx="90">
                  <c:v>44690</c:v>
                </c:pt>
                <c:pt idx="91">
                  <c:v>44691</c:v>
                </c:pt>
                <c:pt idx="92">
                  <c:v>44692</c:v>
                </c:pt>
                <c:pt idx="93">
                  <c:v>44693</c:v>
                </c:pt>
                <c:pt idx="94">
                  <c:v>44694</c:v>
                </c:pt>
                <c:pt idx="95">
                  <c:v>44697</c:v>
                </c:pt>
                <c:pt idx="96">
                  <c:v>44698</c:v>
                </c:pt>
                <c:pt idx="97">
                  <c:v>44699</c:v>
                </c:pt>
                <c:pt idx="98">
                  <c:v>44700</c:v>
                </c:pt>
                <c:pt idx="99">
                  <c:v>44701</c:v>
                </c:pt>
                <c:pt idx="100">
                  <c:v>44704</c:v>
                </c:pt>
                <c:pt idx="101">
                  <c:v>44705</c:v>
                </c:pt>
                <c:pt idx="102">
                  <c:v>44706</c:v>
                </c:pt>
                <c:pt idx="103">
                  <c:v>44707</c:v>
                </c:pt>
                <c:pt idx="104">
                  <c:v>44708</c:v>
                </c:pt>
                <c:pt idx="105">
                  <c:v>44711</c:v>
                </c:pt>
                <c:pt idx="106">
                  <c:v>44712</c:v>
                </c:pt>
                <c:pt idx="107">
                  <c:v>44713</c:v>
                </c:pt>
                <c:pt idx="108">
                  <c:v>44714</c:v>
                </c:pt>
                <c:pt idx="109">
                  <c:v>44715</c:v>
                </c:pt>
                <c:pt idx="110">
                  <c:v>44718</c:v>
                </c:pt>
                <c:pt idx="111">
                  <c:v>44719</c:v>
                </c:pt>
                <c:pt idx="112">
                  <c:v>44720</c:v>
                </c:pt>
                <c:pt idx="113">
                  <c:v>44721</c:v>
                </c:pt>
                <c:pt idx="114">
                  <c:v>44722</c:v>
                </c:pt>
                <c:pt idx="115">
                  <c:v>44725</c:v>
                </c:pt>
                <c:pt idx="116">
                  <c:v>44726</c:v>
                </c:pt>
                <c:pt idx="117">
                  <c:v>44727</c:v>
                </c:pt>
                <c:pt idx="118">
                  <c:v>44728</c:v>
                </c:pt>
                <c:pt idx="119">
                  <c:v>44729</c:v>
                </c:pt>
                <c:pt idx="120">
                  <c:v>44732</c:v>
                </c:pt>
                <c:pt idx="121">
                  <c:v>44733</c:v>
                </c:pt>
                <c:pt idx="122">
                  <c:v>44734</c:v>
                </c:pt>
                <c:pt idx="123">
                  <c:v>44735</c:v>
                </c:pt>
                <c:pt idx="124">
                  <c:v>44736</c:v>
                </c:pt>
                <c:pt idx="125">
                  <c:v>44739</c:v>
                </c:pt>
                <c:pt idx="126">
                  <c:v>44740</c:v>
                </c:pt>
                <c:pt idx="127">
                  <c:v>44741</c:v>
                </c:pt>
                <c:pt idx="128">
                  <c:v>44742</c:v>
                </c:pt>
                <c:pt idx="129">
                  <c:v>44743</c:v>
                </c:pt>
                <c:pt idx="130">
                  <c:v>44746</c:v>
                </c:pt>
                <c:pt idx="131">
                  <c:v>44747</c:v>
                </c:pt>
                <c:pt idx="132">
                  <c:v>44748</c:v>
                </c:pt>
                <c:pt idx="133">
                  <c:v>44749</c:v>
                </c:pt>
                <c:pt idx="134">
                  <c:v>44750</c:v>
                </c:pt>
                <c:pt idx="135">
                  <c:v>44753</c:v>
                </c:pt>
                <c:pt idx="136">
                  <c:v>44754</c:v>
                </c:pt>
                <c:pt idx="137">
                  <c:v>44755</c:v>
                </c:pt>
                <c:pt idx="138">
                  <c:v>44756</c:v>
                </c:pt>
                <c:pt idx="139">
                  <c:v>44757</c:v>
                </c:pt>
                <c:pt idx="140">
                  <c:v>44760</c:v>
                </c:pt>
                <c:pt idx="141">
                  <c:v>44761</c:v>
                </c:pt>
                <c:pt idx="142">
                  <c:v>44762</c:v>
                </c:pt>
                <c:pt idx="143">
                  <c:v>44763</c:v>
                </c:pt>
                <c:pt idx="144">
                  <c:v>44764</c:v>
                </c:pt>
                <c:pt idx="145">
                  <c:v>44767</c:v>
                </c:pt>
                <c:pt idx="146">
                  <c:v>44768</c:v>
                </c:pt>
                <c:pt idx="147">
                  <c:v>44769</c:v>
                </c:pt>
                <c:pt idx="148">
                  <c:v>44770</c:v>
                </c:pt>
                <c:pt idx="149">
                  <c:v>44771</c:v>
                </c:pt>
                <c:pt idx="150">
                  <c:v>44774</c:v>
                </c:pt>
                <c:pt idx="151">
                  <c:v>44775</c:v>
                </c:pt>
                <c:pt idx="152">
                  <c:v>44776</c:v>
                </c:pt>
                <c:pt idx="153">
                  <c:v>44777</c:v>
                </c:pt>
                <c:pt idx="154">
                  <c:v>44778</c:v>
                </c:pt>
                <c:pt idx="155">
                  <c:v>44781</c:v>
                </c:pt>
                <c:pt idx="156">
                  <c:v>44782</c:v>
                </c:pt>
                <c:pt idx="157">
                  <c:v>44783</c:v>
                </c:pt>
                <c:pt idx="158">
                  <c:v>44784</c:v>
                </c:pt>
                <c:pt idx="159">
                  <c:v>44785</c:v>
                </c:pt>
                <c:pt idx="160">
                  <c:v>44788</c:v>
                </c:pt>
                <c:pt idx="161">
                  <c:v>44789</c:v>
                </c:pt>
                <c:pt idx="162">
                  <c:v>44790</c:v>
                </c:pt>
                <c:pt idx="163">
                  <c:v>44791</c:v>
                </c:pt>
                <c:pt idx="164">
                  <c:v>44792</c:v>
                </c:pt>
                <c:pt idx="165">
                  <c:v>44795</c:v>
                </c:pt>
                <c:pt idx="166">
                  <c:v>44796</c:v>
                </c:pt>
                <c:pt idx="167">
                  <c:v>44797</c:v>
                </c:pt>
                <c:pt idx="168">
                  <c:v>44798</c:v>
                </c:pt>
                <c:pt idx="169">
                  <c:v>44799</c:v>
                </c:pt>
                <c:pt idx="170">
                  <c:v>44802</c:v>
                </c:pt>
                <c:pt idx="171">
                  <c:v>44803</c:v>
                </c:pt>
                <c:pt idx="172">
                  <c:v>44804</c:v>
                </c:pt>
                <c:pt idx="173">
                  <c:v>44805</c:v>
                </c:pt>
                <c:pt idx="174">
                  <c:v>44806</c:v>
                </c:pt>
                <c:pt idx="175">
                  <c:v>44809</c:v>
                </c:pt>
                <c:pt idx="176">
                  <c:v>44810</c:v>
                </c:pt>
                <c:pt idx="177">
                  <c:v>44811</c:v>
                </c:pt>
                <c:pt idx="178">
                  <c:v>44812</c:v>
                </c:pt>
                <c:pt idx="179">
                  <c:v>44813</c:v>
                </c:pt>
                <c:pt idx="180">
                  <c:v>44816</c:v>
                </c:pt>
                <c:pt idx="181">
                  <c:v>44817</c:v>
                </c:pt>
                <c:pt idx="182">
                  <c:v>44818</c:v>
                </c:pt>
                <c:pt idx="183">
                  <c:v>44819</c:v>
                </c:pt>
                <c:pt idx="184">
                  <c:v>44820</c:v>
                </c:pt>
                <c:pt idx="185">
                  <c:v>44823</c:v>
                </c:pt>
                <c:pt idx="186">
                  <c:v>44824</c:v>
                </c:pt>
                <c:pt idx="187">
                  <c:v>44825</c:v>
                </c:pt>
                <c:pt idx="188">
                  <c:v>44826</c:v>
                </c:pt>
                <c:pt idx="189">
                  <c:v>44827</c:v>
                </c:pt>
                <c:pt idx="190">
                  <c:v>44830</c:v>
                </c:pt>
                <c:pt idx="191">
                  <c:v>44831</c:v>
                </c:pt>
                <c:pt idx="192">
                  <c:v>44832</c:v>
                </c:pt>
                <c:pt idx="193">
                  <c:v>44833</c:v>
                </c:pt>
                <c:pt idx="194">
                  <c:v>44834</c:v>
                </c:pt>
                <c:pt idx="195">
                  <c:v>44837</c:v>
                </c:pt>
                <c:pt idx="196">
                  <c:v>44838</c:v>
                </c:pt>
                <c:pt idx="197">
                  <c:v>44839</c:v>
                </c:pt>
                <c:pt idx="198">
                  <c:v>44840</c:v>
                </c:pt>
                <c:pt idx="199">
                  <c:v>44841</c:v>
                </c:pt>
                <c:pt idx="200">
                  <c:v>44844</c:v>
                </c:pt>
                <c:pt idx="201">
                  <c:v>44845</c:v>
                </c:pt>
                <c:pt idx="202">
                  <c:v>44846</c:v>
                </c:pt>
                <c:pt idx="203">
                  <c:v>44847</c:v>
                </c:pt>
                <c:pt idx="204">
                  <c:v>44848</c:v>
                </c:pt>
                <c:pt idx="205">
                  <c:v>44851</c:v>
                </c:pt>
                <c:pt idx="206">
                  <c:v>44852</c:v>
                </c:pt>
                <c:pt idx="207">
                  <c:v>44853</c:v>
                </c:pt>
                <c:pt idx="208">
                  <c:v>44854</c:v>
                </c:pt>
                <c:pt idx="209">
                  <c:v>44855</c:v>
                </c:pt>
                <c:pt idx="210">
                  <c:v>44858</c:v>
                </c:pt>
                <c:pt idx="211">
                  <c:v>44859</c:v>
                </c:pt>
                <c:pt idx="212">
                  <c:v>44860</c:v>
                </c:pt>
                <c:pt idx="213">
                  <c:v>44861</c:v>
                </c:pt>
                <c:pt idx="214">
                  <c:v>44862</c:v>
                </c:pt>
                <c:pt idx="215">
                  <c:v>44865</c:v>
                </c:pt>
                <c:pt idx="216">
                  <c:v>44866</c:v>
                </c:pt>
                <c:pt idx="217">
                  <c:v>44867</c:v>
                </c:pt>
                <c:pt idx="218">
                  <c:v>44868</c:v>
                </c:pt>
                <c:pt idx="219">
                  <c:v>44869</c:v>
                </c:pt>
                <c:pt idx="220">
                  <c:v>44872</c:v>
                </c:pt>
                <c:pt idx="221">
                  <c:v>44873</c:v>
                </c:pt>
                <c:pt idx="222">
                  <c:v>44874</c:v>
                </c:pt>
                <c:pt idx="223">
                  <c:v>44875</c:v>
                </c:pt>
                <c:pt idx="224">
                  <c:v>44876</c:v>
                </c:pt>
                <c:pt idx="225">
                  <c:v>44879</c:v>
                </c:pt>
                <c:pt idx="226">
                  <c:v>44880</c:v>
                </c:pt>
                <c:pt idx="227">
                  <c:v>44881</c:v>
                </c:pt>
                <c:pt idx="228">
                  <c:v>44882</c:v>
                </c:pt>
                <c:pt idx="229">
                  <c:v>44883</c:v>
                </c:pt>
                <c:pt idx="230">
                  <c:v>44886</c:v>
                </c:pt>
                <c:pt idx="231">
                  <c:v>44887</c:v>
                </c:pt>
                <c:pt idx="232">
                  <c:v>44888</c:v>
                </c:pt>
                <c:pt idx="233">
                  <c:v>44889</c:v>
                </c:pt>
                <c:pt idx="234">
                  <c:v>44890</c:v>
                </c:pt>
                <c:pt idx="235">
                  <c:v>44893</c:v>
                </c:pt>
                <c:pt idx="236">
                  <c:v>44894</c:v>
                </c:pt>
                <c:pt idx="237">
                  <c:v>44895</c:v>
                </c:pt>
                <c:pt idx="238">
                  <c:v>44896</c:v>
                </c:pt>
                <c:pt idx="239">
                  <c:v>44897</c:v>
                </c:pt>
                <c:pt idx="240">
                  <c:v>44900</c:v>
                </c:pt>
                <c:pt idx="241">
                  <c:v>44901</c:v>
                </c:pt>
                <c:pt idx="242">
                  <c:v>44902</c:v>
                </c:pt>
                <c:pt idx="243">
                  <c:v>44903</c:v>
                </c:pt>
                <c:pt idx="244">
                  <c:v>44904</c:v>
                </c:pt>
                <c:pt idx="245">
                  <c:v>44907</c:v>
                </c:pt>
                <c:pt idx="246">
                  <c:v>44908</c:v>
                </c:pt>
                <c:pt idx="247">
                  <c:v>44909</c:v>
                </c:pt>
                <c:pt idx="248">
                  <c:v>44910</c:v>
                </c:pt>
                <c:pt idx="249">
                  <c:v>44911</c:v>
                </c:pt>
                <c:pt idx="250">
                  <c:v>44914</c:v>
                </c:pt>
                <c:pt idx="251">
                  <c:v>44915</c:v>
                </c:pt>
                <c:pt idx="252">
                  <c:v>44916</c:v>
                </c:pt>
                <c:pt idx="253">
                  <c:v>44917</c:v>
                </c:pt>
                <c:pt idx="254">
                  <c:v>44918</c:v>
                </c:pt>
                <c:pt idx="255">
                  <c:v>44921</c:v>
                </c:pt>
                <c:pt idx="256">
                  <c:v>44922</c:v>
                </c:pt>
                <c:pt idx="257">
                  <c:v>44923</c:v>
                </c:pt>
                <c:pt idx="258">
                  <c:v>44924</c:v>
                </c:pt>
                <c:pt idx="259">
                  <c:v>44925</c:v>
                </c:pt>
                <c:pt idx="260">
                  <c:v>44928</c:v>
                </c:pt>
                <c:pt idx="261">
                  <c:v>44929</c:v>
                </c:pt>
                <c:pt idx="262">
                  <c:v>44930</c:v>
                </c:pt>
                <c:pt idx="263">
                  <c:v>44931</c:v>
                </c:pt>
                <c:pt idx="264">
                  <c:v>44932</c:v>
                </c:pt>
                <c:pt idx="265">
                  <c:v>44935</c:v>
                </c:pt>
                <c:pt idx="266">
                  <c:v>44936</c:v>
                </c:pt>
                <c:pt idx="267">
                  <c:v>44937</c:v>
                </c:pt>
                <c:pt idx="268">
                  <c:v>44938</c:v>
                </c:pt>
                <c:pt idx="269">
                  <c:v>44939</c:v>
                </c:pt>
                <c:pt idx="270">
                  <c:v>44942</c:v>
                </c:pt>
                <c:pt idx="271">
                  <c:v>44943</c:v>
                </c:pt>
                <c:pt idx="272">
                  <c:v>44944</c:v>
                </c:pt>
                <c:pt idx="273">
                  <c:v>44945</c:v>
                </c:pt>
                <c:pt idx="274">
                  <c:v>44946</c:v>
                </c:pt>
                <c:pt idx="275">
                  <c:v>44949</c:v>
                </c:pt>
                <c:pt idx="276">
                  <c:v>44950</c:v>
                </c:pt>
                <c:pt idx="277">
                  <c:v>44951</c:v>
                </c:pt>
                <c:pt idx="278">
                  <c:v>44952</c:v>
                </c:pt>
                <c:pt idx="279">
                  <c:v>44953</c:v>
                </c:pt>
                <c:pt idx="280">
                  <c:v>44956</c:v>
                </c:pt>
                <c:pt idx="281">
                  <c:v>44957</c:v>
                </c:pt>
                <c:pt idx="282">
                  <c:v>44958</c:v>
                </c:pt>
                <c:pt idx="283">
                  <c:v>44959</c:v>
                </c:pt>
                <c:pt idx="284">
                  <c:v>44960</c:v>
                </c:pt>
                <c:pt idx="285">
                  <c:v>44963</c:v>
                </c:pt>
                <c:pt idx="286">
                  <c:v>44964</c:v>
                </c:pt>
                <c:pt idx="287">
                  <c:v>44965</c:v>
                </c:pt>
                <c:pt idx="288">
                  <c:v>44966</c:v>
                </c:pt>
                <c:pt idx="289">
                  <c:v>44967</c:v>
                </c:pt>
                <c:pt idx="290">
                  <c:v>44970</c:v>
                </c:pt>
                <c:pt idx="291">
                  <c:v>44971</c:v>
                </c:pt>
                <c:pt idx="292">
                  <c:v>44972</c:v>
                </c:pt>
                <c:pt idx="293">
                  <c:v>44973</c:v>
                </c:pt>
                <c:pt idx="294">
                  <c:v>44974</c:v>
                </c:pt>
                <c:pt idx="295">
                  <c:v>44977</c:v>
                </c:pt>
                <c:pt idx="296">
                  <c:v>44978</c:v>
                </c:pt>
                <c:pt idx="297">
                  <c:v>44979</c:v>
                </c:pt>
                <c:pt idx="298">
                  <c:v>44980</c:v>
                </c:pt>
                <c:pt idx="299">
                  <c:v>44981</c:v>
                </c:pt>
                <c:pt idx="300">
                  <c:v>44984</c:v>
                </c:pt>
                <c:pt idx="301">
                  <c:v>44985</c:v>
                </c:pt>
                <c:pt idx="302">
                  <c:v>44986</c:v>
                </c:pt>
                <c:pt idx="303">
                  <c:v>44987</c:v>
                </c:pt>
                <c:pt idx="304">
                  <c:v>44988</c:v>
                </c:pt>
                <c:pt idx="305">
                  <c:v>44991</c:v>
                </c:pt>
                <c:pt idx="306">
                  <c:v>44992</c:v>
                </c:pt>
                <c:pt idx="307">
                  <c:v>44993</c:v>
                </c:pt>
                <c:pt idx="308">
                  <c:v>44994</c:v>
                </c:pt>
                <c:pt idx="309">
                  <c:v>44995</c:v>
                </c:pt>
                <c:pt idx="310">
                  <c:v>44998</c:v>
                </c:pt>
                <c:pt idx="311">
                  <c:v>44999</c:v>
                </c:pt>
                <c:pt idx="312">
                  <c:v>45000</c:v>
                </c:pt>
                <c:pt idx="313">
                  <c:v>45001</c:v>
                </c:pt>
                <c:pt idx="314">
                  <c:v>45002</c:v>
                </c:pt>
                <c:pt idx="315">
                  <c:v>45005</c:v>
                </c:pt>
                <c:pt idx="316">
                  <c:v>45006</c:v>
                </c:pt>
                <c:pt idx="317">
                  <c:v>45007</c:v>
                </c:pt>
                <c:pt idx="318">
                  <c:v>45008</c:v>
                </c:pt>
                <c:pt idx="319">
                  <c:v>45009</c:v>
                </c:pt>
                <c:pt idx="320">
                  <c:v>45012</c:v>
                </c:pt>
                <c:pt idx="321">
                  <c:v>45013</c:v>
                </c:pt>
                <c:pt idx="322">
                  <c:v>45014</c:v>
                </c:pt>
                <c:pt idx="323">
                  <c:v>45015</c:v>
                </c:pt>
                <c:pt idx="324">
                  <c:v>45016</c:v>
                </c:pt>
                <c:pt idx="325">
                  <c:v>45019</c:v>
                </c:pt>
                <c:pt idx="326">
                  <c:v>45020</c:v>
                </c:pt>
                <c:pt idx="327">
                  <c:v>45021</c:v>
                </c:pt>
                <c:pt idx="328">
                  <c:v>45022</c:v>
                </c:pt>
                <c:pt idx="329">
                  <c:v>45023</c:v>
                </c:pt>
                <c:pt idx="330">
                  <c:v>45026</c:v>
                </c:pt>
                <c:pt idx="331">
                  <c:v>45027</c:v>
                </c:pt>
                <c:pt idx="332">
                  <c:v>45028</c:v>
                </c:pt>
                <c:pt idx="333">
                  <c:v>45029</c:v>
                </c:pt>
                <c:pt idx="334">
                  <c:v>45030</c:v>
                </c:pt>
                <c:pt idx="335">
                  <c:v>45033</c:v>
                </c:pt>
                <c:pt idx="336">
                  <c:v>45034</c:v>
                </c:pt>
                <c:pt idx="337">
                  <c:v>45035</c:v>
                </c:pt>
                <c:pt idx="338">
                  <c:v>45036</c:v>
                </c:pt>
                <c:pt idx="339">
                  <c:v>45037</c:v>
                </c:pt>
                <c:pt idx="340">
                  <c:v>45040</c:v>
                </c:pt>
                <c:pt idx="341">
                  <c:v>45041</c:v>
                </c:pt>
                <c:pt idx="342">
                  <c:v>45042</c:v>
                </c:pt>
                <c:pt idx="343">
                  <c:v>45043</c:v>
                </c:pt>
                <c:pt idx="344">
                  <c:v>45044</c:v>
                </c:pt>
                <c:pt idx="345">
                  <c:v>45047</c:v>
                </c:pt>
                <c:pt idx="346">
                  <c:v>45048</c:v>
                </c:pt>
                <c:pt idx="347">
                  <c:v>45049</c:v>
                </c:pt>
                <c:pt idx="348">
                  <c:v>45050</c:v>
                </c:pt>
                <c:pt idx="349">
                  <c:v>45051</c:v>
                </c:pt>
                <c:pt idx="350">
                  <c:v>45054</c:v>
                </c:pt>
                <c:pt idx="351">
                  <c:v>45055</c:v>
                </c:pt>
                <c:pt idx="352">
                  <c:v>45056</c:v>
                </c:pt>
                <c:pt idx="353">
                  <c:v>45057</c:v>
                </c:pt>
                <c:pt idx="354">
                  <c:v>45058</c:v>
                </c:pt>
                <c:pt idx="355">
                  <c:v>45061</c:v>
                </c:pt>
                <c:pt idx="356">
                  <c:v>45062</c:v>
                </c:pt>
                <c:pt idx="357">
                  <c:v>45063</c:v>
                </c:pt>
                <c:pt idx="358">
                  <c:v>45064</c:v>
                </c:pt>
                <c:pt idx="359">
                  <c:v>45065</c:v>
                </c:pt>
                <c:pt idx="360">
                  <c:v>45068</c:v>
                </c:pt>
                <c:pt idx="361">
                  <c:v>45069</c:v>
                </c:pt>
                <c:pt idx="362">
                  <c:v>45070</c:v>
                </c:pt>
                <c:pt idx="363">
                  <c:v>45071</c:v>
                </c:pt>
                <c:pt idx="364">
                  <c:v>45072</c:v>
                </c:pt>
                <c:pt idx="365">
                  <c:v>45075</c:v>
                </c:pt>
                <c:pt idx="366">
                  <c:v>45076</c:v>
                </c:pt>
                <c:pt idx="367">
                  <c:v>45077</c:v>
                </c:pt>
                <c:pt idx="368">
                  <c:v>45078</c:v>
                </c:pt>
                <c:pt idx="369">
                  <c:v>45079</c:v>
                </c:pt>
                <c:pt idx="370">
                  <c:v>45082</c:v>
                </c:pt>
              </c:numCache>
            </c:numRef>
          </c:cat>
          <c:val>
            <c:numRef>
              <c:f>'2022-23'!$Y$7:$Y$377</c:f>
              <c:numCache>
                <c:formatCode>General</c:formatCode>
                <c:ptCount val="371"/>
                <c:pt idx="0">
                  <c:v>128.85127599999998</c:v>
                </c:pt>
                <c:pt idx="1">
                  <c:v>128.34077600000001</c:v>
                </c:pt>
                <c:pt idx="2">
                  <c:v>127.940776</c:v>
                </c:pt>
                <c:pt idx="3">
                  <c:v>123.970776</c:v>
                </c:pt>
                <c:pt idx="4">
                  <c:v>124.01077599999999</c:v>
                </c:pt>
                <c:pt idx="5">
                  <c:v>123.820776</c:v>
                </c:pt>
                <c:pt idx="6">
                  <c:v>123.820776</c:v>
                </c:pt>
                <c:pt idx="7">
                  <c:v>123.82077634116</c:v>
                </c:pt>
                <c:pt idx="8">
                  <c:v>123.850776</c:v>
                </c:pt>
                <c:pt idx="9">
                  <c:v>124.531372</c:v>
                </c:pt>
                <c:pt idx="10">
                  <c:v>124.111372</c:v>
                </c:pt>
                <c:pt idx="11">
                  <c:v>124.111372</c:v>
                </c:pt>
                <c:pt idx="12">
                  <c:v>124.111372</c:v>
                </c:pt>
                <c:pt idx="13">
                  <c:v>124.111372</c:v>
                </c:pt>
                <c:pt idx="14">
                  <c:v>124.29383900000001</c:v>
                </c:pt>
                <c:pt idx="15">
                  <c:v>124.29383900000001</c:v>
                </c:pt>
                <c:pt idx="16">
                  <c:v>124.29383900000001</c:v>
                </c:pt>
                <c:pt idx="17">
                  <c:v>124.29383900000001</c:v>
                </c:pt>
                <c:pt idx="18">
                  <c:v>124.29483900000001</c:v>
                </c:pt>
                <c:pt idx="19">
                  <c:v>124.703839</c:v>
                </c:pt>
                <c:pt idx="20">
                  <c:v>124.85383900000001</c:v>
                </c:pt>
                <c:pt idx="21">
                  <c:v>124.85383900000001</c:v>
                </c:pt>
                <c:pt idx="22">
                  <c:v>124.82683900000001</c:v>
                </c:pt>
                <c:pt idx="23">
                  <c:v>124.825839</c:v>
                </c:pt>
                <c:pt idx="24">
                  <c:v>124.644839</c:v>
                </c:pt>
                <c:pt idx="25">
                  <c:v>124.693197</c:v>
                </c:pt>
                <c:pt idx="26">
                  <c:v>124.643197</c:v>
                </c:pt>
                <c:pt idx="27">
                  <c:v>124.64319654954998</c:v>
                </c:pt>
                <c:pt idx="28">
                  <c:v>124.643197</c:v>
                </c:pt>
                <c:pt idx="29">
                  <c:v>124.393197</c:v>
                </c:pt>
                <c:pt idx="30">
                  <c:v>124.593197</c:v>
                </c:pt>
                <c:pt idx="31">
                  <c:v>124.693197</c:v>
                </c:pt>
                <c:pt idx="32">
                  <c:v>124.693197</c:v>
                </c:pt>
                <c:pt idx="33">
                  <c:v>124.79419654955001</c:v>
                </c:pt>
                <c:pt idx="34">
                  <c:v>125.41319654955001</c:v>
                </c:pt>
                <c:pt idx="35">
                  <c:v>125.11221538759</c:v>
                </c:pt>
                <c:pt idx="36">
                  <c:v>127.31222738759</c:v>
                </c:pt>
                <c:pt idx="37">
                  <c:v>127.36021538759</c:v>
                </c:pt>
                <c:pt idx="38">
                  <c:v>151.78521538759</c:v>
                </c:pt>
                <c:pt idx="39">
                  <c:v>176.24171538759001</c:v>
                </c:pt>
                <c:pt idx="40">
                  <c:v>163.77671538759</c:v>
                </c:pt>
                <c:pt idx="41">
                  <c:v>164.65071538759</c:v>
                </c:pt>
                <c:pt idx="42">
                  <c:v>175.61571538759</c:v>
                </c:pt>
                <c:pt idx="43">
                  <c:v>190.80971538758999</c:v>
                </c:pt>
                <c:pt idx="44">
                  <c:v>190.35148525039</c:v>
                </c:pt>
                <c:pt idx="45">
                  <c:v>191.469885</c:v>
                </c:pt>
                <c:pt idx="46">
                  <c:v>192.36488500000002</c:v>
                </c:pt>
                <c:pt idx="47">
                  <c:v>192.287385</c:v>
                </c:pt>
                <c:pt idx="48">
                  <c:v>190.376385</c:v>
                </c:pt>
                <c:pt idx="49">
                  <c:v>190.24738500000001</c:v>
                </c:pt>
                <c:pt idx="50">
                  <c:v>190.24738500000001</c:v>
                </c:pt>
                <c:pt idx="51">
                  <c:v>168.39738500000001</c:v>
                </c:pt>
                <c:pt idx="52">
                  <c:v>168.39738500000001</c:v>
                </c:pt>
                <c:pt idx="53">
                  <c:v>168.52738500000001</c:v>
                </c:pt>
                <c:pt idx="54">
                  <c:v>168.57738500000002</c:v>
                </c:pt>
                <c:pt idx="55">
                  <c:v>170.46238500000001</c:v>
                </c:pt>
                <c:pt idx="56">
                  <c:v>170.61238500000002</c:v>
                </c:pt>
                <c:pt idx="57">
                  <c:v>167.692385</c:v>
                </c:pt>
                <c:pt idx="58">
                  <c:v>167.66038500000002</c:v>
                </c:pt>
                <c:pt idx="59">
                  <c:v>167.542385</c:v>
                </c:pt>
                <c:pt idx="60">
                  <c:v>163.609385</c:v>
                </c:pt>
                <c:pt idx="61">
                  <c:v>163.22938500000001</c:v>
                </c:pt>
                <c:pt idx="62">
                  <c:v>159.27938500000002</c:v>
                </c:pt>
                <c:pt idx="63">
                  <c:v>160.46938500000002</c:v>
                </c:pt>
                <c:pt idx="64">
                  <c:v>157.234385</c:v>
                </c:pt>
                <c:pt idx="65">
                  <c:v>157.66438500000001</c:v>
                </c:pt>
                <c:pt idx="66">
                  <c:v>157.91438500000001</c:v>
                </c:pt>
                <c:pt idx="67">
                  <c:v>157.91438500000001</c:v>
                </c:pt>
                <c:pt idx="68">
                  <c:v>156.87546399999999</c:v>
                </c:pt>
                <c:pt idx="69">
                  <c:v>156.87546399999999</c:v>
                </c:pt>
                <c:pt idx="70">
                  <c:v>156.97546400000002</c:v>
                </c:pt>
                <c:pt idx="71">
                  <c:v>156.97546400000002</c:v>
                </c:pt>
                <c:pt idx="72">
                  <c:v>157.210464</c:v>
                </c:pt>
                <c:pt idx="73">
                  <c:v>157.09546400000002</c:v>
                </c:pt>
                <c:pt idx="74">
                  <c:v>157.05046400000001</c:v>
                </c:pt>
                <c:pt idx="75">
                  <c:v>156.698464</c:v>
                </c:pt>
                <c:pt idx="76">
                  <c:v>156.698464</c:v>
                </c:pt>
                <c:pt idx="77">
                  <c:v>156.49846400000001</c:v>
                </c:pt>
                <c:pt idx="78">
                  <c:v>156.28646368238998</c:v>
                </c:pt>
                <c:pt idx="79">
                  <c:v>155.58646400000001</c:v>
                </c:pt>
                <c:pt idx="80">
                  <c:v>155.30946400000002</c:v>
                </c:pt>
                <c:pt idx="81">
                  <c:v>155.30946400000002</c:v>
                </c:pt>
                <c:pt idx="82">
                  <c:v>154.93446400000002</c:v>
                </c:pt>
                <c:pt idx="83">
                  <c:v>154.834464</c:v>
                </c:pt>
                <c:pt idx="84">
                  <c:v>153.64146400000001</c:v>
                </c:pt>
                <c:pt idx="85">
                  <c:v>151.35046400000002</c:v>
                </c:pt>
                <c:pt idx="86">
                  <c:v>151.35546400000001</c:v>
                </c:pt>
                <c:pt idx="87">
                  <c:v>151.35546400000001</c:v>
                </c:pt>
                <c:pt idx="88">
                  <c:v>145.95206400000001</c:v>
                </c:pt>
                <c:pt idx="89">
                  <c:v>145.50206400000002</c:v>
                </c:pt>
                <c:pt idx="90">
                  <c:v>146.017064</c:v>
                </c:pt>
                <c:pt idx="91">
                  <c:v>145.86006400000002</c:v>
                </c:pt>
                <c:pt idx="92">
                  <c:v>145.86006400000002</c:v>
                </c:pt>
                <c:pt idx="93">
                  <c:v>145.84906400000003</c:v>
                </c:pt>
                <c:pt idx="94">
                  <c:v>145.760064</c:v>
                </c:pt>
                <c:pt idx="95">
                  <c:v>141.56006400000001</c:v>
                </c:pt>
                <c:pt idx="96">
                  <c:v>141.41406400000002</c:v>
                </c:pt>
                <c:pt idx="97">
                  <c:v>141.42406400000002</c:v>
                </c:pt>
                <c:pt idx="98">
                  <c:v>141.42406400000002</c:v>
                </c:pt>
                <c:pt idx="99">
                  <c:v>141.11006400000002</c:v>
                </c:pt>
                <c:pt idx="100">
                  <c:v>141.296064</c:v>
                </c:pt>
                <c:pt idx="101">
                  <c:v>141.21806400000003</c:v>
                </c:pt>
                <c:pt idx="102">
                  <c:v>141.088064</c:v>
                </c:pt>
                <c:pt idx="103">
                  <c:v>141.04506400000002</c:v>
                </c:pt>
                <c:pt idx="104">
                  <c:v>140.732294</c:v>
                </c:pt>
                <c:pt idx="105">
                  <c:v>146.30229399999999</c:v>
                </c:pt>
                <c:pt idx="106">
                  <c:v>146.30229399999999</c:v>
                </c:pt>
                <c:pt idx="107">
                  <c:v>146.30229399999999</c:v>
                </c:pt>
                <c:pt idx="108">
                  <c:v>146.38929400000001</c:v>
                </c:pt>
                <c:pt idx="109">
                  <c:v>146.09169399999999</c:v>
                </c:pt>
                <c:pt idx="110">
                  <c:v>144.96314699999999</c:v>
                </c:pt>
                <c:pt idx="111">
                  <c:v>144.858147</c:v>
                </c:pt>
                <c:pt idx="112">
                  <c:v>135.03814700000001</c:v>
                </c:pt>
                <c:pt idx="113">
                  <c:v>135.03814700000001</c:v>
                </c:pt>
                <c:pt idx="114">
                  <c:v>130.66434699999999</c:v>
                </c:pt>
                <c:pt idx="115">
                  <c:v>132.62884700000001</c:v>
                </c:pt>
                <c:pt idx="116">
                  <c:v>132.49108999999999</c:v>
                </c:pt>
                <c:pt idx="117">
                  <c:v>132.23309</c:v>
                </c:pt>
                <c:pt idx="118">
                  <c:v>130.90109000000001</c:v>
                </c:pt>
                <c:pt idx="119">
                  <c:v>128.38109</c:v>
                </c:pt>
                <c:pt idx="120">
                  <c:v>127.21109</c:v>
                </c:pt>
                <c:pt idx="121">
                  <c:v>127.23108999999999</c:v>
                </c:pt>
                <c:pt idx="122">
                  <c:v>121.16309</c:v>
                </c:pt>
                <c:pt idx="123">
                  <c:v>120.88009</c:v>
                </c:pt>
                <c:pt idx="124">
                  <c:v>120.90008999999999</c:v>
                </c:pt>
                <c:pt idx="125">
                  <c:v>120.86009</c:v>
                </c:pt>
                <c:pt idx="126">
                  <c:v>120.85508999999999</c:v>
                </c:pt>
                <c:pt idx="127">
                  <c:v>120.70509</c:v>
                </c:pt>
                <c:pt idx="128">
                  <c:v>120.64309</c:v>
                </c:pt>
                <c:pt idx="129">
                  <c:v>118.29122500000001</c:v>
                </c:pt>
                <c:pt idx="130">
                  <c:v>117.860725</c:v>
                </c:pt>
                <c:pt idx="131">
                  <c:v>117.59672500000001</c:v>
                </c:pt>
                <c:pt idx="132">
                  <c:v>117.616725</c:v>
                </c:pt>
                <c:pt idx="133">
                  <c:v>115.06396099999999</c:v>
                </c:pt>
                <c:pt idx="134">
                  <c:v>114.98696099999999</c:v>
                </c:pt>
                <c:pt idx="135">
                  <c:v>115.006936</c:v>
                </c:pt>
                <c:pt idx="136">
                  <c:v>116.97693599999999</c:v>
                </c:pt>
                <c:pt idx="137">
                  <c:v>116.89593600000001</c:v>
                </c:pt>
                <c:pt idx="138">
                  <c:v>118.89593559771001</c:v>
                </c:pt>
                <c:pt idx="139">
                  <c:v>118.853936</c:v>
                </c:pt>
                <c:pt idx="140">
                  <c:v>121.94393600000001</c:v>
                </c:pt>
                <c:pt idx="141">
                  <c:v>122.08393600000001</c:v>
                </c:pt>
                <c:pt idx="142">
                  <c:v>121.933936</c:v>
                </c:pt>
                <c:pt idx="143">
                  <c:v>121.635379</c:v>
                </c:pt>
                <c:pt idx="144">
                  <c:v>120.375354</c:v>
                </c:pt>
                <c:pt idx="145">
                  <c:v>121.360354</c:v>
                </c:pt>
                <c:pt idx="146">
                  <c:v>121.11535400000001</c:v>
                </c:pt>
                <c:pt idx="147">
                  <c:v>120.810354</c:v>
                </c:pt>
                <c:pt idx="148">
                  <c:v>120.71035400000001</c:v>
                </c:pt>
                <c:pt idx="149">
                  <c:v>120.610354</c:v>
                </c:pt>
                <c:pt idx="150">
                  <c:v>116.38535400000001</c:v>
                </c:pt>
                <c:pt idx="151">
                  <c:v>116.390354</c:v>
                </c:pt>
                <c:pt idx="152">
                  <c:v>113.07035400000001</c:v>
                </c:pt>
                <c:pt idx="153">
                  <c:v>112.21835400000001</c:v>
                </c:pt>
                <c:pt idx="154">
                  <c:v>112.298354</c:v>
                </c:pt>
                <c:pt idx="155">
                  <c:v>109.822354</c:v>
                </c:pt>
                <c:pt idx="156">
                  <c:v>109.00235400000001</c:v>
                </c:pt>
                <c:pt idx="157">
                  <c:v>109.104354</c:v>
                </c:pt>
                <c:pt idx="158">
                  <c:v>112.01685400000001</c:v>
                </c:pt>
                <c:pt idx="159">
                  <c:v>111.631854</c:v>
                </c:pt>
                <c:pt idx="160">
                  <c:v>111.550854</c:v>
                </c:pt>
                <c:pt idx="161">
                  <c:v>111.562854</c:v>
                </c:pt>
                <c:pt idx="162">
                  <c:v>111.37185400000001</c:v>
                </c:pt>
                <c:pt idx="163">
                  <c:v>111.186635</c:v>
                </c:pt>
                <c:pt idx="164">
                  <c:v>110.926959</c:v>
                </c:pt>
                <c:pt idx="165">
                  <c:v>110.723759</c:v>
                </c:pt>
                <c:pt idx="166">
                  <c:v>109.98205899999999</c:v>
                </c:pt>
                <c:pt idx="167">
                  <c:v>109.92005899999999</c:v>
                </c:pt>
                <c:pt idx="168">
                  <c:v>109.71755899999999</c:v>
                </c:pt>
                <c:pt idx="169">
                  <c:v>109.62805899999999</c:v>
                </c:pt>
                <c:pt idx="170">
                  <c:v>107.851489</c:v>
                </c:pt>
                <c:pt idx="171">
                  <c:v>107.828249</c:v>
                </c:pt>
                <c:pt idx="172">
                  <c:v>106.50999946371</c:v>
                </c:pt>
                <c:pt idx="173">
                  <c:v>106.41299946371001</c:v>
                </c:pt>
                <c:pt idx="174">
                  <c:v>106.376757</c:v>
                </c:pt>
                <c:pt idx="175">
                  <c:v>105.26875699999999</c:v>
                </c:pt>
                <c:pt idx="176">
                  <c:v>107.041257</c:v>
                </c:pt>
                <c:pt idx="177">
                  <c:v>106.996257</c:v>
                </c:pt>
                <c:pt idx="178">
                  <c:v>106.75325699999999</c:v>
                </c:pt>
                <c:pt idx="179">
                  <c:v>104.751357</c:v>
                </c:pt>
                <c:pt idx="180">
                  <c:v>103.746357</c:v>
                </c:pt>
                <c:pt idx="181">
                  <c:v>103.628157</c:v>
                </c:pt>
                <c:pt idx="182">
                  <c:v>102.090157</c:v>
                </c:pt>
                <c:pt idx="183">
                  <c:v>102.020832</c:v>
                </c:pt>
                <c:pt idx="184">
                  <c:v>100.720832</c:v>
                </c:pt>
                <c:pt idx="185">
                  <c:v>102.686832</c:v>
                </c:pt>
                <c:pt idx="186">
                  <c:v>100.49283199999999</c:v>
                </c:pt>
                <c:pt idx="187">
                  <c:v>100.23575</c:v>
                </c:pt>
                <c:pt idx="188">
                  <c:v>100.05875</c:v>
                </c:pt>
                <c:pt idx="189">
                  <c:v>100.05708800000001</c:v>
                </c:pt>
                <c:pt idx="190">
                  <c:v>100.00308800000001</c:v>
                </c:pt>
                <c:pt idx="191">
                  <c:v>99.920769000000007</c:v>
                </c:pt>
                <c:pt idx="192">
                  <c:v>99.700068999999999</c:v>
                </c:pt>
                <c:pt idx="193">
                  <c:v>99.552558000000005</c:v>
                </c:pt>
                <c:pt idx="194">
                  <c:v>99.467210999999992</c:v>
                </c:pt>
                <c:pt idx="195">
                  <c:v>97.567211</c:v>
                </c:pt>
                <c:pt idx="196">
                  <c:v>97.552211</c:v>
                </c:pt>
                <c:pt idx="197">
                  <c:v>97.552211</c:v>
                </c:pt>
                <c:pt idx="198">
                  <c:v>97.502211000000003</c:v>
                </c:pt>
                <c:pt idx="199">
                  <c:v>97.302211</c:v>
                </c:pt>
                <c:pt idx="200">
                  <c:v>97.214901999999995</c:v>
                </c:pt>
                <c:pt idx="201">
                  <c:v>97.094902000000005</c:v>
                </c:pt>
                <c:pt idx="202">
                  <c:v>97.094902000000005</c:v>
                </c:pt>
                <c:pt idx="203">
                  <c:v>96.644401999999999</c:v>
                </c:pt>
                <c:pt idx="204">
                  <c:v>96.540395000000004</c:v>
                </c:pt>
                <c:pt idx="205">
                  <c:v>97.430089000000009</c:v>
                </c:pt>
                <c:pt idx="206">
                  <c:v>93.302589000000012</c:v>
                </c:pt>
                <c:pt idx="207">
                  <c:v>93.302589000000012</c:v>
                </c:pt>
                <c:pt idx="208">
                  <c:v>92.759589000000005</c:v>
                </c:pt>
                <c:pt idx="209">
                  <c:v>92.724589000000009</c:v>
                </c:pt>
                <c:pt idx="210">
                  <c:v>89.974589000000009</c:v>
                </c:pt>
                <c:pt idx="211">
                  <c:v>89.917428999999998</c:v>
                </c:pt>
                <c:pt idx="212">
                  <c:v>89.71742900000001</c:v>
                </c:pt>
                <c:pt idx="213">
                  <c:v>89.21742900000001</c:v>
                </c:pt>
                <c:pt idx="214">
                  <c:v>88.877429000000006</c:v>
                </c:pt>
                <c:pt idx="215">
                  <c:v>86.841909999999999</c:v>
                </c:pt>
                <c:pt idx="216">
                  <c:v>86.741910000000004</c:v>
                </c:pt>
                <c:pt idx="217">
                  <c:v>86.471910000000008</c:v>
                </c:pt>
                <c:pt idx="218">
                  <c:v>86.345960000000005</c:v>
                </c:pt>
                <c:pt idx="219">
                  <c:v>85.486863</c:v>
                </c:pt>
                <c:pt idx="220">
                  <c:v>85.486863</c:v>
                </c:pt>
                <c:pt idx="221">
                  <c:v>85.534381999999994</c:v>
                </c:pt>
                <c:pt idx="222">
                  <c:v>85.229861</c:v>
                </c:pt>
                <c:pt idx="223">
                  <c:v>85.223860999999999</c:v>
                </c:pt>
                <c:pt idx="224">
                  <c:v>84.685435188589992</c:v>
                </c:pt>
                <c:pt idx="225">
                  <c:v>84.630435188589999</c:v>
                </c:pt>
                <c:pt idx="226">
                  <c:v>84.614387000000008</c:v>
                </c:pt>
                <c:pt idx="227">
                  <c:v>84.433886999999999</c:v>
                </c:pt>
                <c:pt idx="228">
                  <c:v>83.884626999999995</c:v>
                </c:pt>
                <c:pt idx="229">
                  <c:v>83.403627</c:v>
                </c:pt>
                <c:pt idx="230">
                  <c:v>83.221226999999999</c:v>
                </c:pt>
                <c:pt idx="231">
                  <c:v>83.221226999999999</c:v>
                </c:pt>
                <c:pt idx="232">
                  <c:v>83.221226999999999</c:v>
                </c:pt>
                <c:pt idx="233">
                  <c:v>82.588474000000005</c:v>
                </c:pt>
                <c:pt idx="234">
                  <c:v>82.052960999999996</c:v>
                </c:pt>
                <c:pt idx="235">
                  <c:v>77.938450000000003</c:v>
                </c:pt>
                <c:pt idx="236">
                  <c:v>77.438450000000003</c:v>
                </c:pt>
                <c:pt idx="237">
                  <c:v>76.228576000000004</c:v>
                </c:pt>
                <c:pt idx="238">
                  <c:v>76.213764999999995</c:v>
                </c:pt>
                <c:pt idx="239">
                  <c:v>76.213764999999995</c:v>
                </c:pt>
                <c:pt idx="240">
                  <c:v>75.550449999999998</c:v>
                </c:pt>
                <c:pt idx="241">
                  <c:v>75.550449999999998</c:v>
                </c:pt>
                <c:pt idx="242">
                  <c:v>75.525449999999992</c:v>
                </c:pt>
                <c:pt idx="243">
                  <c:v>75.525449999999992</c:v>
                </c:pt>
                <c:pt idx="244">
                  <c:v>75.311949999999996</c:v>
                </c:pt>
                <c:pt idx="245">
                  <c:v>75.311949999999996</c:v>
                </c:pt>
                <c:pt idx="246">
                  <c:v>75.311949999999996</c:v>
                </c:pt>
                <c:pt idx="247">
                  <c:v>75.311949999999996</c:v>
                </c:pt>
                <c:pt idx="248">
                  <c:v>75.076949999999997</c:v>
                </c:pt>
                <c:pt idx="249">
                  <c:v>74.60244999999999</c:v>
                </c:pt>
                <c:pt idx="250">
                  <c:v>73.10244999999999</c:v>
                </c:pt>
                <c:pt idx="251">
                  <c:v>72.551039000000003</c:v>
                </c:pt>
                <c:pt idx="252">
                  <c:v>71.900727000000003</c:v>
                </c:pt>
                <c:pt idx="253">
                  <c:v>71.240726999999993</c:v>
                </c:pt>
                <c:pt idx="254">
                  <c:v>71.175726999999995</c:v>
                </c:pt>
                <c:pt idx="255">
                  <c:v>70.276726999999994</c:v>
                </c:pt>
                <c:pt idx="256">
                  <c:v>70.274926999999991</c:v>
                </c:pt>
                <c:pt idx="257">
                  <c:v>70.274926999999991</c:v>
                </c:pt>
                <c:pt idx="258">
                  <c:v>70.268926999999991</c:v>
                </c:pt>
                <c:pt idx="259">
                  <c:v>69.839927000000003</c:v>
                </c:pt>
                <c:pt idx="260">
                  <c:v>69.839927000000003</c:v>
                </c:pt>
                <c:pt idx="261">
                  <c:v>69.839927000000003</c:v>
                </c:pt>
                <c:pt idx="262">
                  <c:v>69.839927000000003</c:v>
                </c:pt>
                <c:pt idx="263">
                  <c:v>69.839927000000003</c:v>
                </c:pt>
                <c:pt idx="264">
                  <c:v>69.839927000000003</c:v>
                </c:pt>
                <c:pt idx="265">
                  <c:v>69.839927000000003</c:v>
                </c:pt>
                <c:pt idx="266">
                  <c:v>69.839927000000003</c:v>
                </c:pt>
                <c:pt idx="267">
                  <c:v>69.774926999999991</c:v>
                </c:pt>
                <c:pt idx="268">
                  <c:v>69.764927</c:v>
                </c:pt>
                <c:pt idx="269">
                  <c:v>69.232686999999999</c:v>
                </c:pt>
                <c:pt idx="270">
                  <c:v>68.482672000000008</c:v>
                </c:pt>
                <c:pt idx="271">
                  <c:v>68.482672000000008</c:v>
                </c:pt>
                <c:pt idx="272">
                  <c:v>68.482672000000008</c:v>
                </c:pt>
                <c:pt idx="273">
                  <c:v>68.382671999999999</c:v>
                </c:pt>
                <c:pt idx="274">
                  <c:v>68.322672000000011</c:v>
                </c:pt>
                <c:pt idx="275">
                  <c:v>68.322672000000011</c:v>
                </c:pt>
                <c:pt idx="276">
                  <c:v>68.322672000000011</c:v>
                </c:pt>
                <c:pt idx="277">
                  <c:v>68.322672000000011</c:v>
                </c:pt>
                <c:pt idx="278">
                  <c:v>66.311672000000002</c:v>
                </c:pt>
                <c:pt idx="279">
                  <c:v>66.111626999999999</c:v>
                </c:pt>
                <c:pt idx="280">
                  <c:v>65.903627</c:v>
                </c:pt>
                <c:pt idx="281">
                  <c:v>65.901040999999992</c:v>
                </c:pt>
                <c:pt idx="282">
                  <c:v>65.889040999999992</c:v>
                </c:pt>
                <c:pt idx="283">
                  <c:v>65.466041000000004</c:v>
                </c:pt>
                <c:pt idx="284">
                  <c:v>65.466041000000004</c:v>
                </c:pt>
                <c:pt idx="285">
                  <c:v>65.516041000000001</c:v>
                </c:pt>
                <c:pt idx="286">
                  <c:v>65.516041000000001</c:v>
                </c:pt>
                <c:pt idx="287">
                  <c:v>65.461040999999994</c:v>
                </c:pt>
                <c:pt idx="288">
                  <c:v>65.461040999999994</c:v>
                </c:pt>
                <c:pt idx="289">
                  <c:v>65.511040999999992</c:v>
                </c:pt>
                <c:pt idx="290">
                  <c:v>65.461040999999994</c:v>
                </c:pt>
                <c:pt idx="291">
                  <c:v>65.461040999999994</c:v>
                </c:pt>
                <c:pt idx="292">
                  <c:v>65.461040999999994</c:v>
                </c:pt>
                <c:pt idx="293">
                  <c:v>65.345891000000009</c:v>
                </c:pt>
                <c:pt idx="294">
                  <c:v>65.345891000000009</c:v>
                </c:pt>
                <c:pt idx="295">
                  <c:v>65.085891000000004</c:v>
                </c:pt>
                <c:pt idx="296">
                  <c:v>62.785391000000004</c:v>
                </c:pt>
                <c:pt idx="297">
                  <c:v>62.785391000000004</c:v>
                </c:pt>
                <c:pt idx="298">
                  <c:v>62.649987000000003</c:v>
                </c:pt>
                <c:pt idx="299">
                  <c:v>62.649987000000003</c:v>
                </c:pt>
                <c:pt idx="300">
                  <c:v>62.494236999999998</c:v>
                </c:pt>
                <c:pt idx="301">
                  <c:v>62.494236999999998</c:v>
                </c:pt>
                <c:pt idx="302">
                  <c:v>62.454236999999999</c:v>
                </c:pt>
                <c:pt idx="303">
                  <c:v>62.309711</c:v>
                </c:pt>
                <c:pt idx="304">
                  <c:v>62.272012000000004</c:v>
                </c:pt>
                <c:pt idx="305">
                  <c:v>62.272012000000004</c:v>
                </c:pt>
                <c:pt idx="306">
                  <c:v>62.233012000000002</c:v>
                </c:pt>
                <c:pt idx="307">
                  <c:v>62.033011999999999</c:v>
                </c:pt>
                <c:pt idx="308">
                  <c:v>61.873012000000003</c:v>
                </c:pt>
                <c:pt idx="309">
                  <c:v>61.873012000000003</c:v>
                </c:pt>
                <c:pt idx="310">
                  <c:v>61.873012000000003</c:v>
                </c:pt>
                <c:pt idx="311">
                  <c:v>61.873012000000003</c:v>
                </c:pt>
                <c:pt idx="312">
                  <c:v>61.863012000000005</c:v>
                </c:pt>
                <c:pt idx="313">
                  <c:v>61.563012000000001</c:v>
                </c:pt>
                <c:pt idx="314">
                  <c:v>61.563012000000001</c:v>
                </c:pt>
                <c:pt idx="315">
                  <c:v>59.828004999999997</c:v>
                </c:pt>
                <c:pt idx="316">
                  <c:v>59.828004999999997</c:v>
                </c:pt>
                <c:pt idx="317">
                  <c:v>58.290014999999997</c:v>
                </c:pt>
                <c:pt idx="318">
                  <c:v>57.790014999999997</c:v>
                </c:pt>
                <c:pt idx="319">
                  <c:v>57.790014999999997</c:v>
                </c:pt>
                <c:pt idx="320">
                  <c:v>57.245993999999996</c:v>
                </c:pt>
                <c:pt idx="321">
                  <c:v>56.845993999999997</c:v>
                </c:pt>
                <c:pt idx="322">
                  <c:v>56.845993999999997</c:v>
                </c:pt>
                <c:pt idx="323">
                  <c:v>56.845993999999997</c:v>
                </c:pt>
                <c:pt idx="324">
                  <c:v>56.845993999999997</c:v>
                </c:pt>
                <c:pt idx="325">
                  <c:v>51.851703000000001</c:v>
                </c:pt>
                <c:pt idx="326">
                  <c:v>51.797702999999998</c:v>
                </c:pt>
                <c:pt idx="327">
                  <c:v>51.797702999999998</c:v>
                </c:pt>
                <c:pt idx="328">
                  <c:v>51.797702999999998</c:v>
                </c:pt>
                <c:pt idx="329">
                  <c:v>51.797703430719992</c:v>
                </c:pt>
                <c:pt idx="330">
                  <c:v>51.297703430719999</c:v>
                </c:pt>
                <c:pt idx="331">
                  <c:v>51.27270343072</c:v>
                </c:pt>
                <c:pt idx="332">
                  <c:v>51.27270343072</c:v>
                </c:pt>
                <c:pt idx="333">
                  <c:v>51.203609930719999</c:v>
                </c:pt>
                <c:pt idx="334">
                  <c:v>51.203609999999998</c:v>
                </c:pt>
                <c:pt idx="335">
                  <c:v>51.203609999999998</c:v>
                </c:pt>
                <c:pt idx="336">
                  <c:v>51.203609999999998</c:v>
                </c:pt>
                <c:pt idx="337">
                  <c:v>51.203609999999998</c:v>
                </c:pt>
                <c:pt idx="338">
                  <c:v>51.096625999999993</c:v>
                </c:pt>
                <c:pt idx="339">
                  <c:v>45.416625999999994</c:v>
                </c:pt>
                <c:pt idx="340">
                  <c:v>45.376625999999995</c:v>
                </c:pt>
                <c:pt idx="341">
                  <c:v>45.376626330720001</c:v>
                </c:pt>
                <c:pt idx="342">
                  <c:v>45.376426000000002</c:v>
                </c:pt>
                <c:pt idx="343">
                  <c:v>45.376426330720001</c:v>
                </c:pt>
                <c:pt idx="344">
                  <c:v>45.376426330720001</c:v>
                </c:pt>
                <c:pt idx="345">
                  <c:v>45.376426330720001</c:v>
                </c:pt>
                <c:pt idx="346">
                  <c:v>45.376426000000002</c:v>
                </c:pt>
                <c:pt idx="347">
                  <c:v>45.359425999999999</c:v>
                </c:pt>
                <c:pt idx="348">
                  <c:v>45.344426330720005</c:v>
                </c:pt>
                <c:pt idx="349">
                  <c:v>43.888807</c:v>
                </c:pt>
                <c:pt idx="350">
                  <c:v>43.888807</c:v>
                </c:pt>
                <c:pt idx="351">
                  <c:v>43.888807</c:v>
                </c:pt>
                <c:pt idx="352">
                  <c:v>43.878807000000002</c:v>
                </c:pt>
                <c:pt idx="353">
                  <c:v>43.878807000000002</c:v>
                </c:pt>
                <c:pt idx="354">
                  <c:v>43.878807000000002</c:v>
                </c:pt>
                <c:pt idx="355">
                  <c:v>43.788806999999998</c:v>
                </c:pt>
                <c:pt idx="356">
                  <c:v>43.788806999999998</c:v>
                </c:pt>
                <c:pt idx="357">
                  <c:v>43.788806999999998</c:v>
                </c:pt>
                <c:pt idx="358">
                  <c:v>43.788806999999998</c:v>
                </c:pt>
                <c:pt idx="359">
                  <c:v>40.122807000000002</c:v>
                </c:pt>
                <c:pt idx="360">
                  <c:v>40.122807000000002</c:v>
                </c:pt>
                <c:pt idx="361">
                  <c:v>40.122807000000002</c:v>
                </c:pt>
                <c:pt idx="362">
                  <c:v>40.122807000000002</c:v>
                </c:pt>
                <c:pt idx="363">
                  <c:v>40.122807000000002</c:v>
                </c:pt>
                <c:pt idx="364">
                  <c:v>40.122807000000002</c:v>
                </c:pt>
                <c:pt idx="365">
                  <c:v>40.122807000000002</c:v>
                </c:pt>
                <c:pt idx="366">
                  <c:v>40.122807000000002</c:v>
                </c:pt>
                <c:pt idx="367">
                  <c:v>40.122807000000002</c:v>
                </c:pt>
                <c:pt idx="368">
                  <c:v>40.122807000000002</c:v>
                </c:pt>
                <c:pt idx="369">
                  <c:v>40.053873000000003</c:v>
                </c:pt>
                <c:pt idx="370">
                  <c:v>40.052464999999998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2E-4949-8570-C89F9E284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7316927"/>
        <c:axId val="1677297791"/>
      </c:lineChart>
      <c:lineChart>
        <c:grouping val="standard"/>
        <c:varyColors val="0"/>
        <c:ser>
          <c:idx val="1"/>
          <c:order val="1"/>
          <c:tx>
            <c:v>сертиф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'2022-23'!$AA$7:$AA$377</c:f>
              <c:numCache>
                <c:formatCode>General</c:formatCode>
                <c:ptCount val="371"/>
                <c:pt idx="0">
                  <c:v>174.029</c:v>
                </c:pt>
                <c:pt idx="1">
                  <c:v>212.79900000000001</c:v>
                </c:pt>
                <c:pt idx="2">
                  <c:v>195.964</c:v>
                </c:pt>
                <c:pt idx="3">
                  <c:v>215.648</c:v>
                </c:pt>
                <c:pt idx="4">
                  <c:v>206.03</c:v>
                </c:pt>
                <c:pt idx="5">
                  <c:v>190.471</c:v>
                </c:pt>
                <c:pt idx="6">
                  <c:v>184.946</c:v>
                </c:pt>
                <c:pt idx="7">
                  <c:v>178.43799999999999</c:v>
                </c:pt>
                <c:pt idx="8">
                  <c:v>169.91200000000001</c:v>
                </c:pt>
                <c:pt idx="9">
                  <c:v>164.86500000000001</c:v>
                </c:pt>
                <c:pt idx="10">
                  <c:v>161.048</c:v>
                </c:pt>
                <c:pt idx="11">
                  <c:v>155.15700000000001</c:v>
                </c:pt>
                <c:pt idx="12">
                  <c:v>157.16800000000001</c:v>
                </c:pt>
                <c:pt idx="13">
                  <c:v>141.57499999999999</c:v>
                </c:pt>
                <c:pt idx="14">
                  <c:v>165.75800000000001</c:v>
                </c:pt>
                <c:pt idx="15">
                  <c:v>155.25399999999999</c:v>
                </c:pt>
                <c:pt idx="16">
                  <c:v>156.82499999999999</c:v>
                </c:pt>
                <c:pt idx="17">
                  <c:v>151.922</c:v>
                </c:pt>
                <c:pt idx="18">
                  <c:v>141.25299999999999</c:v>
                </c:pt>
                <c:pt idx="19">
                  <c:v>132.154</c:v>
                </c:pt>
                <c:pt idx="20">
                  <c:v>124.06100000000001</c:v>
                </c:pt>
                <c:pt idx="21">
                  <c:v>135.14400000000001</c:v>
                </c:pt>
                <c:pt idx="22">
                  <c:v>139.108</c:v>
                </c:pt>
                <c:pt idx="23">
                  <c:v>151.60300000000001</c:v>
                </c:pt>
                <c:pt idx="24">
                  <c:v>157.9</c:v>
                </c:pt>
                <c:pt idx="25">
                  <c:v>162.94399999999999</c:v>
                </c:pt>
                <c:pt idx="26">
                  <c:v>167.874</c:v>
                </c:pt>
                <c:pt idx="27">
                  <c:v>165.321</c:v>
                </c:pt>
                <c:pt idx="28">
                  <c:v>143.40799999999999</c:v>
                </c:pt>
                <c:pt idx="29">
                  <c:v>138.19300000000001</c:v>
                </c:pt>
                <c:pt idx="30">
                  <c:v>131.898</c:v>
                </c:pt>
                <c:pt idx="31">
                  <c:v>135.09399999999999</c:v>
                </c:pt>
                <c:pt idx="32">
                  <c:v>135.108</c:v>
                </c:pt>
                <c:pt idx="33">
                  <c:v>129.09</c:v>
                </c:pt>
                <c:pt idx="34">
                  <c:v>119.705</c:v>
                </c:pt>
                <c:pt idx="35">
                  <c:v>113.44199999999999</c:v>
                </c:pt>
                <c:pt idx="36">
                  <c:v>104.559</c:v>
                </c:pt>
                <c:pt idx="37">
                  <c:v>102.72499999999999</c:v>
                </c:pt>
                <c:pt idx="38">
                  <c:v>67.188000000000002</c:v>
                </c:pt>
                <c:pt idx="39">
                  <c:v>58.029000000000003</c:v>
                </c:pt>
                <c:pt idx="40">
                  <c:v>67.495999999999995</c:v>
                </c:pt>
                <c:pt idx="41">
                  <c:v>84.897999999999996</c:v>
                </c:pt>
                <c:pt idx="42">
                  <c:v>93.637</c:v>
                </c:pt>
                <c:pt idx="43">
                  <c:v>112.14700000000001</c:v>
                </c:pt>
                <c:pt idx="44">
                  <c:v>128.846</c:v>
                </c:pt>
                <c:pt idx="45">
                  <c:v>112.782</c:v>
                </c:pt>
                <c:pt idx="46">
                  <c:v>139.16300000000001</c:v>
                </c:pt>
                <c:pt idx="47">
                  <c:v>150.68199999999999</c:v>
                </c:pt>
                <c:pt idx="48">
                  <c:v>136.10499999999999</c:v>
                </c:pt>
                <c:pt idx="49">
                  <c:v>139.69300000000001</c:v>
                </c:pt>
                <c:pt idx="50">
                  <c:v>142.267</c:v>
                </c:pt>
                <c:pt idx="51">
                  <c:v>137.39699999999999</c:v>
                </c:pt>
                <c:pt idx="52">
                  <c:v>135.66999999999999</c:v>
                </c:pt>
                <c:pt idx="53">
                  <c:v>132.739</c:v>
                </c:pt>
                <c:pt idx="54">
                  <c:v>132.54400000000001</c:v>
                </c:pt>
                <c:pt idx="55">
                  <c:v>136.428</c:v>
                </c:pt>
                <c:pt idx="56">
                  <c:v>151.971</c:v>
                </c:pt>
                <c:pt idx="57">
                  <c:v>149.428</c:v>
                </c:pt>
                <c:pt idx="58">
                  <c:v>154.65199999999999</c:v>
                </c:pt>
                <c:pt idx="59">
                  <c:v>160.36099999999999</c:v>
                </c:pt>
                <c:pt idx="60">
                  <c:v>154.15100000000001</c:v>
                </c:pt>
                <c:pt idx="61">
                  <c:v>162.61000000000001</c:v>
                </c:pt>
                <c:pt idx="62">
                  <c:v>151.41300000000001</c:v>
                </c:pt>
                <c:pt idx="63">
                  <c:v>149.40100000000001</c:v>
                </c:pt>
                <c:pt idx="64">
                  <c:v>141.803</c:v>
                </c:pt>
                <c:pt idx="65">
                  <c:v>143.55799999999999</c:v>
                </c:pt>
                <c:pt idx="66">
                  <c:v>136.363</c:v>
                </c:pt>
                <c:pt idx="67">
                  <c:v>151.35400000000001</c:v>
                </c:pt>
                <c:pt idx="68">
                  <c:v>161.40799999999999</c:v>
                </c:pt>
                <c:pt idx="69">
                  <c:v>162.00299999999999</c:v>
                </c:pt>
                <c:pt idx="70">
                  <c:v>167.57900000000001</c:v>
                </c:pt>
                <c:pt idx="71">
                  <c:v>155.00200000000001</c:v>
                </c:pt>
                <c:pt idx="72">
                  <c:v>162.203</c:v>
                </c:pt>
                <c:pt idx="73">
                  <c:v>164.03700000000001</c:v>
                </c:pt>
                <c:pt idx="74">
                  <c:v>166.36600000000001</c:v>
                </c:pt>
                <c:pt idx="75">
                  <c:v>170.15600000000001</c:v>
                </c:pt>
                <c:pt idx="76">
                  <c:v>171.24</c:v>
                </c:pt>
                <c:pt idx="77">
                  <c:v>168.28899999999999</c:v>
                </c:pt>
                <c:pt idx="78">
                  <c:v>172.19200000000001</c:v>
                </c:pt>
                <c:pt idx="79">
                  <c:v>166.179</c:v>
                </c:pt>
                <c:pt idx="80">
                  <c:v>184.172</c:v>
                </c:pt>
                <c:pt idx="81">
                  <c:v>185.86799999999999</c:v>
                </c:pt>
                <c:pt idx="82">
                  <c:v>187.76</c:v>
                </c:pt>
                <c:pt idx="83">
                  <c:v>187.49199999999999</c:v>
                </c:pt>
                <c:pt idx="84">
                  <c:v>185.238</c:v>
                </c:pt>
                <c:pt idx="85">
                  <c:v>168.07499999999999</c:v>
                </c:pt>
                <c:pt idx="86">
                  <c:v>176</c:v>
                </c:pt>
                <c:pt idx="87">
                  <c:v>176.40799999999999</c:v>
                </c:pt>
                <c:pt idx="88">
                  <c:v>176.447</c:v>
                </c:pt>
                <c:pt idx="89">
                  <c:v>177.28399999999999</c:v>
                </c:pt>
                <c:pt idx="90">
                  <c:v>183.38300000000001</c:v>
                </c:pt>
                <c:pt idx="91">
                  <c:v>177.21</c:v>
                </c:pt>
                <c:pt idx="92">
                  <c:v>166.50200000000001</c:v>
                </c:pt>
                <c:pt idx="93">
                  <c:v>185.44200000000001</c:v>
                </c:pt>
                <c:pt idx="94">
                  <c:v>189.56</c:v>
                </c:pt>
                <c:pt idx="95">
                  <c:v>195.77099999999999</c:v>
                </c:pt>
                <c:pt idx="96">
                  <c:v>196.44800000000001</c:v>
                </c:pt>
                <c:pt idx="97">
                  <c:v>195.19399999999999</c:v>
                </c:pt>
                <c:pt idx="98">
                  <c:v>192.22800000000001</c:v>
                </c:pt>
                <c:pt idx="99">
                  <c:v>188.43</c:v>
                </c:pt>
                <c:pt idx="100">
                  <c:v>194.24100000000001</c:v>
                </c:pt>
                <c:pt idx="101">
                  <c:v>189.09899999999999</c:v>
                </c:pt>
                <c:pt idx="102">
                  <c:v>187.97200000000001</c:v>
                </c:pt>
                <c:pt idx="103">
                  <c:v>188.97800000000001</c:v>
                </c:pt>
                <c:pt idx="104">
                  <c:v>183.21199999999999</c:v>
                </c:pt>
                <c:pt idx="105">
                  <c:v>193.428</c:v>
                </c:pt>
                <c:pt idx="106">
                  <c:v>188.584</c:v>
                </c:pt>
                <c:pt idx="107">
                  <c:v>163.322</c:v>
                </c:pt>
                <c:pt idx="108">
                  <c:v>170.554</c:v>
                </c:pt>
                <c:pt idx="109">
                  <c:v>117.82</c:v>
                </c:pt>
                <c:pt idx="110">
                  <c:v>179.08099999999999</c:v>
                </c:pt>
                <c:pt idx="111">
                  <c:v>174.41300000000001</c:v>
                </c:pt>
                <c:pt idx="112">
                  <c:v>157.45500000000001</c:v>
                </c:pt>
                <c:pt idx="113">
                  <c:v>148.94</c:v>
                </c:pt>
                <c:pt idx="114">
                  <c:v>140.524</c:v>
                </c:pt>
                <c:pt idx="115">
                  <c:v>160.38300000000001</c:v>
                </c:pt>
                <c:pt idx="116">
                  <c:v>162.65199999999999</c:v>
                </c:pt>
                <c:pt idx="117">
                  <c:v>158.78100000000001</c:v>
                </c:pt>
                <c:pt idx="118">
                  <c:v>173.26300000000001</c:v>
                </c:pt>
                <c:pt idx="119">
                  <c:v>171.86500000000001</c:v>
                </c:pt>
                <c:pt idx="120">
                  <c:v>165.101</c:v>
                </c:pt>
                <c:pt idx="121">
                  <c:v>164.078</c:v>
                </c:pt>
                <c:pt idx="122">
                  <c:v>153.98500000000001</c:v>
                </c:pt>
                <c:pt idx="123">
                  <c:v>159.72800000000001</c:v>
                </c:pt>
                <c:pt idx="124">
                  <c:v>199.976</c:v>
                </c:pt>
                <c:pt idx="125">
                  <c:v>206.827</c:v>
                </c:pt>
                <c:pt idx="126">
                  <c:v>195.863</c:v>
                </c:pt>
                <c:pt idx="127">
                  <c:v>192.32599999999999</c:v>
                </c:pt>
                <c:pt idx="128">
                  <c:v>182.42500000000001</c:v>
                </c:pt>
                <c:pt idx="129">
                  <c:v>189.245</c:v>
                </c:pt>
                <c:pt idx="130">
                  <c:v>191.267</c:v>
                </c:pt>
                <c:pt idx="131">
                  <c:v>206.607</c:v>
                </c:pt>
                <c:pt idx="132">
                  <c:v>197.631</c:v>
                </c:pt>
                <c:pt idx="133">
                  <c:v>195.73699999999999</c:v>
                </c:pt>
                <c:pt idx="134">
                  <c:v>188.625</c:v>
                </c:pt>
                <c:pt idx="135">
                  <c:v>181.88200000000001</c:v>
                </c:pt>
                <c:pt idx="136">
                  <c:v>160.947</c:v>
                </c:pt>
                <c:pt idx="137">
                  <c:v>164.40299999999999</c:v>
                </c:pt>
                <c:pt idx="138">
                  <c:v>160.73500000000001</c:v>
                </c:pt>
                <c:pt idx="139">
                  <c:v>151.691</c:v>
                </c:pt>
                <c:pt idx="140">
                  <c:v>157.898</c:v>
                </c:pt>
                <c:pt idx="141">
                  <c:v>154.49799999999999</c:v>
                </c:pt>
                <c:pt idx="142">
                  <c:v>148.55099999999999</c:v>
                </c:pt>
                <c:pt idx="143">
                  <c:v>153.726</c:v>
                </c:pt>
                <c:pt idx="144">
                  <c:v>155.42400000000001</c:v>
                </c:pt>
                <c:pt idx="145">
                  <c:v>176.52600000000001</c:v>
                </c:pt>
                <c:pt idx="146">
                  <c:v>192.54400000000001</c:v>
                </c:pt>
                <c:pt idx="147">
                  <c:v>196.173</c:v>
                </c:pt>
                <c:pt idx="148">
                  <c:v>197.62200000000001</c:v>
                </c:pt>
                <c:pt idx="149">
                  <c:v>207.714</c:v>
                </c:pt>
                <c:pt idx="150">
                  <c:v>200.715</c:v>
                </c:pt>
                <c:pt idx="151">
                  <c:v>194.494</c:v>
                </c:pt>
                <c:pt idx="152">
                  <c:v>197.57499999999999</c:v>
                </c:pt>
                <c:pt idx="153">
                  <c:v>211.37700000000001</c:v>
                </c:pt>
                <c:pt idx="154">
                  <c:v>207.93199999999999</c:v>
                </c:pt>
                <c:pt idx="155">
                  <c:v>200.46199999999999</c:v>
                </c:pt>
                <c:pt idx="156">
                  <c:v>167.40299999999999</c:v>
                </c:pt>
                <c:pt idx="157">
                  <c:v>206.018</c:v>
                </c:pt>
                <c:pt idx="158">
                  <c:v>183.25700000000001</c:v>
                </c:pt>
                <c:pt idx="159">
                  <c:v>186.31100000000001</c:v>
                </c:pt>
                <c:pt idx="160">
                  <c:v>179.64</c:v>
                </c:pt>
                <c:pt idx="161">
                  <c:v>174.76900000000001</c:v>
                </c:pt>
                <c:pt idx="162">
                  <c:v>176.86199999999999</c:v>
                </c:pt>
                <c:pt idx="163">
                  <c:v>175.714</c:v>
                </c:pt>
                <c:pt idx="164">
                  <c:v>171.797</c:v>
                </c:pt>
                <c:pt idx="165">
                  <c:v>172.821</c:v>
                </c:pt>
                <c:pt idx="166">
                  <c:v>182.49700000000001</c:v>
                </c:pt>
                <c:pt idx="167">
                  <c:v>204.73099999999999</c:v>
                </c:pt>
                <c:pt idx="168">
                  <c:v>208.19200000000001</c:v>
                </c:pt>
                <c:pt idx="169">
                  <c:v>204.22900000000001</c:v>
                </c:pt>
                <c:pt idx="170">
                  <c:v>217.63</c:v>
                </c:pt>
                <c:pt idx="171">
                  <c:v>206.102</c:v>
                </c:pt>
                <c:pt idx="172">
                  <c:v>215.959</c:v>
                </c:pt>
                <c:pt idx="173">
                  <c:v>215.11600000000001</c:v>
                </c:pt>
                <c:pt idx="174">
                  <c:v>217.93199999999999</c:v>
                </c:pt>
                <c:pt idx="175">
                  <c:v>227.47499999999999</c:v>
                </c:pt>
                <c:pt idx="176">
                  <c:v>222.57</c:v>
                </c:pt>
                <c:pt idx="177">
                  <c:v>233.90600000000001</c:v>
                </c:pt>
                <c:pt idx="178">
                  <c:v>255.56899999999999</c:v>
                </c:pt>
                <c:pt idx="179">
                  <c:v>251.38399999999999</c:v>
                </c:pt>
                <c:pt idx="180">
                  <c:v>251.82300000000001</c:v>
                </c:pt>
                <c:pt idx="181">
                  <c:v>236.10900000000001</c:v>
                </c:pt>
                <c:pt idx="182">
                  <c:v>245.97800000000001</c:v>
                </c:pt>
                <c:pt idx="183">
                  <c:v>244.18899999999999</c:v>
                </c:pt>
                <c:pt idx="184">
                  <c:v>245.97399999999999</c:v>
                </c:pt>
                <c:pt idx="185">
                  <c:v>239.57599999999999</c:v>
                </c:pt>
                <c:pt idx="186">
                  <c:v>257.24299999999999</c:v>
                </c:pt>
                <c:pt idx="187">
                  <c:v>247.18799999999999</c:v>
                </c:pt>
                <c:pt idx="188">
                  <c:v>256.721</c:v>
                </c:pt>
                <c:pt idx="189">
                  <c:v>249.18799999999999</c:v>
                </c:pt>
                <c:pt idx="190">
                  <c:v>252.55799999999999</c:v>
                </c:pt>
                <c:pt idx="191">
                  <c:v>245.358</c:v>
                </c:pt>
                <c:pt idx="192">
                  <c:v>241.80799999999999</c:v>
                </c:pt>
                <c:pt idx="193">
                  <c:v>241.70400000000001</c:v>
                </c:pt>
                <c:pt idx="194">
                  <c:v>265.33199999999999</c:v>
                </c:pt>
                <c:pt idx="195">
                  <c:v>257.55799999999999</c:v>
                </c:pt>
                <c:pt idx="196">
                  <c:v>258.35899999999998</c:v>
                </c:pt>
                <c:pt idx="197">
                  <c:v>260.60899999999998</c:v>
                </c:pt>
                <c:pt idx="198">
                  <c:v>264.404</c:v>
                </c:pt>
                <c:pt idx="199">
                  <c:v>256.60300000000001</c:v>
                </c:pt>
                <c:pt idx="200">
                  <c:v>264.42700000000002</c:v>
                </c:pt>
                <c:pt idx="201">
                  <c:v>257.12799999999999</c:v>
                </c:pt>
                <c:pt idx="202">
                  <c:v>255.93600000000001</c:v>
                </c:pt>
                <c:pt idx="203">
                  <c:v>265.209</c:v>
                </c:pt>
                <c:pt idx="204">
                  <c:v>267.69600000000003</c:v>
                </c:pt>
                <c:pt idx="205">
                  <c:v>271.19400000000002</c:v>
                </c:pt>
                <c:pt idx="206">
                  <c:v>273.89600000000002</c:v>
                </c:pt>
                <c:pt idx="207">
                  <c:v>284.05500000000001</c:v>
                </c:pt>
                <c:pt idx="208">
                  <c:v>286.142</c:v>
                </c:pt>
                <c:pt idx="209">
                  <c:v>291.721</c:v>
                </c:pt>
                <c:pt idx="210">
                  <c:v>289.02199999999999</c:v>
                </c:pt>
                <c:pt idx="211">
                  <c:v>265.733</c:v>
                </c:pt>
                <c:pt idx="212">
                  <c:v>291.38400000000001</c:v>
                </c:pt>
                <c:pt idx="213">
                  <c:v>290.899</c:v>
                </c:pt>
                <c:pt idx="214">
                  <c:v>288.95699999999999</c:v>
                </c:pt>
                <c:pt idx="215">
                  <c:v>290.05399999999997</c:v>
                </c:pt>
                <c:pt idx="216">
                  <c:v>319.87599999999998</c:v>
                </c:pt>
                <c:pt idx="217">
                  <c:v>321.50099999999998</c:v>
                </c:pt>
                <c:pt idx="218">
                  <c:v>327.41699999999997</c:v>
                </c:pt>
                <c:pt idx="219">
                  <c:v>334.45100000000002</c:v>
                </c:pt>
                <c:pt idx="220">
                  <c:v>339.94499999999999</c:v>
                </c:pt>
                <c:pt idx="221">
                  <c:v>331.923</c:v>
                </c:pt>
                <c:pt idx="222">
                  <c:v>333.21300000000002</c:v>
                </c:pt>
                <c:pt idx="223">
                  <c:v>345.596</c:v>
                </c:pt>
                <c:pt idx="224">
                  <c:v>322.11700000000002</c:v>
                </c:pt>
                <c:pt idx="225">
                  <c:v>334.91399999999999</c:v>
                </c:pt>
                <c:pt idx="226">
                  <c:v>335.041</c:v>
                </c:pt>
                <c:pt idx="227">
                  <c:v>331.74200000000002</c:v>
                </c:pt>
                <c:pt idx="228">
                  <c:v>332.50599999999997</c:v>
                </c:pt>
                <c:pt idx="229">
                  <c:v>340.45800000000003</c:v>
                </c:pt>
                <c:pt idx="230">
                  <c:v>336.06099999999998</c:v>
                </c:pt>
                <c:pt idx="231">
                  <c:v>350.60399999999998</c:v>
                </c:pt>
                <c:pt idx="232">
                  <c:v>352.31599999999997</c:v>
                </c:pt>
                <c:pt idx="233">
                  <c:v>365.80799999999999</c:v>
                </c:pt>
                <c:pt idx="234">
                  <c:v>358.40199999999999</c:v>
                </c:pt>
                <c:pt idx="235">
                  <c:v>382.21899999999999</c:v>
                </c:pt>
                <c:pt idx="236">
                  <c:v>384.714</c:v>
                </c:pt>
                <c:pt idx="237">
                  <c:v>371.42500000000001</c:v>
                </c:pt>
                <c:pt idx="238">
                  <c:v>360.60500000000002</c:v>
                </c:pt>
                <c:pt idx="239">
                  <c:v>368.25900000000001</c:v>
                </c:pt>
                <c:pt idx="240">
                  <c:v>361.46600000000001</c:v>
                </c:pt>
                <c:pt idx="241">
                  <c:v>370.56799999999998</c:v>
                </c:pt>
                <c:pt idx="242">
                  <c:v>347.47800000000001</c:v>
                </c:pt>
                <c:pt idx="243">
                  <c:v>380.99799999999999</c:v>
                </c:pt>
                <c:pt idx="244">
                  <c:v>383.322</c:v>
                </c:pt>
                <c:pt idx="245">
                  <c:v>377.27300000000002</c:v>
                </c:pt>
                <c:pt idx="246">
                  <c:v>333.28199999999998</c:v>
                </c:pt>
                <c:pt idx="247">
                  <c:v>380.22899999999998</c:v>
                </c:pt>
                <c:pt idx="248">
                  <c:v>382.41300000000001</c:v>
                </c:pt>
                <c:pt idx="249">
                  <c:v>387.18099999999998</c:v>
                </c:pt>
                <c:pt idx="250">
                  <c:v>417.99900000000002</c:v>
                </c:pt>
                <c:pt idx="251">
                  <c:v>428.702</c:v>
                </c:pt>
                <c:pt idx="252">
                  <c:v>430.38900000000001</c:v>
                </c:pt>
                <c:pt idx="253">
                  <c:v>442.62900000000002</c:v>
                </c:pt>
                <c:pt idx="254">
                  <c:v>436.98599999999999</c:v>
                </c:pt>
                <c:pt idx="255">
                  <c:v>440.20699999999999</c:v>
                </c:pt>
                <c:pt idx="256">
                  <c:v>443.73200000000003</c:v>
                </c:pt>
                <c:pt idx="257">
                  <c:v>419.1</c:v>
                </c:pt>
                <c:pt idx="258">
                  <c:v>417.15800000000002</c:v>
                </c:pt>
                <c:pt idx="259">
                  <c:v>456.25299999999999</c:v>
                </c:pt>
                <c:pt idx="260">
                  <c:v>456.88799999999998</c:v>
                </c:pt>
                <c:pt idx="261">
                  <c:v>477.51299999999998</c:v>
                </c:pt>
                <c:pt idx="262">
                  <c:v>467.21300000000002</c:v>
                </c:pt>
                <c:pt idx="263">
                  <c:v>466.76600000000002</c:v>
                </c:pt>
                <c:pt idx="264">
                  <c:v>465.97399999999999</c:v>
                </c:pt>
                <c:pt idx="265">
                  <c:v>451.40800000000002</c:v>
                </c:pt>
                <c:pt idx="266">
                  <c:v>443.85500000000002</c:v>
                </c:pt>
                <c:pt idx="267">
                  <c:v>378.904</c:v>
                </c:pt>
                <c:pt idx="268">
                  <c:v>376.29899999999998</c:v>
                </c:pt>
                <c:pt idx="269">
                  <c:v>382.89400000000001</c:v>
                </c:pt>
                <c:pt idx="270">
                  <c:v>385.17399999999998</c:v>
                </c:pt>
                <c:pt idx="271">
                  <c:v>390.82299999999998</c:v>
                </c:pt>
                <c:pt idx="272">
                  <c:v>383.85300000000001</c:v>
                </c:pt>
                <c:pt idx="273">
                  <c:v>382.387</c:v>
                </c:pt>
                <c:pt idx="274">
                  <c:v>393.69600000000003</c:v>
                </c:pt>
                <c:pt idx="275">
                  <c:v>394.98899999999998</c:v>
                </c:pt>
                <c:pt idx="276">
                  <c:v>396.041</c:v>
                </c:pt>
                <c:pt idx="277">
                  <c:v>402.86900000000003</c:v>
                </c:pt>
                <c:pt idx="278">
                  <c:v>392.68400000000003</c:v>
                </c:pt>
                <c:pt idx="279">
                  <c:v>389.96499999999997</c:v>
                </c:pt>
                <c:pt idx="280">
                  <c:v>377.81299999999999</c:v>
                </c:pt>
                <c:pt idx="281">
                  <c:v>371.52699999999999</c:v>
                </c:pt>
                <c:pt idx="282">
                  <c:v>365.40699999999998</c:v>
                </c:pt>
                <c:pt idx="283">
                  <c:v>344.65</c:v>
                </c:pt>
                <c:pt idx="284">
                  <c:v>346.05399999999997</c:v>
                </c:pt>
                <c:pt idx="285">
                  <c:v>351.815</c:v>
                </c:pt>
                <c:pt idx="286">
                  <c:v>343.245</c:v>
                </c:pt>
                <c:pt idx="287">
                  <c:v>355.53500000000003</c:v>
                </c:pt>
                <c:pt idx="288">
                  <c:v>357.452</c:v>
                </c:pt>
                <c:pt idx="289">
                  <c:v>369.642</c:v>
                </c:pt>
                <c:pt idx="290">
                  <c:v>319.32299999999998</c:v>
                </c:pt>
                <c:pt idx="291">
                  <c:v>320.7</c:v>
                </c:pt>
                <c:pt idx="292">
                  <c:v>321.86599999999999</c:v>
                </c:pt>
                <c:pt idx="293">
                  <c:v>328.50200000000001</c:v>
                </c:pt>
                <c:pt idx="294">
                  <c:v>328.44200000000001</c:v>
                </c:pt>
                <c:pt idx="295">
                  <c:v>305.13299999999998</c:v>
                </c:pt>
                <c:pt idx="296">
                  <c:v>338.67099999999999</c:v>
                </c:pt>
                <c:pt idx="297">
                  <c:v>346.65499999999997</c:v>
                </c:pt>
                <c:pt idx="298">
                  <c:v>342.09300000000002</c:v>
                </c:pt>
                <c:pt idx="299">
                  <c:v>341.05</c:v>
                </c:pt>
                <c:pt idx="300">
                  <c:v>348.33800000000002</c:v>
                </c:pt>
                <c:pt idx="301">
                  <c:v>347.36</c:v>
                </c:pt>
                <c:pt idx="302">
                  <c:v>352.45100000000002</c:v>
                </c:pt>
                <c:pt idx="303">
                  <c:v>374.95100000000002</c:v>
                </c:pt>
                <c:pt idx="304">
                  <c:v>367.928</c:v>
                </c:pt>
                <c:pt idx="305">
                  <c:v>380.59300000000002</c:v>
                </c:pt>
                <c:pt idx="306">
                  <c:v>370.50599999999997</c:v>
                </c:pt>
                <c:pt idx="307">
                  <c:v>365.73399999999998</c:v>
                </c:pt>
                <c:pt idx="308">
                  <c:v>375.71699999999998</c:v>
                </c:pt>
                <c:pt idx="309">
                  <c:v>383.39</c:v>
                </c:pt>
                <c:pt idx="310">
                  <c:v>312.435</c:v>
                </c:pt>
                <c:pt idx="311">
                  <c:v>332.87200000000001</c:v>
                </c:pt>
                <c:pt idx="312">
                  <c:v>335.13600000000002</c:v>
                </c:pt>
                <c:pt idx="313">
                  <c:v>338.77300000000002</c:v>
                </c:pt>
                <c:pt idx="314">
                  <c:v>346.37200000000001</c:v>
                </c:pt>
                <c:pt idx="315">
                  <c:v>340.73</c:v>
                </c:pt>
                <c:pt idx="316">
                  <c:v>336.166</c:v>
                </c:pt>
                <c:pt idx="317">
                  <c:v>339.90899999999999</c:v>
                </c:pt>
                <c:pt idx="318">
                  <c:v>352.27800000000002</c:v>
                </c:pt>
                <c:pt idx="319">
                  <c:v>355.11200000000002</c:v>
                </c:pt>
                <c:pt idx="320">
                  <c:v>351.78199999999998</c:v>
                </c:pt>
                <c:pt idx="321">
                  <c:v>352.94799999999998</c:v>
                </c:pt>
                <c:pt idx="322">
                  <c:v>352.49799999999999</c:v>
                </c:pt>
                <c:pt idx="323">
                  <c:v>354.76900000000001</c:v>
                </c:pt>
                <c:pt idx="324">
                  <c:v>361.83</c:v>
                </c:pt>
                <c:pt idx="325">
                  <c:v>352.66399999999999</c:v>
                </c:pt>
                <c:pt idx="326">
                  <c:v>333.99099999999999</c:v>
                </c:pt>
                <c:pt idx="327">
                  <c:v>352.07499999999999</c:v>
                </c:pt>
                <c:pt idx="328">
                  <c:v>361.71899999999999</c:v>
                </c:pt>
                <c:pt idx="329">
                  <c:v>370.57299999999998</c:v>
                </c:pt>
                <c:pt idx="330">
                  <c:v>359.15</c:v>
                </c:pt>
                <c:pt idx="331">
                  <c:v>378.80500000000001</c:v>
                </c:pt>
                <c:pt idx="332">
                  <c:v>392.09899999999999</c:v>
                </c:pt>
                <c:pt idx="333">
                  <c:v>386.30599999999998</c:v>
                </c:pt>
                <c:pt idx="334">
                  <c:v>389.10500000000002</c:v>
                </c:pt>
                <c:pt idx="335">
                  <c:v>398.09199999999998</c:v>
                </c:pt>
                <c:pt idx="336">
                  <c:v>401.536</c:v>
                </c:pt>
                <c:pt idx="337">
                  <c:v>406.995</c:v>
                </c:pt>
                <c:pt idx="338">
                  <c:v>404.87099999999998</c:v>
                </c:pt>
                <c:pt idx="339">
                  <c:v>408.89299999999997</c:v>
                </c:pt>
                <c:pt idx="340">
                  <c:v>407.48899999999998</c:v>
                </c:pt>
                <c:pt idx="341">
                  <c:v>435.14400000000001</c:v>
                </c:pt>
                <c:pt idx="342">
                  <c:v>441.19099999999997</c:v>
                </c:pt>
                <c:pt idx="343">
                  <c:v>435.17099999999999</c:v>
                </c:pt>
                <c:pt idx="344">
                  <c:v>440.93900000000002</c:v>
                </c:pt>
                <c:pt idx="345">
                  <c:v>426.79899999999998</c:v>
                </c:pt>
                <c:pt idx="346">
                  <c:v>431.61099999999999</c:v>
                </c:pt>
                <c:pt idx="347">
                  <c:v>426.89400000000001</c:v>
                </c:pt>
                <c:pt idx="348">
                  <c:v>422.983</c:v>
                </c:pt>
                <c:pt idx="349">
                  <c:v>430.32400000000001</c:v>
                </c:pt>
                <c:pt idx="350">
                  <c:v>426.65100000000001</c:v>
                </c:pt>
                <c:pt idx="351">
                  <c:v>424.59800000000001</c:v>
                </c:pt>
                <c:pt idx="352">
                  <c:v>452.17099999999999</c:v>
                </c:pt>
                <c:pt idx="353">
                  <c:v>412.43400000000003</c:v>
                </c:pt>
                <c:pt idx="354">
                  <c:v>426.702</c:v>
                </c:pt>
                <c:pt idx="355">
                  <c:v>434.39499999999998</c:v>
                </c:pt>
                <c:pt idx="356">
                  <c:v>429.02800000000002</c:v>
                </c:pt>
                <c:pt idx="357">
                  <c:v>432.74400000000003</c:v>
                </c:pt>
                <c:pt idx="358">
                  <c:v>433.95</c:v>
                </c:pt>
                <c:pt idx="359">
                  <c:v>424.33100000000002</c:v>
                </c:pt>
                <c:pt idx="360">
                  <c:v>425.779</c:v>
                </c:pt>
                <c:pt idx="361">
                  <c:v>391.37</c:v>
                </c:pt>
                <c:pt idx="362">
                  <c:v>399.61799999999999</c:v>
                </c:pt>
                <c:pt idx="363">
                  <c:v>407.09399999999999</c:v>
                </c:pt>
                <c:pt idx="364">
                  <c:v>409.04899999999998</c:v>
                </c:pt>
                <c:pt idx="365">
                  <c:v>422.17599999999999</c:v>
                </c:pt>
                <c:pt idx="366">
                  <c:v>425.75799999999998</c:v>
                </c:pt>
                <c:pt idx="367">
                  <c:v>431.35300000000001</c:v>
                </c:pt>
                <c:pt idx="368">
                  <c:v>424.03800000000001</c:v>
                </c:pt>
                <c:pt idx="369">
                  <c:v>418.51600000000002</c:v>
                </c:pt>
                <c:pt idx="370">
                  <c:v>434.38600000000002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E-4949-8570-C89F9E284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899967"/>
        <c:axId val="2016897887"/>
      </c:lineChart>
      <c:dateAx>
        <c:axId val="16773169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77297791"/>
        <c:crosses val="autoZero"/>
        <c:auto val="1"/>
        <c:lblOffset val="100"/>
        <c:baseTimeUnit val="days"/>
        <c:majorUnit val="2"/>
        <c:majorTimeUnit val="months"/>
      </c:dateAx>
      <c:valAx>
        <c:axId val="1677297791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77316927"/>
        <c:crosses val="autoZero"/>
        <c:crossBetween val="between"/>
        <c:majorUnit val="50"/>
      </c:valAx>
      <c:valAx>
        <c:axId val="2016897887"/>
        <c:scaling>
          <c:orientation val="minMax"/>
          <c:max val="50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6899967"/>
        <c:crosses val="max"/>
        <c:crossBetween val="between"/>
        <c:majorUnit val="100"/>
      </c:valAx>
      <c:catAx>
        <c:axId val="2016899967"/>
        <c:scaling>
          <c:orientation val="minMax"/>
        </c:scaling>
        <c:delete val="1"/>
        <c:axPos val="b"/>
        <c:majorTickMark val="out"/>
        <c:minorTickMark val="none"/>
        <c:tickLblPos val="nextTo"/>
        <c:crossAx val="20168978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/>
      </a:pPr>
      <a:endParaRPr lang="uk-UA"/>
    </a:p>
  </c:txPr>
  <c:externalData r:id="rId3">
    <c:autoUpdate val="0"/>
  </c:externalData>
  <c:userShapes r:id="rId4"/>
</c:chartSpace>
</file>

<file path=ppt/charts/chart40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3679924000987E-2"/>
          <c:y val="3.1419045592273938E-2"/>
          <c:w val="0.81138566404429724"/>
          <c:h val="0.6002353590936266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5D-4017-AB00-EB96063F0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5D-4017-AB00-EB96063F0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5D-4017-AB00-EB96063F06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5D-4017-AB00-EB96063F06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5D-4017-AB00-EB96063F06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5D-4017-AB00-EB96063F06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5D-4017-AB00-EB96063F06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5D-4017-AB00-EB96063F06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45D-4017-AB00-EB96063F06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45D-4017-AB00-EB96063F06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45D-4017-AB00-EB96063F068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45D-4017-AB00-EB96063F068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45D-4017-AB00-EB96063F068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45D-4017-AB00-EB96063F068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45D-4017-AB00-EB96063F068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45D-4017-AB00-EB96063F068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45D-4017-AB00-EB96063F068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20%"/>
                  <a:lumOff val="80%"/>
                </a:schemeClr>
              </a:solidFill>
              <a:ln w="28575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845D-4017-AB00-EB96063F068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45D-4017-AB00-EB96063F0688}"/>
              </c:ext>
            </c:extLst>
          </c:dPt>
          <c:cat>
            <c:strRef>
              <c:f>'gdp-ШТАБ'!$N$27:$N$45</c:f>
              <c:strCache>
                <c:ptCount val="19"/>
                <c:pt idx="0">
                  <c:v>UKRAINE</c:v>
                </c:pt>
                <c:pt idx="1">
                  <c:v>Moldova</c:v>
                </c:pt>
                <c:pt idx="2">
                  <c:v>Belarus</c:v>
                </c:pt>
                <c:pt idx="3">
                  <c:v>Estonia</c:v>
                </c:pt>
                <c:pt idx="4">
                  <c:v>Russia</c:v>
                </c:pt>
                <c:pt idx="5">
                  <c:v>Lithuania</c:v>
                </c:pt>
                <c:pt idx="6">
                  <c:v>Czech Rep</c:v>
                </c:pt>
                <c:pt idx="7">
                  <c:v>Latvia</c:v>
                </c:pt>
                <c:pt idx="8">
                  <c:v>The UK</c:v>
                </c:pt>
                <c:pt idx="9">
                  <c:v>Serbia</c:v>
                </c:pt>
                <c:pt idx="10">
                  <c:v>Hungary</c:v>
                </c:pt>
                <c:pt idx="11">
                  <c:v>Switzerland</c:v>
                </c:pt>
                <c:pt idx="12">
                  <c:v>USA</c:v>
                </c:pt>
                <c:pt idx="13">
                  <c:v>Slovakia</c:v>
                </c:pt>
                <c:pt idx="14">
                  <c:v>Euro Area</c:v>
                </c:pt>
                <c:pt idx="15">
                  <c:v>Poland</c:v>
                </c:pt>
                <c:pt idx="16">
                  <c:v>Bulgaria</c:v>
                </c:pt>
                <c:pt idx="17">
                  <c:v>Turkey</c:v>
                </c:pt>
                <c:pt idx="18">
                  <c:v>Romania</c:v>
                </c:pt>
              </c:strCache>
            </c:strRef>
          </c:cat>
          <c:val>
            <c:numRef>
              <c:f>'gdp-ШТАБ'!$R$27:$R$45</c:f>
              <c:numCache>
                <c:formatCode>General</c:formatCode>
                <c:ptCount val="19"/>
                <c:pt idx="0">
                  <c:v>25</c:v>
                </c:pt>
                <c:pt idx="1">
                  <c:v>14</c:v>
                </c:pt>
                <c:pt idx="2">
                  <c:v>11</c:v>
                </c:pt>
                <c:pt idx="3">
                  <c:v>3.5</c:v>
                </c:pt>
                <c:pt idx="4">
                  <c:v>7.5</c:v>
                </c:pt>
                <c:pt idx="5">
                  <c:v>3.5</c:v>
                </c:pt>
                <c:pt idx="6">
                  <c:v>7</c:v>
                </c:pt>
                <c:pt idx="7">
                  <c:v>3.5</c:v>
                </c:pt>
                <c:pt idx="8">
                  <c:v>4.25</c:v>
                </c:pt>
                <c:pt idx="9">
                  <c:v>5.75</c:v>
                </c:pt>
                <c:pt idx="10">
                  <c:v>13</c:v>
                </c:pt>
                <c:pt idx="11">
                  <c:v>1.5</c:v>
                </c:pt>
                <c:pt idx="12">
                  <c:v>5</c:v>
                </c:pt>
                <c:pt idx="13">
                  <c:v>3.5</c:v>
                </c:pt>
                <c:pt idx="14">
                  <c:v>3.5</c:v>
                </c:pt>
                <c:pt idx="15">
                  <c:v>6.75</c:v>
                </c:pt>
                <c:pt idx="16">
                  <c:v>1.42</c:v>
                </c:pt>
                <c:pt idx="17">
                  <c:v>8.5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45D-4017-AB00-EB96063F0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54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6600"/>
              </a:solidFill>
              <a:ln w="12700">
                <a:noFill/>
              </a:ln>
              <a:effectLst/>
            </c:spPr>
          </c:marker>
          <c:dPt>
            <c:idx val="0"/>
            <c:marker>
              <c:symbol val="circle"/>
              <c:size val="9"/>
              <c:spPr>
                <a:solidFill>
                  <a:srgbClr val="FF6600"/>
                </a:solidFill>
                <a:ln w="158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845D-4017-AB00-EB96063F0688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66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rgbClr val="FF66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845D-4017-AB00-EB96063F0688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66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66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845D-4017-AB00-EB96063F0688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FF0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845D-4017-AB00-EB96063F0688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6600"/>
                </a:solidFill>
                <a:ln w="19050">
                  <a:solidFill>
                    <a:srgbClr val="33CC3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845D-4017-AB00-EB96063F0688}"/>
              </c:ext>
            </c:extLst>
          </c:dPt>
          <c:cat>
            <c:strRef>
              <c:f>'gdp-ШТАБ'!$N$27:$N$45</c:f>
              <c:strCache>
                <c:ptCount val="19"/>
                <c:pt idx="0">
                  <c:v>UKRAINE</c:v>
                </c:pt>
                <c:pt idx="1">
                  <c:v>Moldova</c:v>
                </c:pt>
                <c:pt idx="2">
                  <c:v>Belarus</c:v>
                </c:pt>
                <c:pt idx="3">
                  <c:v>Estonia</c:v>
                </c:pt>
                <c:pt idx="4">
                  <c:v>Russia</c:v>
                </c:pt>
                <c:pt idx="5">
                  <c:v>Lithuania</c:v>
                </c:pt>
                <c:pt idx="6">
                  <c:v>Czech Rep</c:v>
                </c:pt>
                <c:pt idx="7">
                  <c:v>Latvia</c:v>
                </c:pt>
                <c:pt idx="8">
                  <c:v>The UK</c:v>
                </c:pt>
                <c:pt idx="9">
                  <c:v>Serbia</c:v>
                </c:pt>
                <c:pt idx="10">
                  <c:v>Hungary</c:v>
                </c:pt>
                <c:pt idx="11">
                  <c:v>Switzerland</c:v>
                </c:pt>
                <c:pt idx="12">
                  <c:v>USA</c:v>
                </c:pt>
                <c:pt idx="13">
                  <c:v>Slovakia</c:v>
                </c:pt>
                <c:pt idx="14">
                  <c:v>Euro Area</c:v>
                </c:pt>
                <c:pt idx="15">
                  <c:v>Poland</c:v>
                </c:pt>
                <c:pt idx="16">
                  <c:v>Bulgaria</c:v>
                </c:pt>
                <c:pt idx="17">
                  <c:v>Turkey</c:v>
                </c:pt>
                <c:pt idx="18">
                  <c:v>Romania</c:v>
                </c:pt>
              </c:strCache>
            </c:strRef>
          </c:cat>
          <c:val>
            <c:numRef>
              <c:f>'gdp-ШТАБ'!$P$27:$P$45</c:f>
              <c:numCache>
                <c:formatCode>General</c:formatCode>
                <c:ptCount val="19"/>
                <c:pt idx="0">
                  <c:v>-15</c:v>
                </c:pt>
                <c:pt idx="1">
                  <c:v>-10</c:v>
                </c:pt>
                <c:pt idx="2">
                  <c:v>-5.45</c:v>
                </c:pt>
                <c:pt idx="3">
                  <c:v>-4.0999999999999996</c:v>
                </c:pt>
                <c:pt idx="4">
                  <c:v>-3.7</c:v>
                </c:pt>
                <c:pt idx="5">
                  <c:v>-0.4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0.7</c:v>
                </c:pt>
                <c:pt idx="12">
                  <c:v>0.9</c:v>
                </c:pt>
                <c:pt idx="13">
                  <c:v>1.1000000000000001</c:v>
                </c:pt>
                <c:pt idx="14">
                  <c:v>1.8</c:v>
                </c:pt>
                <c:pt idx="15">
                  <c:v>2</c:v>
                </c:pt>
                <c:pt idx="16">
                  <c:v>2.31</c:v>
                </c:pt>
                <c:pt idx="17">
                  <c:v>3.5</c:v>
                </c:pt>
                <c:pt idx="18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E-845D-4017-AB00-EB96063F0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440927"/>
        <c:axId val="352442591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3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valAx>
        <c:axId val="352442591"/>
        <c:scaling>
          <c:orientation val="minMax"/>
          <c:max val="9"/>
          <c:min val="-15"/>
        </c:scaling>
        <c:delete val="0"/>
        <c:axPos val="r"/>
        <c:majorGridlines>
          <c:spPr>
            <a:ln w="9525" cap="flat" cmpd="sng" algn="ctr">
              <a:solidFill>
                <a:schemeClr val="bg2">
                  <a:lumMod val="75%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352440927"/>
        <c:crosses val="max"/>
        <c:crossBetween val="between"/>
        <c:majorUnit val="5"/>
      </c:valAx>
      <c:catAx>
        <c:axId val="3524409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4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4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1317624724281E-2"/>
          <c:y val="3.0635871706605502E-2"/>
          <c:w val="0.90178770176765399"/>
          <c:h val="0.644864398175424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42CA-BE6F-8964E14CF3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42CA-BE6F-8964E14CF3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42CA-BE6F-8964E14CF3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0-42CA-BE6F-8964E14CF38F}"/>
              </c:ext>
            </c:extLst>
          </c:dPt>
          <c:dPt>
            <c:idx val="4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0-42CA-BE6F-8964E14CF38F}"/>
              </c:ext>
            </c:extLst>
          </c:dPt>
          <c:dPt>
            <c:idx val="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0-42CA-BE6F-8964E14CF38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0-42CA-BE6F-8964E14CF3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0-42CA-BE6F-8964E14CF38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0-42CA-BE6F-8964E14CF38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F10-42CA-BE6F-8964E14CF3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F10-42CA-BE6F-8964E14CF3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F10-42CA-BE6F-8964E14CF38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F10-42CA-BE6F-8964E14CF3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F10-42CA-BE6F-8964E14CF3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F10-42CA-BE6F-8964E14CF38F}"/>
              </c:ext>
            </c:extLst>
          </c:dPt>
          <c:dPt>
            <c:idx val="15"/>
            <c:invertIfNegative val="0"/>
            <c:bubble3D val="0"/>
            <c:spPr>
              <a:noFill/>
              <a:ln w="285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F10-42CA-BE6F-8964E14CF38F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F10-42CA-BE6F-8964E14CF38F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F10-42CA-BE6F-8964E14CF38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%"/>
                  <a:lumOff val="40%"/>
                </a:schemeClr>
              </a:solidFill>
              <a:ln w="19050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5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'infl-rate'!$R$27:$R$45</c:f>
              <c:numCache>
                <c:formatCode>General</c:formatCode>
                <c:ptCount val="19"/>
                <c:pt idx="0">
                  <c:v>1.5</c:v>
                </c:pt>
                <c:pt idx="1">
                  <c:v>5</c:v>
                </c:pt>
                <c:pt idx="2">
                  <c:v>3.5</c:v>
                </c:pt>
                <c:pt idx="3">
                  <c:v>4.25</c:v>
                </c:pt>
                <c:pt idx="4">
                  <c:v>7.5</c:v>
                </c:pt>
                <c:pt idx="5">
                  <c:v>11</c:v>
                </c:pt>
                <c:pt idx="6">
                  <c:v>3.5</c:v>
                </c:pt>
                <c:pt idx="7">
                  <c:v>7</c:v>
                </c:pt>
                <c:pt idx="8">
                  <c:v>1.42</c:v>
                </c:pt>
                <c:pt idx="9">
                  <c:v>5.75</c:v>
                </c:pt>
                <c:pt idx="10">
                  <c:v>7</c:v>
                </c:pt>
                <c:pt idx="11">
                  <c:v>3.5</c:v>
                </c:pt>
                <c:pt idx="12">
                  <c:v>6.75</c:v>
                </c:pt>
                <c:pt idx="13">
                  <c:v>3.5</c:v>
                </c:pt>
                <c:pt idx="14">
                  <c:v>3.5</c:v>
                </c:pt>
                <c:pt idx="15">
                  <c:v>25</c:v>
                </c:pt>
                <c:pt idx="16">
                  <c:v>13</c:v>
                </c:pt>
                <c:pt idx="17">
                  <c:v>14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8575" cap="rnd">
              <a:solidFill>
                <a:schemeClr val="tx1">
                  <a:lumMod val="50%"/>
                  <a:lumOff val="50%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tx1"/>
              </a:solidFill>
              <a:ln w="12700">
                <a:noFill/>
              </a:ln>
              <a:effectLst/>
            </c:spPr>
          </c:marker>
          <c:dPt>
            <c:idx val="8"/>
            <c:marker>
              <c:symbol val="diamond"/>
              <c:size val="12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5D4D-4C9C-B3D3-A710212FC23A}"/>
              </c:ext>
            </c:extLst>
          </c:dPt>
          <c:dPt>
            <c:idx val="18"/>
            <c:marker>
              <c:symbol val="diamond"/>
              <c:size val="12"/>
              <c:spPr>
                <a:solidFill>
                  <a:schemeClr val="tx1"/>
                </a:solidFill>
                <a:ln w="38100">
                  <a:solidFill>
                    <a:srgbClr val="33CC3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6F10-42CA-BE6F-8964E14CF38F}"/>
              </c:ext>
            </c:extLst>
          </c:dPt>
          <c:cat>
            <c:strRef>
              <c:f>'infl-rate'!$N$27:$N$45</c:f>
              <c:strCache>
                <c:ptCount val="19"/>
                <c:pt idx="0">
                  <c:v>Switzerland</c:v>
                </c:pt>
                <c:pt idx="1">
                  <c:v>USA</c:v>
                </c:pt>
                <c:pt idx="2">
                  <c:v>Euro Area</c:v>
                </c:pt>
                <c:pt idx="3">
                  <c:v>The UK</c:v>
                </c:pt>
                <c:pt idx="4">
                  <c:v>Russia</c:v>
                </c:pt>
                <c:pt idx="5">
                  <c:v>Belarus</c:v>
                </c:pt>
                <c:pt idx="6">
                  <c:v>Slovakia</c:v>
                </c:pt>
                <c:pt idx="7">
                  <c:v>Romania</c:v>
                </c:pt>
                <c:pt idx="8">
                  <c:v>Bulgaria</c:v>
                </c:pt>
                <c:pt idx="9">
                  <c:v>Serbia</c:v>
                </c:pt>
                <c:pt idx="10">
                  <c:v>Czech Rep</c:v>
                </c:pt>
                <c:pt idx="11">
                  <c:v>Estonia</c:v>
                </c:pt>
                <c:pt idx="12">
                  <c:v>Poland</c:v>
                </c:pt>
                <c:pt idx="13">
                  <c:v>Lithuania</c:v>
                </c:pt>
                <c:pt idx="14">
                  <c:v>Latvia</c:v>
                </c:pt>
                <c:pt idx="15">
                  <c:v>UKRAINE</c:v>
                </c:pt>
                <c:pt idx="16">
                  <c:v>Hungary</c:v>
                </c:pt>
                <c:pt idx="17">
                  <c:v>Moldova</c:v>
                </c:pt>
                <c:pt idx="18">
                  <c:v>Turkey</c:v>
                </c:pt>
              </c:strCache>
            </c:strRef>
          </c:cat>
          <c:val>
            <c:numRef>
              <c:f>'infl-rate'!$S$27:$S$45</c:f>
              <c:numCache>
                <c:formatCode>General</c:formatCode>
                <c:ptCount val="19"/>
                <c:pt idx="0">
                  <c:v>3.4</c:v>
                </c:pt>
                <c:pt idx="1">
                  <c:v>6</c:v>
                </c:pt>
                <c:pt idx="2">
                  <c:v>8.5</c:v>
                </c:pt>
                <c:pt idx="3">
                  <c:v>10.4</c:v>
                </c:pt>
                <c:pt idx="4">
                  <c:v>11</c:v>
                </c:pt>
                <c:pt idx="5">
                  <c:v>11.7</c:v>
                </c:pt>
                <c:pt idx="6">
                  <c:v>15.4</c:v>
                </c:pt>
                <c:pt idx="7">
                  <c:v>15.52</c:v>
                </c:pt>
                <c:pt idx="8">
                  <c:v>16</c:v>
                </c:pt>
                <c:pt idx="9">
                  <c:v>16.100000000000001</c:v>
                </c:pt>
                <c:pt idx="10">
                  <c:v>16.7</c:v>
                </c:pt>
                <c:pt idx="11">
                  <c:v>17.600000000000001</c:v>
                </c:pt>
                <c:pt idx="12">
                  <c:v>18.399999999999999</c:v>
                </c:pt>
                <c:pt idx="13">
                  <c:v>18.7</c:v>
                </c:pt>
                <c:pt idx="14">
                  <c:v>20.3</c:v>
                </c:pt>
                <c:pt idx="15">
                  <c:v>24.9</c:v>
                </c:pt>
                <c:pt idx="16">
                  <c:v>25.4</c:v>
                </c:pt>
                <c:pt idx="17">
                  <c:v>25.9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8-6F10-42CA-BE6F-8964E14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935567"/>
        <c:axId val="295921423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1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42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3679924000987E-2"/>
          <c:y val="3.1419045592273938E-2"/>
          <c:w val="0.81138566404429724"/>
          <c:h val="0.6002353590936266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lumMod val="60%"/>
                <a:lumOff val="40%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7-4BC7-B9E1-6E6592B32C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7-4BC7-B9E1-6E6592B32C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37-4BC7-B9E1-6E6592B32C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37-4BC7-B9E1-6E6592B32C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37-4BC7-B9E1-6E6592B32C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37-4BC7-B9E1-6E6592B32CF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637-4BC7-B9E1-6E6592B32C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637-4BC7-B9E1-6E6592B32C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637-4BC7-B9E1-6E6592B32C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637-4BC7-B9E1-6E6592B32CF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637-4BC7-B9E1-6E6592B32CF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637-4BC7-B9E1-6E6592B32CF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637-4BC7-B9E1-6E6592B32CF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637-4BC7-B9E1-6E6592B32CF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637-4BC7-B9E1-6E6592B32CF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637-4BC7-B9E1-6E6592B32CF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637-4BC7-B9E1-6E6592B32CF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20%"/>
                  <a:lumOff val="80%"/>
                </a:schemeClr>
              </a:solidFill>
              <a:ln w="28575">
                <a:solidFill>
                  <a:srgbClr val="33CC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23-7637-4BC7-B9E1-6E6592B32CF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40%"/>
                  <a:lumOff val="60%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637-4BC7-B9E1-6E6592B32CF9}"/>
              </c:ext>
            </c:extLst>
          </c:dPt>
          <c:cat>
            <c:strRef>
              <c:f>'gdp-ШТАБ'!$N$27:$N$45</c:f>
              <c:strCache>
                <c:ptCount val="19"/>
                <c:pt idx="0">
                  <c:v>UKRAINE</c:v>
                </c:pt>
                <c:pt idx="1">
                  <c:v>Moldova</c:v>
                </c:pt>
                <c:pt idx="2">
                  <c:v>Belarus</c:v>
                </c:pt>
                <c:pt idx="3">
                  <c:v>Estonia</c:v>
                </c:pt>
                <c:pt idx="4">
                  <c:v>Russia</c:v>
                </c:pt>
                <c:pt idx="5">
                  <c:v>Lithuania</c:v>
                </c:pt>
                <c:pt idx="6">
                  <c:v>Czech Rep</c:v>
                </c:pt>
                <c:pt idx="7">
                  <c:v>Latvia</c:v>
                </c:pt>
                <c:pt idx="8">
                  <c:v>The UK</c:v>
                </c:pt>
                <c:pt idx="9">
                  <c:v>Serbia</c:v>
                </c:pt>
                <c:pt idx="10">
                  <c:v>Hungary</c:v>
                </c:pt>
                <c:pt idx="11">
                  <c:v>Switzerland</c:v>
                </c:pt>
                <c:pt idx="12">
                  <c:v>USA</c:v>
                </c:pt>
                <c:pt idx="13">
                  <c:v>Slovakia</c:v>
                </c:pt>
                <c:pt idx="14">
                  <c:v>Euro Area</c:v>
                </c:pt>
                <c:pt idx="15">
                  <c:v>Poland</c:v>
                </c:pt>
                <c:pt idx="16">
                  <c:v>Bulgaria</c:v>
                </c:pt>
                <c:pt idx="17">
                  <c:v>Turkey</c:v>
                </c:pt>
                <c:pt idx="18">
                  <c:v>Romania</c:v>
                </c:pt>
              </c:strCache>
            </c:strRef>
          </c:cat>
          <c:val>
            <c:numRef>
              <c:f>'gdp-ШТАБ'!$R$27:$R$45</c:f>
              <c:numCache>
                <c:formatCode>General</c:formatCode>
                <c:ptCount val="19"/>
                <c:pt idx="0">
                  <c:v>25</c:v>
                </c:pt>
                <c:pt idx="1">
                  <c:v>14</c:v>
                </c:pt>
                <c:pt idx="2">
                  <c:v>11</c:v>
                </c:pt>
                <c:pt idx="3">
                  <c:v>3.5</c:v>
                </c:pt>
                <c:pt idx="4">
                  <c:v>7.5</c:v>
                </c:pt>
                <c:pt idx="5">
                  <c:v>3.5</c:v>
                </c:pt>
                <c:pt idx="6">
                  <c:v>7</c:v>
                </c:pt>
                <c:pt idx="7">
                  <c:v>3.5</c:v>
                </c:pt>
                <c:pt idx="8">
                  <c:v>4.25</c:v>
                </c:pt>
                <c:pt idx="9">
                  <c:v>5.75</c:v>
                </c:pt>
                <c:pt idx="10">
                  <c:v>13</c:v>
                </c:pt>
                <c:pt idx="11">
                  <c:v>1.5</c:v>
                </c:pt>
                <c:pt idx="12">
                  <c:v>5</c:v>
                </c:pt>
                <c:pt idx="13">
                  <c:v>3.5</c:v>
                </c:pt>
                <c:pt idx="14">
                  <c:v>3.5</c:v>
                </c:pt>
                <c:pt idx="15">
                  <c:v>6.75</c:v>
                </c:pt>
                <c:pt idx="16">
                  <c:v>1.42</c:v>
                </c:pt>
                <c:pt idx="17">
                  <c:v>8.5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637-4BC7-B9E1-6E6592B3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95935567"/>
        <c:axId val="295921423"/>
      </c:barChart>
      <c:lineChart>
        <c:grouping val="standard"/>
        <c:varyColors val="0"/>
        <c:ser>
          <c:idx val="2"/>
          <c:order val="1"/>
          <c:tx>
            <c:v>one 1</c:v>
          </c:tx>
          <c:spPr>
            <a:ln w="254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6600"/>
              </a:solidFill>
              <a:ln w="12700">
                <a:noFill/>
              </a:ln>
              <a:effectLst/>
            </c:spPr>
          </c:marker>
          <c:dPt>
            <c:idx val="0"/>
            <c:marker>
              <c:symbol val="circle"/>
              <c:size val="9"/>
              <c:spPr>
                <a:solidFill>
                  <a:srgbClr val="FF6600"/>
                </a:solidFill>
                <a:ln w="158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7637-4BC7-B9E1-6E6592B32CF9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66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rgbClr val="FF66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7637-4BC7-B9E1-6E6592B32CF9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6600"/>
                </a:solidFill>
                <a:ln w="12700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FF66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7637-4BC7-B9E1-6E6592B32CF9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FF0000"/>
                </a:solidFill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7637-4BC7-B9E1-6E6592B32CF9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6600"/>
                </a:solidFill>
                <a:ln w="19050">
                  <a:solidFill>
                    <a:srgbClr val="33CC3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7637-4BC7-B9E1-6E6592B32CF9}"/>
              </c:ext>
            </c:extLst>
          </c:dPt>
          <c:cat>
            <c:strRef>
              <c:f>'gdp-ШТАБ'!$N$27:$N$45</c:f>
              <c:strCache>
                <c:ptCount val="19"/>
                <c:pt idx="0">
                  <c:v>UKRAINE</c:v>
                </c:pt>
                <c:pt idx="1">
                  <c:v>Moldova</c:v>
                </c:pt>
                <c:pt idx="2">
                  <c:v>Belarus</c:v>
                </c:pt>
                <c:pt idx="3">
                  <c:v>Estonia</c:v>
                </c:pt>
                <c:pt idx="4">
                  <c:v>Russia</c:v>
                </c:pt>
                <c:pt idx="5">
                  <c:v>Lithuania</c:v>
                </c:pt>
                <c:pt idx="6">
                  <c:v>Czech Rep</c:v>
                </c:pt>
                <c:pt idx="7">
                  <c:v>Latvia</c:v>
                </c:pt>
                <c:pt idx="8">
                  <c:v>The UK</c:v>
                </c:pt>
                <c:pt idx="9">
                  <c:v>Serbia</c:v>
                </c:pt>
                <c:pt idx="10">
                  <c:v>Hungary</c:v>
                </c:pt>
                <c:pt idx="11">
                  <c:v>Switzerland</c:v>
                </c:pt>
                <c:pt idx="12">
                  <c:v>USA</c:v>
                </c:pt>
                <c:pt idx="13">
                  <c:v>Slovakia</c:v>
                </c:pt>
                <c:pt idx="14">
                  <c:v>Euro Area</c:v>
                </c:pt>
                <c:pt idx="15">
                  <c:v>Poland</c:v>
                </c:pt>
                <c:pt idx="16">
                  <c:v>Bulgaria</c:v>
                </c:pt>
                <c:pt idx="17">
                  <c:v>Turkey</c:v>
                </c:pt>
                <c:pt idx="18">
                  <c:v>Romania</c:v>
                </c:pt>
              </c:strCache>
            </c:strRef>
          </c:cat>
          <c:val>
            <c:numRef>
              <c:f>'gdp-ШТАБ'!$P$27:$P$45</c:f>
              <c:numCache>
                <c:formatCode>General</c:formatCode>
                <c:ptCount val="19"/>
                <c:pt idx="0">
                  <c:v>-15</c:v>
                </c:pt>
                <c:pt idx="1">
                  <c:v>-10</c:v>
                </c:pt>
                <c:pt idx="2">
                  <c:v>-5.45</c:v>
                </c:pt>
                <c:pt idx="3">
                  <c:v>-4.0999999999999996</c:v>
                </c:pt>
                <c:pt idx="4">
                  <c:v>-3.7</c:v>
                </c:pt>
                <c:pt idx="5">
                  <c:v>-0.4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0.7</c:v>
                </c:pt>
                <c:pt idx="12">
                  <c:v>0.9</c:v>
                </c:pt>
                <c:pt idx="13">
                  <c:v>1.1000000000000001</c:v>
                </c:pt>
                <c:pt idx="14">
                  <c:v>1.8</c:v>
                </c:pt>
                <c:pt idx="15">
                  <c:v>2</c:v>
                </c:pt>
                <c:pt idx="16">
                  <c:v>2.31</c:v>
                </c:pt>
                <c:pt idx="17">
                  <c:v>3.5</c:v>
                </c:pt>
                <c:pt idx="18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E-7637-4BC7-B9E1-6E6592B32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440927"/>
        <c:axId val="352442591"/>
      </c:lineChart>
      <c:catAx>
        <c:axId val="2959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21423"/>
        <c:crosses val="autoZero"/>
        <c:auto val="1"/>
        <c:lblAlgn val="ctr"/>
        <c:lblOffset val="300"/>
        <c:tickLblSkip val="1"/>
        <c:noMultiLvlLbl val="0"/>
      </c:catAx>
      <c:valAx>
        <c:axId val="295921423"/>
        <c:scaling>
          <c:orientation val="minMax"/>
          <c:max val="37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295935567"/>
        <c:crosses val="autoZero"/>
        <c:crossBetween val="between"/>
      </c:valAx>
      <c:valAx>
        <c:axId val="352442591"/>
        <c:scaling>
          <c:orientation val="minMax"/>
          <c:max val="9"/>
          <c:min val="-15"/>
        </c:scaling>
        <c:delete val="0"/>
        <c:axPos val="r"/>
        <c:majorGridlines>
          <c:spPr>
            <a:ln w="9525" cap="flat" cmpd="sng" algn="ctr">
              <a:solidFill>
                <a:schemeClr val="bg2">
                  <a:lumMod val="75%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352440927"/>
        <c:crosses val="max"/>
        <c:crossBetween val="between"/>
        <c:majorUnit val="5"/>
      </c:valAx>
      <c:catAx>
        <c:axId val="3524409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4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3890483007784"/>
          <c:y val="3.5957881356620217E-2"/>
          <c:w val="0.80836099317362109"/>
          <c:h val="0.70954245440027097"/>
        </c:manualLayout>
      </c:layout>
      <c:lineChart>
        <c:grouping val="standard"/>
        <c:varyColors val="0"/>
        <c:ser>
          <c:idx val="0"/>
          <c:order val="0"/>
          <c:tx>
            <c:v>дост кредити</c:v>
          </c:tx>
          <c:spPr>
            <a:ln w="34925" cap="rnd">
              <a:solidFill>
                <a:srgbClr val="33CC33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>
                  <a:solidFill>
                    <a:srgbClr val="33CC3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2C-4593-9E17-A233C634CEAA}"/>
              </c:ext>
            </c:extLst>
          </c:dPt>
          <c:cat>
            <c:strRef>
              <c:f>Дод_показники_динаміка!$CU$3:$DK$4</c:f>
              <c:strCache>
                <c:ptCount val="17"/>
                <c:pt idx="0">
                  <c:v>2022M1</c:v>
                </c:pt>
                <c:pt idx="1">
                  <c:v>2022М2</c:v>
                </c:pt>
                <c:pt idx="2">
                  <c:v>2022M3</c:v>
                </c:pt>
                <c:pt idx="3">
                  <c:v>2022M4</c:v>
                </c:pt>
                <c:pt idx="4">
                  <c:v>2022M5</c:v>
                </c:pt>
                <c:pt idx="5">
                  <c:v>2022M6</c:v>
                </c:pt>
                <c:pt idx="6">
                  <c:v>2022M7</c:v>
                </c:pt>
                <c:pt idx="7">
                  <c:v>2022M8</c:v>
                </c:pt>
                <c:pt idx="8">
                  <c:v>2022M9</c:v>
                </c:pt>
                <c:pt idx="9">
                  <c:v>2022M10</c:v>
                </c:pt>
                <c:pt idx="10">
                  <c:v>2022M11</c:v>
                </c:pt>
                <c:pt idx="11">
                  <c:v>2022M12</c:v>
                </c:pt>
                <c:pt idx="12">
                  <c:v>2023M01</c:v>
                </c:pt>
                <c:pt idx="13">
                  <c:v>2023M02</c:v>
                </c:pt>
                <c:pt idx="14">
                  <c:v>2023M03</c:v>
                </c:pt>
                <c:pt idx="15">
                  <c:v>2023M04</c:v>
                </c:pt>
                <c:pt idx="16">
                  <c:v>2023M05</c:v>
                </c:pt>
              </c:strCache>
            </c:strRef>
          </c:cat>
          <c:val>
            <c:numRef>
              <c:f>Дод_показники_динаміка!$CU$82:$DK$82</c:f>
              <c:numCache>
                <c:formatCode>General</c:formatCode>
                <c:ptCount val="17"/>
                <c:pt idx="0">
                  <c:v>59.4514</c:v>
                </c:pt>
                <c:pt idx="1">
                  <c:v>60.902800000000006</c:v>
                </c:pt>
                <c:pt idx="2">
                  <c:v>62.354199999999999</c:v>
                </c:pt>
                <c:pt idx="3">
                  <c:v>66.837899999999991</c:v>
                </c:pt>
                <c:pt idx="4">
                  <c:v>89.081000000000003</c:v>
                </c:pt>
                <c:pt idx="5">
                  <c:v>94.338100000000011</c:v>
                </c:pt>
                <c:pt idx="6">
                  <c:v>97.982399999999998</c:v>
                </c:pt>
                <c:pt idx="7">
                  <c:v>99.391800000000003</c:v>
                </c:pt>
                <c:pt idx="8">
                  <c:v>96.318300000000008</c:v>
                </c:pt>
                <c:pt idx="9">
                  <c:v>93.691500000000005</c:v>
                </c:pt>
                <c:pt idx="10">
                  <c:v>94.757999999999996</c:v>
                </c:pt>
                <c:pt idx="11">
                  <c:v>96.14739999999999</c:v>
                </c:pt>
                <c:pt idx="12">
                  <c:v>96.202699999999993</c:v>
                </c:pt>
                <c:pt idx="13">
                  <c:v>105.9658</c:v>
                </c:pt>
                <c:pt idx="14">
                  <c:v>106.13210000000001</c:v>
                </c:pt>
                <c:pt idx="15">
                  <c:v>107.6572</c:v>
                </c:pt>
                <c:pt idx="16">
                  <c:v>109.9046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C-4593-9E17-A233C634C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89551"/>
        <c:axId val="153595791"/>
      </c:lineChart>
      <c:catAx>
        <c:axId val="153589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95791"/>
        <c:crosses val="autoZero"/>
        <c:auto val="1"/>
        <c:lblAlgn val="l"/>
        <c:lblOffset val="0"/>
        <c:tickLblSkip val="2"/>
        <c:tickMarkSkip val="1"/>
        <c:noMultiLvlLbl val="0"/>
      </c:catAx>
      <c:valAx>
        <c:axId val="153595791"/>
        <c:scaling>
          <c:orientation val="minMax"/>
          <c:max val="1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89551"/>
        <c:crosses val="autoZero"/>
        <c:crossBetween val="midCat"/>
        <c:majorUnit val="25"/>
      </c:valAx>
      <c:spPr>
        <a:noFill/>
        <a:ln>
          <a:noFill/>
          <a:prstDash val="dash"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6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3890483007784"/>
          <c:y val="3.5957881356620217E-2"/>
          <c:w val="0.80836099317362109"/>
          <c:h val="0.70954245440027097"/>
        </c:manualLayout>
      </c:layout>
      <c:lineChart>
        <c:grouping val="standard"/>
        <c:varyColors val="0"/>
        <c:ser>
          <c:idx val="0"/>
          <c:order val="0"/>
          <c:tx>
            <c:v>дост кредити</c:v>
          </c:tx>
          <c:spPr>
            <a:ln w="34925" cap="rnd">
              <a:solidFill>
                <a:srgbClr val="33CC33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7"/>
              <c:spPr>
                <a:solidFill>
                  <a:schemeClr val="accent1"/>
                </a:solidFill>
                <a:ln w="9525">
                  <a:solidFill>
                    <a:srgbClr val="33CC3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2C-4593-9E17-A233C634CEAA}"/>
              </c:ext>
            </c:extLst>
          </c:dPt>
          <c:cat>
            <c:strRef>
              <c:f>Дод_показники_динаміка!$CU$3:$DK$4</c:f>
              <c:strCache>
                <c:ptCount val="17"/>
                <c:pt idx="0">
                  <c:v>2022M1</c:v>
                </c:pt>
                <c:pt idx="1">
                  <c:v>2022М2</c:v>
                </c:pt>
                <c:pt idx="2">
                  <c:v>2022M3</c:v>
                </c:pt>
                <c:pt idx="3">
                  <c:v>2022M4</c:v>
                </c:pt>
                <c:pt idx="4">
                  <c:v>2022M5</c:v>
                </c:pt>
                <c:pt idx="5">
                  <c:v>2022M6</c:v>
                </c:pt>
                <c:pt idx="6">
                  <c:v>2022M7</c:v>
                </c:pt>
                <c:pt idx="7">
                  <c:v>2022M8</c:v>
                </c:pt>
                <c:pt idx="8">
                  <c:v>2022M9</c:v>
                </c:pt>
                <c:pt idx="9">
                  <c:v>2022M10</c:v>
                </c:pt>
                <c:pt idx="10">
                  <c:v>2022M11</c:v>
                </c:pt>
                <c:pt idx="11">
                  <c:v>2022M12</c:v>
                </c:pt>
                <c:pt idx="12">
                  <c:v>2023M01</c:v>
                </c:pt>
                <c:pt idx="13">
                  <c:v>2023M02</c:v>
                </c:pt>
                <c:pt idx="14">
                  <c:v>2023M03</c:v>
                </c:pt>
                <c:pt idx="15">
                  <c:v>2023M04</c:v>
                </c:pt>
                <c:pt idx="16">
                  <c:v>2023M05</c:v>
                </c:pt>
              </c:strCache>
            </c:strRef>
          </c:cat>
          <c:val>
            <c:numRef>
              <c:f>Дод_показники_динаміка!$CU$82:$DK$82</c:f>
              <c:numCache>
                <c:formatCode>General</c:formatCode>
                <c:ptCount val="17"/>
                <c:pt idx="0">
                  <c:v>59.4514</c:v>
                </c:pt>
                <c:pt idx="1">
                  <c:v>60.902800000000006</c:v>
                </c:pt>
                <c:pt idx="2">
                  <c:v>62.354199999999999</c:v>
                </c:pt>
                <c:pt idx="3">
                  <c:v>66.837899999999991</c:v>
                </c:pt>
                <c:pt idx="4">
                  <c:v>89.081000000000003</c:v>
                </c:pt>
                <c:pt idx="5">
                  <c:v>94.338100000000011</c:v>
                </c:pt>
                <c:pt idx="6">
                  <c:v>97.982399999999998</c:v>
                </c:pt>
                <c:pt idx="7">
                  <c:v>99.391800000000003</c:v>
                </c:pt>
                <c:pt idx="8">
                  <c:v>96.318300000000008</c:v>
                </c:pt>
                <c:pt idx="9">
                  <c:v>93.691500000000005</c:v>
                </c:pt>
                <c:pt idx="10">
                  <c:v>94.757999999999996</c:v>
                </c:pt>
                <c:pt idx="11">
                  <c:v>96.14739999999999</c:v>
                </c:pt>
                <c:pt idx="12">
                  <c:v>96.202699999999993</c:v>
                </c:pt>
                <c:pt idx="13">
                  <c:v>105.9658</c:v>
                </c:pt>
                <c:pt idx="14">
                  <c:v>106.13210000000001</c:v>
                </c:pt>
                <c:pt idx="15">
                  <c:v>107.6572</c:v>
                </c:pt>
                <c:pt idx="16">
                  <c:v>109.9046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2C-4593-9E17-A233C634C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89551"/>
        <c:axId val="153595791"/>
      </c:lineChart>
      <c:catAx>
        <c:axId val="153589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95791"/>
        <c:crosses val="autoZero"/>
        <c:auto val="1"/>
        <c:lblAlgn val="l"/>
        <c:lblOffset val="0"/>
        <c:tickLblSkip val="2"/>
        <c:tickMarkSkip val="1"/>
        <c:noMultiLvlLbl val="0"/>
      </c:catAx>
      <c:valAx>
        <c:axId val="153595791"/>
        <c:scaling>
          <c:orientation val="minMax"/>
          <c:max val="1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3589551"/>
        <c:crosses val="autoZero"/>
        <c:crossBetween val="midCat"/>
        <c:majorUnit val="25"/>
      </c:valAx>
      <c:spPr>
        <a:noFill/>
        <a:ln>
          <a:noFill/>
          <a:prstDash val="dash"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7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50.196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hart8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6701662292212E-2"/>
          <c:y val="3.1029677057765302E-2"/>
          <c:w val="0.88955774278215227"/>
          <c:h val="0.685774478380860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'[ivvp ВВП зміна обсягу_22_ue.xls]попер кв 2022'!$B$4:$J$4</c:f>
              <c:strCache>
                <c:ptCount val="9"/>
                <c:pt idx="0">
                  <c:v>1 кврт 2021</c:v>
                </c:pt>
                <c:pt idx="1">
                  <c:v>2 кврт 2021</c:v>
                </c:pt>
                <c:pt idx="2">
                  <c:v>3 кврт 2021</c:v>
                </c:pt>
                <c:pt idx="3">
                  <c:v>4 кврт 2021</c:v>
                </c:pt>
                <c:pt idx="4">
                  <c:v>1 кврт 2022</c:v>
                </c:pt>
                <c:pt idx="5">
                  <c:v>2 кврт 2022</c:v>
                </c:pt>
                <c:pt idx="6">
                  <c:v>3 кврт 2022</c:v>
                </c:pt>
                <c:pt idx="7">
                  <c:v>4 кврт 2022</c:v>
                </c:pt>
                <c:pt idx="8">
                  <c:v>1 кврт 2023</c:v>
                </c:pt>
              </c:strCache>
            </c:strRef>
          </c:cat>
          <c:val>
            <c:numRef>
              <c:f>'[ivvp ВВП зміна обсягу_22_ue.xls]попер кв 2022'!$B$6:$J$6</c:f>
              <c:numCache>
                <c:formatCode>0.0</c:formatCode>
                <c:ptCount val="9"/>
                <c:pt idx="0">
                  <c:v>-2.2999999999999998</c:v>
                </c:pt>
                <c:pt idx="1">
                  <c:v>6.2</c:v>
                </c:pt>
                <c:pt idx="2">
                  <c:v>2.9</c:v>
                </c:pt>
                <c:pt idx="3">
                  <c:v>6.3</c:v>
                </c:pt>
                <c:pt idx="4">
                  <c:v>-14.9</c:v>
                </c:pt>
                <c:pt idx="5">
                  <c:v>-36.9</c:v>
                </c:pt>
                <c:pt idx="6">
                  <c:v>-30.6</c:v>
                </c:pt>
                <c:pt idx="7">
                  <c:v>-31.4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3-4B96-B9E7-25340FF04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79119"/>
        <c:axId val="1546082863"/>
      </c:lineChart>
      <c:catAx>
        <c:axId val="154607911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546082863"/>
        <c:crosses val="autoZero"/>
        <c:auto val="1"/>
        <c:lblAlgn val="ctr"/>
        <c:lblOffset val="100"/>
        <c:noMultiLvlLbl val="0"/>
      </c:catAx>
      <c:valAx>
        <c:axId val="1546082863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4607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aseline="0%"/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8884696180838E-2"/>
          <c:y val="2.622920863151109E-2"/>
          <c:w val="0.82934749923413753"/>
          <c:h val="0.75070069481515445"/>
        </c:manualLayout>
      </c:layout>
      <c:lineChart>
        <c:grouping val="standard"/>
        <c:varyColors val="0"/>
        <c:ser>
          <c:idx val="2"/>
          <c:order val="2"/>
          <c:tx>
            <c:v>грош база</c:v>
          </c:tx>
          <c:spPr>
            <a:ln w="3492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СРТміс!$Y$450:$Y$491</c:f>
              <c:numCache>
                <c:formatCode>General</c:formatCode>
                <c:ptCount val="42"/>
                <c:pt idx="0">
                  <c:v>469.75791973092993</c:v>
                </c:pt>
                <c:pt idx="1">
                  <c:v>463.35974034885999</c:v>
                </c:pt>
                <c:pt idx="2">
                  <c:v>481.84677134785005</c:v>
                </c:pt>
                <c:pt idx="3">
                  <c:v>512.01324899626002</c:v>
                </c:pt>
                <c:pt idx="4">
                  <c:v>519.65213026646006</c:v>
                </c:pt>
                <c:pt idx="5">
                  <c:v>532.65187541944999</c:v>
                </c:pt>
                <c:pt idx="6">
                  <c:v>548.90544191107006</c:v>
                </c:pt>
                <c:pt idx="7">
                  <c:v>562.32180042272</c:v>
                </c:pt>
                <c:pt idx="8">
                  <c:v>567.87730037951007</c:v>
                </c:pt>
                <c:pt idx="9">
                  <c:v>581.71986003255995</c:v>
                </c:pt>
                <c:pt idx="10">
                  <c:v>586.26545230440991</c:v>
                </c:pt>
                <c:pt idx="11">
                  <c:v>595.98610019780006</c:v>
                </c:pt>
                <c:pt idx="12">
                  <c:v>612.6865328158101</c:v>
                </c:pt>
                <c:pt idx="13">
                  <c:v>616.29260970578002</c:v>
                </c:pt>
                <c:pt idx="14">
                  <c:v>608.66234515793008</c:v>
                </c:pt>
                <c:pt idx="15">
                  <c:v>621.91876338061002</c:v>
                </c:pt>
                <c:pt idx="16">
                  <c:v>644.14186903595999</c:v>
                </c:pt>
                <c:pt idx="17">
                  <c:v>645.01900763998992</c:v>
                </c:pt>
                <c:pt idx="18">
                  <c:v>648.42504199408995</c:v>
                </c:pt>
                <c:pt idx="19">
                  <c:v>654.73097259354995</c:v>
                </c:pt>
                <c:pt idx="20">
                  <c:v>644.38372109488989</c:v>
                </c:pt>
                <c:pt idx="21">
                  <c:v>653.97342193310999</c:v>
                </c:pt>
                <c:pt idx="22">
                  <c:v>655.45680323993997</c:v>
                </c:pt>
                <c:pt idx="23">
                  <c:v>662.49900000000002</c:v>
                </c:pt>
                <c:pt idx="24">
                  <c:v>692.82635255078003</c:v>
                </c:pt>
                <c:pt idx="25">
                  <c:v>790.77549494611003</c:v>
                </c:pt>
                <c:pt idx="26">
                  <c:v>732.84150363819003</c:v>
                </c:pt>
                <c:pt idx="27">
                  <c:v>736.28822226537011</c:v>
                </c:pt>
                <c:pt idx="28">
                  <c:v>739.02079961753009</c:v>
                </c:pt>
                <c:pt idx="29">
                  <c:v>729.36966297768004</c:v>
                </c:pt>
                <c:pt idx="30">
                  <c:v>726.89308788772996</c:v>
                </c:pt>
                <c:pt idx="31">
                  <c:v>754.21607079393993</c:v>
                </c:pt>
                <c:pt idx="32">
                  <c:v>740.49230557939006</c:v>
                </c:pt>
                <c:pt idx="33">
                  <c:v>734.04976748031993</c:v>
                </c:pt>
                <c:pt idx="34">
                  <c:v>758.32894226985991</c:v>
                </c:pt>
                <c:pt idx="35">
                  <c:v>792.53681339446007</c:v>
                </c:pt>
                <c:pt idx="36">
                  <c:v>829.83079853453</c:v>
                </c:pt>
                <c:pt idx="37">
                  <c:v>847.00176774067006</c:v>
                </c:pt>
                <c:pt idx="38">
                  <c:v>863.75346562943002</c:v>
                </c:pt>
                <c:pt idx="39">
                  <c:v>866.59228983483001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097295"/>
        <c:axId val="1388117263"/>
      </c:lineChart>
      <c:lineChart>
        <c:grouping val="standard"/>
        <c:varyColors val="0"/>
        <c:ser>
          <c:idx val="0"/>
          <c:order val="0"/>
          <c:tx>
            <c:v>облік ставка</c:v>
          </c:tx>
          <c:spPr>
            <a:ln w="34925" cap="rnd">
              <a:solidFill>
                <a:srgbClr val="ED7D31">
                  <a:alpha val="50.196%"/>
                </a:srgbClr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34925" cap="rnd">
                <a:solidFill>
                  <a:srgbClr val="ED7D31">
                    <a:alpha val="50.196%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0D-49D2-B291-975187BC6510}"/>
              </c:ext>
            </c:extLst>
          </c:dPt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СРТміс!$M$353:$M$394</c:f>
              <c:numCache>
                <c:formatCode>General</c:formatCode>
                <c:ptCount val="42"/>
                <c:pt idx="0">
                  <c:v>13.419354838709678</c:v>
                </c:pt>
                <c:pt idx="1">
                  <c:v>11</c:v>
                </c:pt>
                <c:pt idx="2">
                  <c:v>10.387096774193548</c:v>
                </c:pt>
                <c:pt idx="3">
                  <c:v>9.5333333333333332</c:v>
                </c:pt>
                <c:pt idx="4">
                  <c:v>8</c:v>
                </c:pt>
                <c:pt idx="5">
                  <c:v>6.7333333333333325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6.2741935483870961</c:v>
                </c:pt>
                <c:pt idx="15">
                  <c:v>7</c:v>
                </c:pt>
                <c:pt idx="16">
                  <c:v>7.5</c:v>
                </c:pt>
                <c:pt idx="17">
                  <c:v>7.5</c:v>
                </c:pt>
                <c:pt idx="18">
                  <c:v>7.6451612903225818</c:v>
                </c:pt>
                <c:pt idx="19">
                  <c:v>8</c:v>
                </c:pt>
                <c:pt idx="20">
                  <c:v>8.35</c:v>
                </c:pt>
                <c:pt idx="21">
                  <c:v>8.5</c:v>
                </c:pt>
                <c:pt idx="22">
                  <c:v>8.5</c:v>
                </c:pt>
                <c:pt idx="23">
                  <c:v>8.8548387096774199</c:v>
                </c:pt>
                <c:pt idx="24">
                  <c:v>9.3548387096774199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D-49D2-B291-975187BC6510}"/>
            </c:ext>
          </c:extLst>
        </c:ser>
        <c:ser>
          <c:idx val="1"/>
          <c:order val="1"/>
          <c:tx>
            <c:v>інфл</c:v>
          </c:tx>
          <c:spPr>
            <a:ln w="34925" cap="rnd">
              <a:solidFill>
                <a:schemeClr val="tx1">
                  <a:lumMod val="75%"/>
                  <a:lumOff val="25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СРТміс!$B$353:$B$394</c:f>
              <c:strCache>
                <c:ptCount val="42"/>
                <c:pt idx="0">
                  <c:v>2020 сч</c:v>
                </c:pt>
                <c:pt idx="1">
                  <c:v>20лт</c:v>
                </c:pt>
                <c:pt idx="2">
                  <c:v>20бр</c:v>
                </c:pt>
                <c:pt idx="3">
                  <c:v>20квт</c:v>
                </c:pt>
                <c:pt idx="4">
                  <c:v>20трв</c:v>
                </c:pt>
                <c:pt idx="5">
                  <c:v>20чрв</c:v>
                </c:pt>
                <c:pt idx="6">
                  <c:v>20лпн</c:v>
                </c:pt>
                <c:pt idx="7">
                  <c:v>20срп</c:v>
                </c:pt>
                <c:pt idx="8">
                  <c:v>20врс</c:v>
                </c:pt>
                <c:pt idx="9">
                  <c:v>20жвт</c:v>
                </c:pt>
                <c:pt idx="10">
                  <c:v>20лст</c:v>
                </c:pt>
                <c:pt idx="11">
                  <c:v>2020грд</c:v>
                </c:pt>
                <c:pt idx="12">
                  <c:v>2021 сч</c:v>
                </c:pt>
                <c:pt idx="13">
                  <c:v>21лт</c:v>
                </c:pt>
                <c:pt idx="14">
                  <c:v>21бр</c:v>
                </c:pt>
                <c:pt idx="15">
                  <c:v>21квт</c:v>
                </c:pt>
                <c:pt idx="16">
                  <c:v>21трв</c:v>
                </c:pt>
                <c:pt idx="17">
                  <c:v>21чрв</c:v>
                </c:pt>
                <c:pt idx="18">
                  <c:v>21лпн</c:v>
                </c:pt>
                <c:pt idx="19">
                  <c:v>21срп</c:v>
                </c:pt>
                <c:pt idx="20">
                  <c:v>21врс</c:v>
                </c:pt>
                <c:pt idx="21">
                  <c:v>21жвт</c:v>
                </c:pt>
                <c:pt idx="22">
                  <c:v>21лст</c:v>
                </c:pt>
                <c:pt idx="23">
                  <c:v>2021грд</c:v>
                </c:pt>
                <c:pt idx="24">
                  <c:v>2022 сч</c:v>
                </c:pt>
                <c:pt idx="25">
                  <c:v>22лт</c:v>
                </c:pt>
                <c:pt idx="26">
                  <c:v>22бр</c:v>
                </c:pt>
                <c:pt idx="27">
                  <c:v>22квт</c:v>
                </c:pt>
                <c:pt idx="28">
                  <c:v>22трв</c:v>
                </c:pt>
                <c:pt idx="29">
                  <c:v>22чрв</c:v>
                </c:pt>
                <c:pt idx="30">
                  <c:v>22лпн</c:v>
                </c:pt>
                <c:pt idx="31">
                  <c:v>22срп</c:v>
                </c:pt>
                <c:pt idx="32">
                  <c:v>22врс</c:v>
                </c:pt>
                <c:pt idx="33">
                  <c:v>22жвт</c:v>
                </c:pt>
                <c:pt idx="34">
                  <c:v>22лст</c:v>
                </c:pt>
                <c:pt idx="35">
                  <c:v>22грд</c:v>
                </c:pt>
                <c:pt idx="36">
                  <c:v>2023 сч</c:v>
                </c:pt>
                <c:pt idx="37">
                  <c:v>23лт</c:v>
                </c:pt>
                <c:pt idx="38">
                  <c:v>23бр</c:v>
                </c:pt>
                <c:pt idx="39">
                  <c:v>23квт</c:v>
                </c:pt>
                <c:pt idx="40">
                  <c:v>23трв</c:v>
                </c:pt>
                <c:pt idx="41">
                  <c:v>23чрв</c:v>
                </c:pt>
              </c:strCache>
            </c:strRef>
          </c:cat>
          <c:val>
            <c:numRef>
              <c:f>СРТміс!$V$353:$V$394</c:f>
              <c:numCache>
                <c:formatCode>General</c:formatCode>
                <c:ptCount val="42"/>
                <c:pt idx="0">
                  <c:v>3.2295364582075194</c:v>
                </c:pt>
                <c:pt idx="1">
                  <c:v>2.4078088048088375</c:v>
                </c:pt>
                <c:pt idx="2">
                  <c:v>2.3063144452401616</c:v>
                </c:pt>
                <c:pt idx="3">
                  <c:v>2.1037276839624468</c:v>
                </c:pt>
                <c:pt idx="4">
                  <c:v>1.6981518043836559</c:v>
                </c:pt>
                <c:pt idx="5">
                  <c:v>2.4136161889371124</c:v>
                </c:pt>
                <c:pt idx="6">
                  <c:v>2.4136161889370982</c:v>
                </c:pt>
                <c:pt idx="7">
                  <c:v>2.5163379704706443</c:v>
                </c:pt>
                <c:pt idx="8">
                  <c:v>2.3127305464975052</c:v>
                </c:pt>
                <c:pt idx="9">
                  <c:v>2.6175351062189094</c:v>
                </c:pt>
                <c:pt idx="10">
                  <c:v>3.8477153472525174</c:v>
                </c:pt>
                <c:pt idx="11">
                  <c:v>4.992329444266332</c:v>
                </c:pt>
                <c:pt idx="12">
                  <c:v>6.1449398473470751</c:v>
                </c:pt>
                <c:pt idx="13">
                  <c:v>7.5289761743435832</c:v>
                </c:pt>
                <c:pt idx="14">
                  <c:v>8.4890563187573633</c:v>
                </c:pt>
                <c:pt idx="15">
                  <c:v>8.3814282866950975</c:v>
                </c:pt>
                <c:pt idx="16">
                  <c:v>9.4620008518665202</c:v>
                </c:pt>
                <c:pt idx="17">
                  <c:v>9.4620008518665486</c:v>
                </c:pt>
                <c:pt idx="18">
                  <c:v>10.232860012795172</c:v>
                </c:pt>
                <c:pt idx="19">
                  <c:v>10.232860012795172</c:v>
                </c:pt>
                <c:pt idx="20">
                  <c:v>11.000651077560917</c:v>
                </c:pt>
                <c:pt idx="21">
                  <c:v>10.890749442830682</c:v>
                </c:pt>
                <c:pt idx="22">
                  <c:v>10.343411094149374</c:v>
                </c:pt>
                <c:pt idx="23">
                  <c:v>10.015333558686066</c:v>
                </c:pt>
                <c:pt idx="24">
                  <c:v>10.015333558686095</c:v>
                </c:pt>
                <c:pt idx="25">
                  <c:v>10.7</c:v>
                </c:pt>
                <c:pt idx="26">
                  <c:v>13.7</c:v>
                </c:pt>
                <c:pt idx="27">
                  <c:v>16.399999999999999</c:v>
                </c:pt>
                <c:pt idx="28">
                  <c:v>18</c:v>
                </c:pt>
                <c:pt idx="29">
                  <c:v>21.5</c:v>
                </c:pt>
                <c:pt idx="30">
                  <c:v>22.189542483660119</c:v>
                </c:pt>
                <c:pt idx="31">
                  <c:v>23.772102161100193</c:v>
                </c:pt>
                <c:pt idx="32">
                  <c:v>24.619864121643474</c:v>
                </c:pt>
                <c:pt idx="33">
                  <c:v>26.579031740942625</c:v>
                </c:pt>
                <c:pt idx="34">
                  <c:v>26.46310432569976</c:v>
                </c:pt>
                <c:pt idx="35">
                  <c:v>26.6</c:v>
                </c:pt>
                <c:pt idx="36">
                  <c:v>25.967540574282168</c:v>
                </c:pt>
                <c:pt idx="37">
                  <c:v>24.9</c:v>
                </c:pt>
                <c:pt idx="38">
                  <c:v>21.3</c:v>
                </c:pt>
                <c:pt idx="39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0D-49D2-B291-975187BC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12528"/>
        <c:axId val="1788819600"/>
      </c:lineChart>
      <c:catAx>
        <c:axId val="138809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%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117263"/>
        <c:crosses val="autoZero"/>
        <c:auto val="1"/>
        <c:lblAlgn val="ctr"/>
        <c:lblOffset val="0"/>
        <c:tickLblSkip val="4"/>
        <c:noMultiLvlLbl val="0"/>
      </c:catAx>
      <c:valAx>
        <c:axId val="1388117263"/>
        <c:scaling>
          <c:orientation val="minMax"/>
          <c:max val="950"/>
          <c:min val="40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75%"/>
                <a:lumOff val="25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388097295"/>
        <c:crosses val="autoZero"/>
        <c:crossBetween val="midCat"/>
      </c:valAx>
      <c:valAx>
        <c:axId val="1788819600"/>
        <c:scaling>
          <c:orientation val="minMax"/>
          <c:max val="46"/>
          <c:min val="0"/>
        </c:scaling>
        <c:delete val="0"/>
        <c:axPos val="r"/>
        <c:numFmt formatCode="0" sourceLinked="0"/>
        <c:majorTickMark val="cross"/>
        <c:minorTickMark val="none"/>
        <c:tickLblPos val="nextTo"/>
        <c:spPr>
          <a:noFill/>
          <a:ln>
            <a:solidFill>
              <a:schemeClr val="tx1">
                <a:lumMod val="50%"/>
                <a:lumOff val="50%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uk-UA"/>
          </a:p>
        </c:txPr>
        <c:crossAx val="1788812528"/>
        <c:crosses val="max"/>
        <c:crossBetween val="between"/>
      </c:valAx>
      <c:catAx>
        <c:axId val="178881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8819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lgDash"/>
      <a:round/>
    </a:ln>
    <a:effectLst/>
  </c:spPr>
  <c:txPr>
    <a:bodyPr/>
    <a:lstStyle/>
    <a:p>
      <a:pPr>
        <a:defRPr sz="1600" baseline="0%">
          <a:latin typeface="Calibri" panose="020F050202020403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0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3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4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5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6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7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8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19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0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3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4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5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6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7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8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9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0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3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4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5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6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7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8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39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4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40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4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4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5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6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7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8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9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style1.xml><?xml version="1.0" encoding="utf-8"?>
<cs:chartStyle xmlns:cs="http://schemas.microsoft.com/office/drawing/2012/chartStyle" xmlns:a="http://purl.oclc.org/ooxml/drawingml/main" id="20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purl.oclc.org/ooxml/drawingml/main" id="20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purl.oclc.org/ooxml/drawingml/main" id="20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purl.oclc.org/ooxml/drawingml/main" id="20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purl.oclc.org/ooxml/drawingml/main" id="227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purl.oclc.org/ooxml/drawingml/chart">
  <cdr:relSizeAnchor xmlns:cdr="http://purl.oclc.org/ooxml/drawingml/chartDrawing">
    <cdr:from>
      <cdr:x>0.22175</cdr:x>
      <cdr:y>0.86618</cdr:y>
    </cdr:from>
    <cdr:to>
      <cdr:x>0.39126</cdr:x>
      <cdr:y>0.93936</cdr:y>
    </cdr:to>
    <cdr:sp macro="" textlink="">
      <cdr:nvSpPr>
        <cdr:cNvPr id="3" name="TextBox 2"/>
        <cdr:cNvSpPr txBox="1"/>
      </cdr:nvSpPr>
      <cdr:spPr>
        <a:xfrm xmlns:a="http://purl.oclc.org/ooxml/drawingml/main">
          <a:off x="1378226" y="4940990"/>
          <a:ext cx="1053548" cy="417443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square" rtlCol="0"/>
        <a:lstStyle xmlns:a="http://purl.oclc.org/ooxml/drawingml/main"/>
        <a:p xmlns:a="http://purl.oclc.org/ooxml/drawingml/main">
          <a:r>
            <a:rPr lang="uk-UA" sz="2000" b="1" dirty="0" smtClean="0">
              <a:solidFill>
                <a:srgbClr val="FF0000"/>
              </a:solidFill>
            </a:rPr>
            <a:t>–30,3%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purl.oclc.org/ooxml/drawingml/chartDrawing">
    <cdr:from>
      <cdr:x>0.1716</cdr:x>
      <cdr:y>0.00411</cdr:y>
    </cdr:from>
    <cdr:to>
      <cdr:x>0.60414</cdr:x>
      <cdr:y>0.06285</cdr:y>
    </cdr:to>
    <cdr:sp macro="" textlink="">
      <cdr:nvSpPr>
        <cdr:cNvPr id="4" name="TextBox 3"/>
        <cdr:cNvSpPr txBox="1"/>
      </cdr:nvSpPr>
      <cdr:spPr>
        <a:xfrm xmlns:a="http://purl.oclc.org/ooxml/drawingml/main">
          <a:off x="1066534" y="23438"/>
          <a:ext cx="2688336" cy="335066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square" rtlCol="0"/>
        <a:lstStyle xmlns:a="http://purl.oclc.org/ooxml/drawingml/main"/>
        <a:p xmlns:a="http://purl.oclc.org/ooxml/drawingml/main">
          <a:r>
            <a:rPr lang="uk-UA" sz="1800" b="1" dirty="0" smtClean="0">
              <a:solidFill>
                <a:schemeClr val="tx1"/>
              </a:solidFill>
            </a:rPr>
            <a:t>100% рівень 2021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purl.oclc.org/ooxml/drawingml/chartDrawing">
    <cdr:from>
      <cdr:x>0.23738</cdr:x>
      <cdr:y>0.46341</cdr:y>
    </cdr:from>
    <cdr:to>
      <cdr:x>0.32739</cdr:x>
      <cdr:y>0.53659</cdr:y>
    </cdr:to>
    <cdr:sp macro="" textlink="">
      <cdr:nvSpPr>
        <cdr:cNvPr id="5" name="TextBox 4"/>
        <cdr:cNvSpPr txBox="1"/>
      </cdr:nvSpPr>
      <cdr:spPr>
        <a:xfrm xmlns:a="http://purl.oclc.org/ooxml/drawingml/main">
          <a:off x="1475351" y="2643459"/>
          <a:ext cx="559444" cy="417443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</cdr:spPr>
      <cdr:txBody>
        <a:bodyPr xmlns:a="http://purl.oclc.org/ooxml/drawingml/main" vertOverflow="clip" wrap="square" rtlCol="0"/>
        <a:lstStyle xmlns:a="http://purl.oclc.org/ooxml/drawingml/main"/>
        <a:p xmlns:a="http://purl.oclc.org/ooxml/drawingml/main">
          <a:endParaRPr lang="en-US" sz="18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purl.oclc.org/ooxml/drawingml/chart">
  <cdr:relSizeAnchor xmlns:cdr="http://purl.oclc.org/ooxml/drawingml/chartDrawing">
    <cdr:from>
      <cdr:x>0.23363</cdr:x>
      <cdr:y>0.59311</cdr:y>
    </cdr:from>
    <cdr:to>
      <cdr:x>1</cdr:x>
      <cdr:y>0.67073</cdr:y>
    </cdr:to>
    <cdr:sp macro="" textlink="">
      <cdr:nvSpPr>
        <cdr:cNvPr id="3" name="TextBox 2"/>
        <cdr:cNvSpPr txBox="1"/>
      </cdr:nvSpPr>
      <cdr:spPr>
        <a:xfrm xmlns:a="http://purl.oclc.org/ooxml/drawingml/main">
          <a:off x="786006" y="1952617"/>
          <a:ext cx="2578321" cy="255526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dirty="0" smtClean="0">
              <a:latin typeface="+mj-lt"/>
            </a:rPr>
            <a:t>Джерела:</a:t>
          </a:r>
          <a:r>
            <a:rPr lang="uk-UA" sz="1400" b="0" i="1" baseline="0%" dirty="0" smtClean="0">
              <a:latin typeface="+mj-lt"/>
            </a:rPr>
            <a:t> </a:t>
          </a:r>
          <a:r>
            <a:rPr lang="uk-UA" sz="1400" i="1" dirty="0" smtClean="0">
              <a:latin typeface="+mj-lt"/>
            </a:rPr>
            <a:t>НБУ. </a:t>
          </a:r>
          <a:r>
            <a:rPr lang="uk-UA" sz="1400" b="0" i="1" baseline="0%" dirty="0" smtClean="0">
              <a:latin typeface="+mj-lt"/>
            </a:rPr>
            <a:t>Держкомстат</a:t>
          </a:r>
          <a:endParaRPr lang="uk-UA" sz="1400" b="0" i="1" dirty="0">
            <a:latin typeface="+mj-lt"/>
          </a:endParaRPr>
        </a:p>
      </cdr:txBody>
    </cdr:sp>
  </cdr:relSizeAnchor>
  <cdr:relSizeAnchor xmlns:cdr="http://purl.oclc.org/ooxml/drawingml/chartDrawing">
    <cdr:from>
      <cdr:x>0.09859</cdr:x>
      <cdr:y>0.21797</cdr:y>
    </cdr:from>
    <cdr:to>
      <cdr:x>0.19624</cdr:x>
      <cdr:y>0.54776</cdr:y>
    </cdr:to>
    <cdr:sp macro="" textlink="">
      <cdr:nvSpPr>
        <cdr:cNvPr id="5" name="TextBox 1"/>
        <cdr:cNvSpPr txBox="1"/>
      </cdr:nvSpPr>
      <cdr:spPr>
        <a:xfrm xmlns:a="http://purl.oclc.org/ooxml/drawingml/main">
          <a:off x="331675" y="717600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</c:userShapes>
</file>

<file path=ppt/drawings/drawing11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0.17124</cdr:x>
      <cdr:y>0.30201</cdr:y>
    </cdr:from>
    <cdr:to>
      <cdr:x>0.5461</cdr:x>
      <cdr:y>0.44301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575517" y="1041621"/>
          <a:ext cx="1259911" cy="4862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l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2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0.17124</cdr:x>
      <cdr:y>0.30201</cdr:y>
    </cdr:from>
    <cdr:to>
      <cdr:x>0.5461</cdr:x>
      <cdr:y>0.44301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575517" y="1041621"/>
          <a:ext cx="1259911" cy="4862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l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3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0.17124</cdr:x>
      <cdr:y>0.30201</cdr:y>
    </cdr:from>
    <cdr:to>
      <cdr:x>0.5461</cdr:x>
      <cdr:y>0.44301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575517" y="1041621"/>
          <a:ext cx="1259911" cy="4862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l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4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0.17124</cdr:x>
      <cdr:y>0.30201</cdr:y>
    </cdr:from>
    <cdr:to>
      <cdr:x>0.5461</cdr:x>
      <cdr:y>0.44301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575517" y="1041621"/>
          <a:ext cx="1259911" cy="4862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l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5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0.17124</cdr:x>
      <cdr:y>0.30201</cdr:y>
    </cdr:from>
    <cdr:to>
      <cdr:x>0.5461</cdr:x>
      <cdr:y>0.44301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575517" y="1041621"/>
          <a:ext cx="1259911" cy="4862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l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6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0.44081</cdr:x>
      <cdr:y>0.94166</cdr:y>
    </cdr:from>
    <cdr:to>
      <cdr:x>0.88135</cdr:x>
      <cdr:y>1</cdr:y>
    </cdr:to>
    <cdr:sp macro="" textlink="">
      <cdr:nvSpPr>
        <cdr:cNvPr id="7" name="TextBox 5"/>
        <cdr:cNvSpPr txBox="1"/>
      </cdr:nvSpPr>
      <cdr:spPr>
        <a:xfrm xmlns:a="http://purl.oclc.org/ooxml/drawingml/main">
          <a:off x="1684073" y="3092660"/>
          <a:ext cx="1683043" cy="19160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cap="none" dirty="0">
              <a:latin typeface="+mj-lt"/>
            </a:rPr>
            <a:t>Джерела: </a:t>
          </a:r>
          <a:r>
            <a:rPr lang="en-US" sz="1400" b="0" i="1" cap="none" dirty="0">
              <a:latin typeface="+mj-lt"/>
            </a:rPr>
            <a:t>FED,</a:t>
          </a:r>
          <a:r>
            <a:rPr lang="en-US" sz="1400" b="0" i="1" cap="none" baseline="0%" dirty="0">
              <a:latin typeface="+mj-lt"/>
            </a:rPr>
            <a:t> BLS</a:t>
          </a:r>
          <a:endParaRPr lang="en-US" sz="1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0.80542</cdr:x>
      <cdr:y>3.04482E-7</cdr:y>
    </cdr:from>
    <cdr:to>
      <cdr:x>0.86906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3343454" y="1"/>
          <a:ext cx="264160" cy="81697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дол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0.32893</cdr:x>
      <cdr:y>0.26597</cdr:y>
    </cdr:from>
    <cdr:to>
      <cdr:x>0.37987</cdr:x>
      <cdr:y>0.335</cdr:y>
    </cdr:to>
    <cdr:cxnSp macro="">
      <cdr:nvCxnSpPr>
        <cdr:cNvPr id="13" name="Straight Arrow Connector 12"/>
        <cdr:cNvCxnSpPr/>
      </cdr:nvCxnSpPr>
      <cdr:spPr>
        <a:xfrm xmlns:a="http://purl.oclc.org/ooxml/drawingml/main">
          <a:off x="1365456" y="873501"/>
          <a:ext cx="211461" cy="226713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0.07818</cdr:x>
      <cdr:y>0.12469</cdr:y>
    </cdr:from>
    <cdr:to>
      <cdr:x>0.41726</cdr:x>
      <cdr:y>0.27041</cdr:y>
    </cdr:to>
    <cdr:sp macro="" textlink="">
      <cdr:nvSpPr>
        <cdr:cNvPr id="14" name="TextBox 12"/>
        <cdr:cNvSpPr txBox="1"/>
      </cdr:nvSpPr>
      <cdr:spPr>
        <a:xfrm xmlns:a="http://purl.oclc.org/ooxml/drawingml/main">
          <a:off x="324552" y="409502"/>
          <a:ext cx="1407555" cy="47858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600" b="0" i="1" cap="none" baseline="0%" dirty="0">
              <a:latin typeface="+mj-lt"/>
            </a:rPr>
            <a:t>Монетарне послаблення</a:t>
          </a:r>
        </a:p>
      </cdr:txBody>
    </cdr:sp>
  </cdr:relSizeAnchor>
  <cdr:relSizeAnchor xmlns:cdr="http://purl.oclc.org/ooxml/drawingml/chartDrawing">
    <cdr:from>
      <cdr:x>0.56655</cdr:x>
      <cdr:y>0.08418</cdr:y>
    </cdr:from>
    <cdr:to>
      <cdr:x>0.61692</cdr:x>
      <cdr:y>0.16014</cdr:y>
    </cdr:to>
    <cdr:cxnSp macro="">
      <cdr:nvCxnSpPr>
        <cdr:cNvPr id="16" name="Straight Arrow Connector 15"/>
        <cdr:cNvCxnSpPr/>
      </cdr:nvCxnSpPr>
      <cdr:spPr>
        <a:xfrm xmlns:a="http://purl.oclc.org/ooxml/drawingml/main">
          <a:off x="2351838" y="276460"/>
          <a:ext cx="209104" cy="249482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0.02203</cdr:x>
      <cdr:y>0.35202</cdr:y>
    </cdr:from>
    <cdr:to>
      <cdr:x>0.42792</cdr:x>
      <cdr:y>0.50009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1440" y="1156143"/>
          <a:ext cx="1684948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500" b="0" cap="none" baseline="0%" dirty="0" smtClean="0">
              <a:latin typeface="+mj-lt"/>
            </a:rPr>
            <a:t>(</a:t>
          </a:r>
          <a:r>
            <a:rPr lang="uk-UA" sz="1500" dirty="0" smtClean="0">
              <a:latin typeface="+mj-lt"/>
            </a:rPr>
            <a:t>права</a:t>
          </a:r>
          <a:r>
            <a:rPr lang="uk-UA" sz="1500" b="0" cap="none" baseline="0%" dirty="0" smtClean="0">
              <a:latin typeface="+mj-lt"/>
            </a:rPr>
            <a:t> </a:t>
          </a:r>
          <a:r>
            <a:rPr lang="uk-UA" sz="1500" b="0" cap="none" baseline="0%" dirty="0">
              <a:latin typeface="+mj-lt"/>
            </a:rPr>
            <a:t>шкала)</a:t>
          </a:r>
        </a:p>
      </cdr:txBody>
    </cdr:sp>
  </cdr:relSizeAnchor>
  <cdr:relSizeAnchor xmlns:cdr="http://purl.oclc.org/ooxml/drawingml/chartDrawing">
    <cdr:from>
      <cdr:x>0.43707</cdr:x>
      <cdr:y>0.40046</cdr:y>
    </cdr:from>
    <cdr:to>
      <cdr:x>0.61932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814374" y="1315203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</a:t>
          </a:r>
          <a:r>
            <a:rPr lang="uk-UA" sz="1600" b="0" cap="none" baseline="0%" dirty="0">
              <a:latin typeface="+mj-lt"/>
            </a:rPr>
            <a:t>я </a:t>
          </a:r>
        </a:p>
      </cdr:txBody>
    </cdr:sp>
  </cdr:relSizeAnchor>
  <cdr:relSizeAnchor xmlns:cdr="http://purl.oclc.org/ooxml/drawingml/chartDrawing">
    <cdr:from>
      <cdr:x>0.56171</cdr:x>
      <cdr:y>0.51712</cdr:y>
    </cdr:from>
    <cdr:to>
      <cdr:x>0.71609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2331772" y="1698375"/>
          <a:ext cx="64084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17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18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0.44081</cdr:x>
      <cdr:y>0.94166</cdr:y>
    </cdr:from>
    <cdr:to>
      <cdr:x>0.88135</cdr:x>
      <cdr:y>1</cdr:y>
    </cdr:to>
    <cdr:sp macro="" textlink="">
      <cdr:nvSpPr>
        <cdr:cNvPr id="7" name="TextBox 5"/>
        <cdr:cNvSpPr txBox="1"/>
      </cdr:nvSpPr>
      <cdr:spPr>
        <a:xfrm xmlns:a="http://purl.oclc.org/ooxml/drawingml/main">
          <a:off x="1684073" y="3092660"/>
          <a:ext cx="1683043" cy="19160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cap="none" dirty="0">
              <a:latin typeface="+mj-lt"/>
            </a:rPr>
            <a:t>Джерела: </a:t>
          </a:r>
          <a:r>
            <a:rPr lang="en-US" sz="1400" b="0" i="1" cap="none" dirty="0">
              <a:latin typeface="+mj-lt"/>
            </a:rPr>
            <a:t>FED,</a:t>
          </a:r>
          <a:r>
            <a:rPr lang="en-US" sz="1400" b="0" i="1" cap="none" baseline="0%" dirty="0">
              <a:latin typeface="+mj-lt"/>
            </a:rPr>
            <a:t> BLS</a:t>
          </a:r>
          <a:endParaRPr lang="en-US" sz="1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0.80542</cdr:x>
      <cdr:y>3.04482E-7</cdr:y>
    </cdr:from>
    <cdr:to>
      <cdr:x>0.86906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3343454" y="1"/>
          <a:ext cx="264160" cy="81697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дол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0.32893</cdr:x>
      <cdr:y>0.26597</cdr:y>
    </cdr:from>
    <cdr:to>
      <cdr:x>0.37987</cdr:x>
      <cdr:y>0.335</cdr:y>
    </cdr:to>
    <cdr:cxnSp macro="">
      <cdr:nvCxnSpPr>
        <cdr:cNvPr id="13" name="Straight Arrow Connector 12"/>
        <cdr:cNvCxnSpPr/>
      </cdr:nvCxnSpPr>
      <cdr:spPr>
        <a:xfrm xmlns:a="http://purl.oclc.org/ooxml/drawingml/main">
          <a:off x="1365456" y="873501"/>
          <a:ext cx="211461" cy="226713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0.07818</cdr:x>
      <cdr:y>0.12469</cdr:y>
    </cdr:from>
    <cdr:to>
      <cdr:x>0.41726</cdr:x>
      <cdr:y>0.27041</cdr:y>
    </cdr:to>
    <cdr:sp macro="" textlink="">
      <cdr:nvSpPr>
        <cdr:cNvPr id="14" name="TextBox 12"/>
        <cdr:cNvSpPr txBox="1"/>
      </cdr:nvSpPr>
      <cdr:spPr>
        <a:xfrm xmlns:a="http://purl.oclc.org/ooxml/drawingml/main">
          <a:off x="324552" y="409502"/>
          <a:ext cx="1407555" cy="47858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600" b="0" i="1" cap="none" baseline="0%" dirty="0">
              <a:latin typeface="+mj-lt"/>
            </a:rPr>
            <a:t>Монетарне послаблення</a:t>
          </a:r>
        </a:p>
      </cdr:txBody>
    </cdr:sp>
  </cdr:relSizeAnchor>
  <cdr:relSizeAnchor xmlns:cdr="http://purl.oclc.org/ooxml/drawingml/chartDrawing">
    <cdr:from>
      <cdr:x>0.56655</cdr:x>
      <cdr:y>0.08418</cdr:y>
    </cdr:from>
    <cdr:to>
      <cdr:x>0.61692</cdr:x>
      <cdr:y>0.16014</cdr:y>
    </cdr:to>
    <cdr:cxnSp macro="">
      <cdr:nvCxnSpPr>
        <cdr:cNvPr id="16" name="Straight Arrow Connector 15"/>
        <cdr:cNvCxnSpPr/>
      </cdr:nvCxnSpPr>
      <cdr:spPr>
        <a:xfrm xmlns:a="http://purl.oclc.org/ooxml/drawingml/main">
          <a:off x="2351838" y="276460"/>
          <a:ext cx="209104" cy="249482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0.02203</cdr:x>
      <cdr:y>0.35202</cdr:y>
    </cdr:from>
    <cdr:to>
      <cdr:x>0.42792</cdr:x>
      <cdr:y>0.50009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1440" y="1156143"/>
          <a:ext cx="1684948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500" b="0" cap="none" baseline="0%" dirty="0" smtClean="0">
              <a:latin typeface="+mj-lt"/>
            </a:rPr>
            <a:t>(</a:t>
          </a:r>
          <a:r>
            <a:rPr lang="uk-UA" sz="1500" dirty="0" smtClean="0">
              <a:latin typeface="+mj-lt"/>
            </a:rPr>
            <a:t>права</a:t>
          </a:r>
          <a:r>
            <a:rPr lang="uk-UA" sz="1500" b="0" cap="none" baseline="0%" dirty="0" smtClean="0">
              <a:latin typeface="+mj-lt"/>
            </a:rPr>
            <a:t> </a:t>
          </a:r>
          <a:r>
            <a:rPr lang="uk-UA" sz="1500" b="0" cap="none" baseline="0%" dirty="0">
              <a:latin typeface="+mj-lt"/>
            </a:rPr>
            <a:t>шкала)</a:t>
          </a:r>
        </a:p>
      </cdr:txBody>
    </cdr:sp>
  </cdr:relSizeAnchor>
  <cdr:relSizeAnchor xmlns:cdr="http://purl.oclc.org/ooxml/drawingml/chartDrawing">
    <cdr:from>
      <cdr:x>0.43707</cdr:x>
      <cdr:y>0.40046</cdr:y>
    </cdr:from>
    <cdr:to>
      <cdr:x>0.61932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814374" y="1315203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0.56171</cdr:x>
      <cdr:y>0.51712</cdr:y>
    </cdr:from>
    <cdr:to>
      <cdr:x>0.71609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2331772" y="1698375"/>
          <a:ext cx="64084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19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82" cy="536602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2.xml><?xml version="1.0" encoding="utf-8"?>
<c:userShapes xmlns:c="http://purl.oclc.org/ooxml/drawingml/chart">
  <cdr:relSizeAnchor xmlns:cdr="http://purl.oclc.org/ooxml/drawingml/chartDrawing">
    <cdr:from>
      <cdr:x>0.62838</cdr:x>
      <cdr:y>0.65963</cdr:y>
    </cdr:from>
    <cdr:to>
      <cdr:x>1</cdr:x>
      <cdr:y>0.74958</cdr:y>
    </cdr:to>
    <cdr:sp macro="" textlink="">
      <cdr:nvSpPr>
        <cdr:cNvPr id="6" name="TextBox 5"/>
        <cdr:cNvSpPr txBox="1"/>
      </cdr:nvSpPr>
      <cdr:spPr>
        <a:xfrm xmlns:a="http://purl.oclc.org/ooxml/drawingml/main">
          <a:off x="2556716" y="2756562"/>
          <a:ext cx="1512058" cy="37592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dirty="0">
              <a:latin typeface="+mj-lt"/>
            </a:rPr>
            <a:t>Джерело: НБУ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0.08684</cdr:x>
      <cdr:y>0</cdr:y>
    </cdr:from>
    <cdr:to>
      <cdr:x>0.16127</cdr:x>
      <cdr:y>0.37137</cdr:y>
    </cdr:to>
    <cdr:sp macro="" textlink="">
      <cdr:nvSpPr>
        <cdr:cNvPr id="7" name="TextBox 6"/>
        <cdr:cNvSpPr txBox="1"/>
      </cdr:nvSpPr>
      <cdr:spPr>
        <a:xfrm xmlns:a="http://purl.oclc.org/ooxml/drawingml/main">
          <a:off x="353318" y="-1429358"/>
          <a:ext cx="302839" cy="155194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2400" b="0" i="1" cap="none" baseline="0%" dirty="0">
              <a:latin typeface="+mj-lt"/>
            </a:rPr>
            <a:t>млрд грн</a:t>
          </a:r>
          <a:endParaRPr lang="en-US" sz="2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0.20637</cdr:x>
      <cdr:y>0.56724</cdr:y>
    </cdr:from>
    <cdr:to>
      <cdr:x>0.6958</cdr:x>
      <cdr:y>0.70582</cdr:y>
    </cdr:to>
    <cdr:sp macro="" textlink="">
      <cdr:nvSpPr>
        <cdr:cNvPr id="11" name="TextBox 10"/>
        <cdr:cNvSpPr txBox="1"/>
      </cdr:nvSpPr>
      <cdr:spPr>
        <a:xfrm xmlns:a="http://purl.oclc.org/ooxml/drawingml/main">
          <a:off x="839676" y="2370482"/>
          <a:ext cx="1991360" cy="57911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2000" b="0" i="1" cap="none" baseline="0%" dirty="0">
              <a:latin typeface="+mj-lt"/>
            </a:rPr>
            <a:t>Встановлено ставку 25%</a:t>
          </a:r>
        </a:p>
      </cdr:txBody>
    </cdr:sp>
  </cdr:relSizeAnchor>
  <cdr:relSizeAnchor xmlns:cdr="http://purl.oclc.org/ooxml/drawingml/chartDrawing">
    <cdr:from>
      <cdr:x>0.36102</cdr:x>
      <cdr:y>0.46679</cdr:y>
    </cdr:from>
    <cdr:to>
      <cdr:x>0.411</cdr:x>
      <cdr:y>0.55597</cdr:y>
    </cdr:to>
    <cdr:cxnSp macro="">
      <cdr:nvCxnSpPr>
        <cdr:cNvPr id="12" name="Straight Arrow Connector 11"/>
        <cdr:cNvCxnSpPr/>
      </cdr:nvCxnSpPr>
      <cdr:spPr>
        <a:xfrm xmlns:a="http://purl.oclc.org/ooxml/drawingml/main" flipH="1" flipV="1">
          <a:off x="1468928" y="1950704"/>
          <a:ext cx="203357" cy="372680"/>
        </a:xfrm>
        <a:prstGeom xmlns:a="http://purl.oclc.org/ooxml/drawingml/main" prst="straightConnector1">
          <a:avLst/>
        </a:prstGeom>
        <a:ln xmlns:a="http://purl.oclc.org/ooxml/drawingml/main" w="1905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0.92215</cdr:x>
      <cdr:y>0.09678</cdr:y>
    </cdr:from>
    <cdr:to>
      <cdr:x>0.92227</cdr:x>
      <cdr:y>0.57132</cdr:y>
    </cdr:to>
    <cdr:cxnSp macro="">
      <cdr:nvCxnSpPr>
        <cdr:cNvPr id="10" name="Straight Arrow Connector 9"/>
        <cdr:cNvCxnSpPr/>
      </cdr:nvCxnSpPr>
      <cdr:spPr>
        <a:xfrm xmlns:a="http://purl.oclc.org/ooxml/drawingml/main" flipV="1">
          <a:off x="3102429" y="328226"/>
          <a:ext cx="373" cy="1609430"/>
        </a:xfrm>
        <a:prstGeom xmlns:a="http://purl.oclc.org/ooxml/drawingml/main" prst="straightConnector1">
          <a:avLst/>
        </a:prstGeom>
        <a:ln xmlns:a="http://purl.oclc.org/ooxml/drawingml/main" w="38100">
          <a:solidFill>
            <a:schemeClr val="tx1">
              <a:lumMod val="65%"/>
              <a:lumOff val="35%"/>
            </a:schemeClr>
          </a:solidFill>
          <a:headEnd type="triangle"/>
          <a:tailEnd type="triangle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</c:userShapes>
</file>

<file path=ppt/drawings/drawing20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0.83275</cdr:x>
      <cdr:y>0</cdr:y>
    </cdr:from>
    <cdr:to>
      <cdr:x>0.89639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2801660" y="-1360298"/>
          <a:ext cx="214106" cy="8169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i="1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0.41966</cdr:x>
      <cdr:y>0.40046</cdr:y>
    </cdr:from>
    <cdr:to>
      <cdr:x>0.67152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411861" y="1315216"/>
          <a:ext cx="847346" cy="247568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0.58164</cdr:x>
      <cdr:y>0.51712</cdr:y>
    </cdr:from>
    <cdr:to>
      <cdr:x>0.76755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1956833" y="1698359"/>
          <a:ext cx="625461" cy="247600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1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0.44081</cdr:x>
      <cdr:y>0.94166</cdr:y>
    </cdr:from>
    <cdr:to>
      <cdr:x>0.88135</cdr:x>
      <cdr:y>1</cdr:y>
    </cdr:to>
    <cdr:sp macro="" textlink="">
      <cdr:nvSpPr>
        <cdr:cNvPr id="7" name="TextBox 5"/>
        <cdr:cNvSpPr txBox="1"/>
      </cdr:nvSpPr>
      <cdr:spPr>
        <a:xfrm xmlns:a="http://purl.oclc.org/ooxml/drawingml/main">
          <a:off x="1684073" y="3092660"/>
          <a:ext cx="1683043" cy="19160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cap="none" dirty="0">
              <a:latin typeface="+mj-lt"/>
            </a:rPr>
            <a:t>Джерела: </a:t>
          </a:r>
          <a:r>
            <a:rPr lang="en-US" sz="1400" b="0" i="1" cap="none" dirty="0">
              <a:latin typeface="+mj-lt"/>
            </a:rPr>
            <a:t>FED,</a:t>
          </a:r>
          <a:r>
            <a:rPr lang="en-US" sz="1400" b="0" i="1" cap="none" baseline="0%" dirty="0">
              <a:latin typeface="+mj-lt"/>
            </a:rPr>
            <a:t> BLS</a:t>
          </a:r>
          <a:endParaRPr lang="en-US" sz="1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0.80542</cdr:x>
      <cdr:y>3.04482E-7</cdr:y>
    </cdr:from>
    <cdr:to>
      <cdr:x>0.86906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3343454" y="1"/>
          <a:ext cx="264160" cy="81697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дол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0.32893</cdr:x>
      <cdr:y>0.26597</cdr:y>
    </cdr:from>
    <cdr:to>
      <cdr:x>0.37987</cdr:x>
      <cdr:y>0.335</cdr:y>
    </cdr:to>
    <cdr:cxnSp macro="">
      <cdr:nvCxnSpPr>
        <cdr:cNvPr id="13" name="Straight Arrow Connector 12"/>
        <cdr:cNvCxnSpPr/>
      </cdr:nvCxnSpPr>
      <cdr:spPr>
        <a:xfrm xmlns:a="http://purl.oclc.org/ooxml/drawingml/main">
          <a:off x="1365456" y="873501"/>
          <a:ext cx="211461" cy="226713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0.07818</cdr:x>
      <cdr:y>0.12469</cdr:y>
    </cdr:from>
    <cdr:to>
      <cdr:x>0.41726</cdr:x>
      <cdr:y>0.27041</cdr:y>
    </cdr:to>
    <cdr:sp macro="" textlink="">
      <cdr:nvSpPr>
        <cdr:cNvPr id="14" name="TextBox 12"/>
        <cdr:cNvSpPr txBox="1"/>
      </cdr:nvSpPr>
      <cdr:spPr>
        <a:xfrm xmlns:a="http://purl.oclc.org/ooxml/drawingml/main">
          <a:off x="324552" y="409502"/>
          <a:ext cx="1407555" cy="47858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600" b="0" i="1" cap="none" baseline="0%" dirty="0">
              <a:latin typeface="+mj-lt"/>
            </a:rPr>
            <a:t>Монетарне послаблення</a:t>
          </a:r>
        </a:p>
      </cdr:txBody>
    </cdr:sp>
  </cdr:relSizeAnchor>
  <cdr:relSizeAnchor xmlns:cdr="http://purl.oclc.org/ooxml/drawingml/chartDrawing">
    <cdr:from>
      <cdr:x>0.56655</cdr:x>
      <cdr:y>0.08418</cdr:y>
    </cdr:from>
    <cdr:to>
      <cdr:x>0.61692</cdr:x>
      <cdr:y>0.16014</cdr:y>
    </cdr:to>
    <cdr:cxnSp macro="">
      <cdr:nvCxnSpPr>
        <cdr:cNvPr id="16" name="Straight Arrow Connector 15"/>
        <cdr:cNvCxnSpPr/>
      </cdr:nvCxnSpPr>
      <cdr:spPr>
        <a:xfrm xmlns:a="http://purl.oclc.org/ooxml/drawingml/main">
          <a:off x="2351838" y="276460"/>
          <a:ext cx="209104" cy="249482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0.02203</cdr:x>
      <cdr:y>0.35202</cdr:y>
    </cdr:from>
    <cdr:to>
      <cdr:x>0.42792</cdr:x>
      <cdr:y>0.50009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1440" y="1156143"/>
          <a:ext cx="1684948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500" b="0" cap="none" baseline="0%" dirty="0" smtClean="0">
              <a:latin typeface="+mj-lt"/>
            </a:rPr>
            <a:t>(</a:t>
          </a:r>
          <a:r>
            <a:rPr lang="uk-UA" sz="1500" dirty="0" smtClean="0">
              <a:latin typeface="+mj-lt"/>
            </a:rPr>
            <a:t>права</a:t>
          </a:r>
          <a:r>
            <a:rPr lang="uk-UA" sz="1500" b="0" cap="none" baseline="0%" dirty="0" smtClean="0">
              <a:latin typeface="+mj-lt"/>
            </a:rPr>
            <a:t> </a:t>
          </a:r>
          <a:r>
            <a:rPr lang="uk-UA" sz="1500" b="0" cap="none" baseline="0%" dirty="0">
              <a:latin typeface="+mj-lt"/>
            </a:rPr>
            <a:t>шкала)</a:t>
          </a:r>
        </a:p>
      </cdr:txBody>
    </cdr:sp>
  </cdr:relSizeAnchor>
  <cdr:relSizeAnchor xmlns:cdr="http://purl.oclc.org/ooxml/drawingml/chartDrawing">
    <cdr:from>
      <cdr:x>0.43707</cdr:x>
      <cdr:y>0.40046</cdr:y>
    </cdr:from>
    <cdr:to>
      <cdr:x>0.61932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814374" y="1315203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0.56171</cdr:x>
      <cdr:y>0.51712</cdr:y>
    </cdr:from>
    <cdr:to>
      <cdr:x>0.71609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2331772" y="1698375"/>
          <a:ext cx="64084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2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82" cy="536602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23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798410"/>
    <cdr:sp macro="" textlink="">
      <cdr:nvSpPr>
        <cdr:cNvPr id="3" name="TextBox 6"/>
        <cdr:cNvSpPr txBox="1"/>
      </cdr:nvSpPr>
      <cdr:spPr>
        <a:xfrm xmlns:a="http://purl.oclc.org/ooxml/drawingml/main">
          <a:off x="195165" y="1"/>
          <a:ext cx="320707" cy="7984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0.83275</cdr:x>
      <cdr:y>0</cdr:y>
    </cdr:from>
    <cdr:to>
      <cdr:x>0.89639</cdr:x>
      <cdr:y>0.25798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2801644" y="0"/>
          <a:ext cx="214106" cy="828040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50.196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i="1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0.41966</cdr:x>
      <cdr:y>0.39113</cdr:y>
    </cdr:from>
    <cdr:to>
      <cdr:x>0.67152</cdr:x>
      <cdr:y>0.49136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411874" y="1284568"/>
          <a:ext cx="847340" cy="329184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0.58164</cdr:x>
      <cdr:y>0.50621</cdr:y>
    </cdr:from>
    <cdr:to>
      <cdr:x>0.76755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1956828" y="1662519"/>
          <a:ext cx="625462" cy="283440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4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0.44081</cdr:x>
      <cdr:y>0.94166</cdr:y>
    </cdr:from>
    <cdr:to>
      <cdr:x>0.88135</cdr:x>
      <cdr:y>1</cdr:y>
    </cdr:to>
    <cdr:sp macro="" textlink="">
      <cdr:nvSpPr>
        <cdr:cNvPr id="7" name="TextBox 5"/>
        <cdr:cNvSpPr txBox="1"/>
      </cdr:nvSpPr>
      <cdr:spPr>
        <a:xfrm xmlns:a="http://purl.oclc.org/ooxml/drawingml/main">
          <a:off x="1684073" y="3092660"/>
          <a:ext cx="1683043" cy="19160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cap="none" dirty="0">
              <a:latin typeface="+mj-lt"/>
            </a:rPr>
            <a:t>Джерела: </a:t>
          </a:r>
          <a:r>
            <a:rPr lang="en-US" sz="1400" b="0" i="1" cap="none" dirty="0">
              <a:latin typeface="+mj-lt"/>
            </a:rPr>
            <a:t>FED,</a:t>
          </a:r>
          <a:r>
            <a:rPr lang="en-US" sz="1400" b="0" i="1" cap="none" baseline="0%" dirty="0">
              <a:latin typeface="+mj-lt"/>
            </a:rPr>
            <a:t> BLS</a:t>
          </a:r>
          <a:endParaRPr lang="en-US" sz="1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0.80542</cdr:x>
      <cdr:y>3.04482E-7</cdr:y>
    </cdr:from>
    <cdr:to>
      <cdr:x>0.86906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3343454" y="1"/>
          <a:ext cx="264160" cy="81697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дол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0.32893</cdr:x>
      <cdr:y>0.26597</cdr:y>
    </cdr:from>
    <cdr:to>
      <cdr:x>0.37987</cdr:x>
      <cdr:y>0.335</cdr:y>
    </cdr:to>
    <cdr:cxnSp macro="">
      <cdr:nvCxnSpPr>
        <cdr:cNvPr id="13" name="Straight Arrow Connector 12"/>
        <cdr:cNvCxnSpPr/>
      </cdr:nvCxnSpPr>
      <cdr:spPr>
        <a:xfrm xmlns:a="http://purl.oclc.org/ooxml/drawingml/main">
          <a:off x="1365456" y="873501"/>
          <a:ext cx="211461" cy="226713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0.07818</cdr:x>
      <cdr:y>0.12469</cdr:y>
    </cdr:from>
    <cdr:to>
      <cdr:x>0.41726</cdr:x>
      <cdr:y>0.27041</cdr:y>
    </cdr:to>
    <cdr:sp macro="" textlink="">
      <cdr:nvSpPr>
        <cdr:cNvPr id="14" name="TextBox 12"/>
        <cdr:cNvSpPr txBox="1"/>
      </cdr:nvSpPr>
      <cdr:spPr>
        <a:xfrm xmlns:a="http://purl.oclc.org/ooxml/drawingml/main">
          <a:off x="324552" y="409502"/>
          <a:ext cx="1407555" cy="47858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500" b="0" i="1" cap="none" baseline="0%" dirty="0">
              <a:latin typeface="+mj-lt"/>
            </a:rPr>
            <a:t>Монетарне послаблення</a:t>
          </a:r>
        </a:p>
      </cdr:txBody>
    </cdr:sp>
  </cdr:relSizeAnchor>
  <cdr:relSizeAnchor xmlns:cdr="http://purl.oclc.org/ooxml/drawingml/chartDrawing">
    <cdr:from>
      <cdr:x>0.56655</cdr:x>
      <cdr:y>0.08418</cdr:y>
    </cdr:from>
    <cdr:to>
      <cdr:x>0.61692</cdr:x>
      <cdr:y>0.16014</cdr:y>
    </cdr:to>
    <cdr:cxnSp macro="">
      <cdr:nvCxnSpPr>
        <cdr:cNvPr id="16" name="Straight Arrow Connector 15"/>
        <cdr:cNvCxnSpPr/>
      </cdr:nvCxnSpPr>
      <cdr:spPr>
        <a:xfrm xmlns:a="http://purl.oclc.org/ooxml/drawingml/main">
          <a:off x="2351838" y="276460"/>
          <a:ext cx="209104" cy="249482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0.02203</cdr:x>
      <cdr:y>0.35202</cdr:y>
    </cdr:from>
    <cdr:to>
      <cdr:x>0.42792</cdr:x>
      <cdr:y>0.50009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1440" y="1156143"/>
          <a:ext cx="1684948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500" b="0" cap="none" baseline="0%" dirty="0" smtClean="0">
              <a:latin typeface="+mj-lt"/>
            </a:rPr>
            <a:t>(</a:t>
          </a:r>
          <a:r>
            <a:rPr lang="uk-UA" sz="1500" dirty="0" smtClean="0">
              <a:latin typeface="+mj-lt"/>
            </a:rPr>
            <a:t>права</a:t>
          </a:r>
          <a:r>
            <a:rPr lang="uk-UA" sz="1500" b="0" cap="none" baseline="0%" dirty="0" smtClean="0">
              <a:latin typeface="+mj-lt"/>
            </a:rPr>
            <a:t> </a:t>
          </a:r>
          <a:r>
            <a:rPr lang="uk-UA" sz="1500" b="0" cap="none" baseline="0%" dirty="0">
              <a:latin typeface="+mj-lt"/>
            </a:rPr>
            <a:t>шкала)</a:t>
          </a:r>
        </a:p>
      </cdr:txBody>
    </cdr:sp>
  </cdr:relSizeAnchor>
  <cdr:relSizeAnchor xmlns:cdr="http://purl.oclc.org/ooxml/drawingml/chartDrawing">
    <cdr:from>
      <cdr:x>0.43707</cdr:x>
      <cdr:y>0.40046</cdr:y>
    </cdr:from>
    <cdr:to>
      <cdr:x>0.61932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814374" y="1315203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0.56171</cdr:x>
      <cdr:y>0.51712</cdr:y>
    </cdr:from>
    <cdr:to>
      <cdr:x>0.71609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2331772" y="1698375"/>
          <a:ext cx="64084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5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82" cy="536602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26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798410"/>
    <cdr:sp macro="" textlink="">
      <cdr:nvSpPr>
        <cdr:cNvPr id="3" name="TextBox 6"/>
        <cdr:cNvSpPr txBox="1"/>
      </cdr:nvSpPr>
      <cdr:spPr>
        <a:xfrm xmlns:a="http://purl.oclc.org/ooxml/drawingml/main">
          <a:off x="195165" y="1"/>
          <a:ext cx="320707" cy="7984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0.83275</cdr:x>
      <cdr:y>0</cdr:y>
    </cdr:from>
    <cdr:to>
      <cdr:x>0.89639</cdr:x>
      <cdr:y>0.25798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2801644" y="0"/>
          <a:ext cx="214106" cy="828040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50.196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i="1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0.41966</cdr:x>
      <cdr:y>0.39113</cdr:y>
    </cdr:from>
    <cdr:to>
      <cdr:x>0.67152</cdr:x>
      <cdr:y>0.49136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411874" y="1284568"/>
          <a:ext cx="847340" cy="329184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0.58164</cdr:x>
      <cdr:y>0.50621</cdr:y>
    </cdr:from>
    <cdr:to>
      <cdr:x>0.76755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1956828" y="1662519"/>
          <a:ext cx="625462" cy="283440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7.xml><?xml version="1.0" encoding="utf-8"?>
<c:userShapes xmlns:c="http://purl.oclc.org/ooxml/drawingml/chart">
  <cdr:absSizeAnchor xmlns:cdr="http://purl.oclc.org/ooxml/drawingml/chartDrawing">
    <cdr:from>
      <cdr:x>0.05801</cdr:x>
      <cdr:y>3.04482E-7</cdr:y>
    </cdr:from>
    <cdr:ext cx="320707" cy="832212"/>
    <cdr:sp macro="" textlink="">
      <cdr:nvSpPr>
        <cdr:cNvPr id="3" name="TextBox 6"/>
        <cdr:cNvSpPr txBox="1"/>
      </cdr:nvSpPr>
      <cdr:spPr>
        <a:xfrm xmlns:a="http://purl.oclc.org/ooxml/drawingml/main">
          <a:off x="240812" y="1"/>
          <a:ext cx="320707" cy="83221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absSizeAnchor>
  <cdr:relSizeAnchor xmlns:cdr="http://purl.oclc.org/ooxml/drawingml/chartDrawing">
    <cdr:from>
      <cdr:x>0.44081</cdr:x>
      <cdr:y>0.94166</cdr:y>
    </cdr:from>
    <cdr:to>
      <cdr:x>0.88135</cdr:x>
      <cdr:y>1</cdr:y>
    </cdr:to>
    <cdr:sp macro="" textlink="">
      <cdr:nvSpPr>
        <cdr:cNvPr id="7" name="TextBox 5"/>
        <cdr:cNvSpPr txBox="1"/>
      </cdr:nvSpPr>
      <cdr:spPr>
        <a:xfrm xmlns:a="http://purl.oclc.org/ooxml/drawingml/main">
          <a:off x="1684073" y="3092660"/>
          <a:ext cx="1683043" cy="19160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cap="none" dirty="0">
              <a:latin typeface="+mj-lt"/>
            </a:rPr>
            <a:t>Джерела: </a:t>
          </a:r>
          <a:r>
            <a:rPr lang="en-US" sz="1400" b="0" i="1" cap="none" dirty="0">
              <a:latin typeface="+mj-lt"/>
            </a:rPr>
            <a:t>FED,</a:t>
          </a:r>
          <a:r>
            <a:rPr lang="en-US" sz="1400" b="0" i="1" cap="none" baseline="0%" dirty="0">
              <a:latin typeface="+mj-lt"/>
            </a:rPr>
            <a:t> BLS</a:t>
          </a:r>
          <a:endParaRPr lang="en-US" sz="1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0.80542</cdr:x>
      <cdr:y>3.04482E-7</cdr:y>
    </cdr:from>
    <cdr:to>
      <cdr:x>0.86906</cdr:x>
      <cdr:y>0.24875</cdr:y>
    </cdr:to>
    <cdr:sp macro="" textlink="">
      <cdr:nvSpPr>
        <cdr:cNvPr id="12" name="TextBox 6"/>
        <cdr:cNvSpPr txBox="1"/>
      </cdr:nvSpPr>
      <cdr:spPr>
        <a:xfrm xmlns:a="http://purl.oclc.org/ooxml/drawingml/main">
          <a:off x="3343454" y="1"/>
          <a:ext cx="264160" cy="81697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дол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0.32893</cdr:x>
      <cdr:y>0.26597</cdr:y>
    </cdr:from>
    <cdr:to>
      <cdr:x>0.37987</cdr:x>
      <cdr:y>0.335</cdr:y>
    </cdr:to>
    <cdr:cxnSp macro="">
      <cdr:nvCxnSpPr>
        <cdr:cNvPr id="13" name="Straight Arrow Connector 12"/>
        <cdr:cNvCxnSpPr/>
      </cdr:nvCxnSpPr>
      <cdr:spPr>
        <a:xfrm xmlns:a="http://purl.oclc.org/ooxml/drawingml/main">
          <a:off x="1365456" y="873501"/>
          <a:ext cx="211461" cy="226713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0.07818</cdr:x>
      <cdr:y>0.12469</cdr:y>
    </cdr:from>
    <cdr:to>
      <cdr:x>0.41726</cdr:x>
      <cdr:y>0.27041</cdr:y>
    </cdr:to>
    <cdr:sp macro="" textlink="">
      <cdr:nvSpPr>
        <cdr:cNvPr id="14" name="TextBox 12"/>
        <cdr:cNvSpPr txBox="1"/>
      </cdr:nvSpPr>
      <cdr:spPr>
        <a:xfrm xmlns:a="http://purl.oclc.org/ooxml/drawingml/main">
          <a:off x="324552" y="409502"/>
          <a:ext cx="1407555" cy="47858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500" b="0" i="1" cap="none" baseline="0%" dirty="0">
              <a:latin typeface="+mj-lt"/>
            </a:rPr>
            <a:t>Монетарне послаблення</a:t>
          </a:r>
        </a:p>
      </cdr:txBody>
    </cdr:sp>
  </cdr:relSizeAnchor>
  <cdr:relSizeAnchor xmlns:cdr="http://purl.oclc.org/ooxml/drawingml/chartDrawing">
    <cdr:from>
      <cdr:x>0.56655</cdr:x>
      <cdr:y>0.08418</cdr:y>
    </cdr:from>
    <cdr:to>
      <cdr:x>0.61692</cdr:x>
      <cdr:y>0.16014</cdr:y>
    </cdr:to>
    <cdr:cxnSp macro="">
      <cdr:nvCxnSpPr>
        <cdr:cNvPr id="16" name="Straight Arrow Connector 15"/>
        <cdr:cNvCxnSpPr/>
      </cdr:nvCxnSpPr>
      <cdr:spPr>
        <a:xfrm xmlns:a="http://purl.oclc.org/ooxml/drawingml/main">
          <a:off x="2351838" y="276460"/>
          <a:ext cx="209104" cy="249482"/>
        </a:xfrm>
        <a:prstGeom xmlns:a="http://purl.oclc.org/ooxml/drawingml/main" prst="straightConnector1">
          <a:avLst/>
        </a:prstGeom>
        <a:ln xmlns:a="http://purl.oclc.org/ooxml/drawingml/main" w="1270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0.02203</cdr:x>
      <cdr:y>0.35202</cdr:y>
    </cdr:from>
    <cdr:to>
      <cdr:x>0.42792</cdr:x>
      <cdr:y>0.50009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1440" y="1156143"/>
          <a:ext cx="1684948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500" b="0" cap="none" baseline="0%" dirty="0" smtClean="0">
              <a:latin typeface="+mj-lt"/>
            </a:rPr>
            <a:t>(</a:t>
          </a:r>
          <a:r>
            <a:rPr lang="uk-UA" sz="1500" dirty="0" smtClean="0">
              <a:latin typeface="+mj-lt"/>
            </a:rPr>
            <a:t>права</a:t>
          </a:r>
          <a:r>
            <a:rPr lang="uk-UA" sz="1500" b="0" cap="none" baseline="0%" dirty="0" smtClean="0">
              <a:latin typeface="+mj-lt"/>
            </a:rPr>
            <a:t> </a:t>
          </a:r>
          <a:r>
            <a:rPr lang="uk-UA" sz="1500" b="0" cap="none" baseline="0%" dirty="0">
              <a:latin typeface="+mj-lt"/>
            </a:rPr>
            <a:t>шкала)</a:t>
          </a:r>
        </a:p>
      </cdr:txBody>
    </cdr:sp>
  </cdr:relSizeAnchor>
  <cdr:relSizeAnchor xmlns:cdr="http://purl.oclc.org/ooxml/drawingml/chartDrawing">
    <cdr:from>
      <cdr:x>0.43707</cdr:x>
      <cdr:y>0.40046</cdr:y>
    </cdr:from>
    <cdr:to>
      <cdr:x>0.61932</cdr:x>
      <cdr:y>0.47584</cdr:y>
    </cdr:to>
    <cdr:sp macro="" textlink="">
      <cdr:nvSpPr>
        <cdr:cNvPr id="19" name="TextBox 12"/>
        <cdr:cNvSpPr txBox="1"/>
      </cdr:nvSpPr>
      <cdr:spPr>
        <a:xfrm xmlns:a="http://purl.oclc.org/ooxml/drawingml/main">
          <a:off x="1814374" y="1315203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0.56171</cdr:x>
      <cdr:y>0.51712</cdr:y>
    </cdr:from>
    <cdr:to>
      <cdr:x>0.71609</cdr:x>
      <cdr:y>0.59251</cdr:y>
    </cdr:to>
    <cdr:sp macro="" textlink="">
      <cdr:nvSpPr>
        <cdr:cNvPr id="20" name="TextBox 12"/>
        <cdr:cNvSpPr txBox="1"/>
      </cdr:nvSpPr>
      <cdr:spPr>
        <a:xfrm xmlns:a="http://purl.oclc.org/ooxml/drawingml/main">
          <a:off x="2331772" y="1698375"/>
          <a:ext cx="640842" cy="247586"/>
        </a:xfrm>
        <a:prstGeom xmlns:a="http://purl.oclc.org/ooxml/drawingml/main" prst="rect">
          <a:avLst/>
        </a:prstGeom>
        <a:solidFill xmlns:a="http://purl.oclc.org/ooxml/drawingml/main">
          <a:srgbClr val="FFFFFF">
            <a:alpha val="70%"/>
          </a:srgbClr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</c:userShapes>
</file>

<file path=ppt/drawings/drawing28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82" cy="536602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29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</a:t>
          </a:r>
          <a:r>
            <a:rPr lang="uk-UA" sz="1800" b="0" cap="none" baseline="0%" dirty="0">
              <a:latin typeface="+mj-lt"/>
            </a:rPr>
            <a:t>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.xml><?xml version="1.0" encoding="utf-8"?>
<c:userShapes xmlns:c="http://purl.oclc.org/ooxml/drawingml/chart">
  <cdr:relSizeAnchor xmlns:cdr="http://purl.oclc.org/ooxml/drawingml/chartDrawing">
    <cdr:from>
      <cdr:x>0.5</cdr:x>
      <cdr:y>0.63289</cdr:y>
    </cdr:from>
    <cdr:to>
      <cdr:x>0.90952</cdr:x>
      <cdr:y>0.72519</cdr:y>
    </cdr:to>
    <cdr:sp macro="" textlink="">
      <cdr:nvSpPr>
        <cdr:cNvPr id="7" name="TextBox 1"/>
        <cdr:cNvSpPr txBox="1"/>
      </cdr:nvSpPr>
      <cdr:spPr>
        <a:xfrm xmlns:a="http://purl.oclc.org/ooxml/drawingml/main">
          <a:off x="2034387" y="2644803"/>
          <a:ext cx="1666240" cy="38572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dirty="0">
              <a:latin typeface="+mj-lt"/>
            </a:rPr>
            <a:t>Джерело: НБУ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0.09654</cdr:x>
      <cdr:y>0.28826</cdr:y>
    </cdr:from>
    <cdr:to>
      <cdr:x>0.17097</cdr:x>
      <cdr:y>0.65963</cdr:y>
    </cdr:to>
    <cdr:sp macro="" textlink="">
      <cdr:nvSpPr>
        <cdr:cNvPr id="3" name="TextBox 1"/>
        <cdr:cNvSpPr txBox="1"/>
      </cdr:nvSpPr>
      <cdr:spPr>
        <a:xfrm xmlns:a="http://purl.oclc.org/ooxml/drawingml/main">
          <a:off x="392815" y="1204620"/>
          <a:ext cx="302839" cy="155194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2400" b="0" i="1" cap="none" baseline="0%" dirty="0">
              <a:latin typeface="+mj-lt"/>
            </a:rPr>
            <a:t>млрд грн</a:t>
          </a:r>
          <a:endParaRPr lang="en-US" sz="2400" b="0" i="1" cap="none" dirty="0">
            <a:latin typeface="+mj-lt"/>
          </a:endParaRPr>
        </a:p>
      </cdr:txBody>
    </cdr:sp>
  </cdr:relSizeAnchor>
</c:userShapes>
</file>

<file path=ppt/drawings/drawing30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</a:t>
          </a:r>
          <a:r>
            <a:rPr lang="uk-UA" sz="1800" b="0" cap="none" baseline="0%" dirty="0">
              <a:latin typeface="+mj-lt"/>
            </a:rPr>
            <a:t>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1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2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3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4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5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6.xml><?xml version="1.0" encoding="utf-8"?>
<c:userShapes xmlns:c="http://purl.oclc.org/ooxml/drawingml/chart">
  <cdr:relSizeAnchor xmlns:cdr="http://purl.oclc.org/ooxml/drawingml/chartDrawing">
    <cdr:from>
      <cdr:x>0.43785</cdr:x>
      <cdr:y>0.93604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2235820" y="3789143"/>
          <a:ext cx="2870521" cy="243701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 dirty="0">
              <a:latin typeface="+mj-lt"/>
            </a:rPr>
            <a:t>Джерело: </a:t>
          </a:r>
          <a:r>
            <a:rPr lang="en-US" sz="1500" b="0" i="1" cap="none" dirty="0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7.xml><?xml version="1.0" encoding="utf-8"?>
<c:userShapes xmlns:c="http://purl.oclc.org/ooxml/drawingml/chart">
  <cdr:relSizeAnchor xmlns:cdr="http://purl.oclc.org/ooxml/drawingml/chartDrawing">
    <cdr:from>
      <cdr:x>0.33648</cdr:x>
      <cdr:y>0.93504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946554" y="2239505"/>
          <a:ext cx="1866527" cy="146575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>
              <a:latin typeface="+mj-lt"/>
            </a:rPr>
            <a:t>Джерело: </a:t>
          </a:r>
          <a:r>
            <a:rPr lang="en-US" sz="1500" b="0" i="1" cap="none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0.46944</cdr:x>
      <cdr:y>0.06267</cdr:y>
    </cdr:from>
    <cdr:to>
      <cdr:x>0.79339</cdr:x>
      <cdr:y>0.18243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650088" y="253187"/>
          <a:ext cx="1828761" cy="48382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800" b="1" cap="none" baseline="0%" dirty="0">
              <a:latin typeface="+mj-lt"/>
            </a:rPr>
            <a:t>Зростання ВВП </a:t>
          </a:r>
          <a:r>
            <a:rPr lang="uk-UA" sz="1800" b="0" cap="none" baseline="0%" dirty="0">
              <a:latin typeface="+mj-lt"/>
            </a:rPr>
            <a:t>(права шкала)</a:t>
          </a:r>
        </a:p>
      </cdr:txBody>
    </cdr:sp>
  </cdr:relSizeAnchor>
  <cdr:relSizeAnchor xmlns:cdr="http://purl.oclc.org/ooxml/drawingml/chartDrawing">
    <cdr:from>
      <cdr:x>0.05508</cdr:x>
      <cdr:y>0.63702</cdr:y>
    </cdr:from>
    <cdr:to>
      <cdr:x>0.1647</cdr:x>
      <cdr:y>0.70707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281620" y="2514406"/>
          <a:ext cx="560490" cy="2764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>
              <a:solidFill>
                <a:srgbClr val="FF0000"/>
              </a:solidFill>
              <a:latin typeface="+mn-lt"/>
            </a:rPr>
            <a:t>-31</a:t>
          </a:r>
          <a:r>
            <a:rPr lang="en-US" sz="1600" b="1" cap="none" baseline="0%">
              <a:solidFill>
                <a:srgbClr val="FF0000"/>
              </a:solidFill>
              <a:latin typeface="+mn-lt"/>
            </a:rPr>
            <a:t>%</a:t>
          </a:r>
          <a:r>
            <a:rPr lang="uk-UA" sz="1600" b="1" cap="none" baseline="0%">
              <a:latin typeface="+mn-lt"/>
            </a:rPr>
            <a:t> </a:t>
          </a:r>
        </a:p>
      </cdr:txBody>
    </cdr:sp>
  </cdr:relSizeAnchor>
  <cdr:relSizeAnchor xmlns:cdr="http://purl.oclc.org/ooxml/drawingml/chartDrawing">
    <cdr:from>
      <cdr:x>0.87183</cdr:x>
      <cdr:y>0.17761</cdr:y>
    </cdr:from>
    <cdr:to>
      <cdr:x>0.93592</cdr:x>
      <cdr:y>0.43629</cdr:y>
    </cdr:to>
    <cdr:sp macro="" textlink="">
      <cdr:nvSpPr>
        <cdr:cNvPr id="9" name="TextBox 6"/>
        <cdr:cNvSpPr txBox="1"/>
      </cdr:nvSpPr>
      <cdr:spPr>
        <a:xfrm xmlns:a="http://purl.oclc.org/ooxml/drawingml/main">
          <a:off x="4457701" y="701040"/>
          <a:ext cx="327660" cy="10210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baseline="0%">
              <a:latin typeface="+mj-lt"/>
            </a:rPr>
            <a:t>відсотків </a:t>
          </a:r>
          <a:endParaRPr lang="en-US" sz="18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0.22869</cdr:x>
      <cdr:y>0.34322</cdr:y>
    </cdr:from>
    <cdr:to>
      <cdr:x>0.56261</cdr:x>
      <cdr:y>0.49228</cdr:y>
    </cdr:to>
    <cdr:sp macro="" textlink="">
      <cdr:nvSpPr>
        <cdr:cNvPr id="10" name="TextBox 12"/>
        <cdr:cNvSpPr txBox="1"/>
      </cdr:nvSpPr>
      <cdr:spPr>
        <a:xfrm xmlns:a="http://purl.oclc.org/ooxml/drawingml/main">
          <a:off x="1169271" y="1354730"/>
          <a:ext cx="1707340" cy="58836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800" b="1" cap="none" baseline="0%" dirty="0">
              <a:latin typeface="+mj-lt"/>
            </a:rPr>
            <a:t>Ставка</a:t>
          </a:r>
        </a:p>
        <a:p xmlns:a="http://purl.oclc.org/ooxml/drawingml/main">
          <a:pPr algn="ctr"/>
          <a:r>
            <a:rPr lang="uk-UA" sz="1800" b="0" cap="none" baseline="0%" dirty="0">
              <a:latin typeface="+mj-lt"/>
            </a:rPr>
            <a:t>(ліва шкала)</a:t>
          </a:r>
        </a:p>
      </cdr:txBody>
    </cdr:sp>
  </cdr:relSizeAnchor>
</c:userShapes>
</file>

<file path=ppt/drawings/drawing38.xml><?xml version="1.0" encoding="utf-8"?>
<c:userShapes xmlns:c="http://purl.oclc.org/ooxml/drawingml/chart">
  <cdr:relSizeAnchor xmlns:cdr="http://purl.oclc.org/ooxml/drawingml/chartDrawing">
    <cdr:from>
      <cdr:x>0.06995</cdr:x>
      <cdr:y>0.15609</cdr:y>
    </cdr:from>
    <cdr:to>
      <cdr:x>0.12278</cdr:x>
      <cdr:y>0.41704</cdr:y>
    </cdr:to>
    <cdr:sp macro="" textlink="">
      <cdr:nvSpPr>
        <cdr:cNvPr id="4" name="TextBox 6"/>
        <cdr:cNvSpPr txBox="1"/>
      </cdr:nvSpPr>
      <cdr:spPr>
        <a:xfrm xmlns:a="http://purl.oclc.org/ooxml/drawingml/main">
          <a:off x="357198" y="631867"/>
          <a:ext cx="269741" cy="105633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dirty="0" smtClean="0">
              <a:latin typeface="Calibri" panose="020F0502020204030204" pitchFamily="34" charset="0"/>
            </a:rPr>
            <a:t>відсотків</a:t>
          </a:r>
          <a:endParaRPr lang="en-US" sz="1800" b="0" i="1" cap="none" dirty="0">
            <a:latin typeface="Calibri" panose="020F0502020204030204" pitchFamily="34" charset="0"/>
          </a:endParaRPr>
        </a:p>
      </cdr:txBody>
    </cdr:sp>
  </cdr:relSizeAnchor>
  <cdr:relSizeAnchor xmlns:cdr="http://purl.oclc.org/ooxml/drawingml/chartDrawing">
    <cdr:from>
      <cdr:x>0.4278</cdr:x>
      <cdr:y>0.4728</cdr:y>
    </cdr:from>
    <cdr:to>
      <cdr:x>0.60392</cdr:x>
      <cdr:y>0.56451</cdr:y>
    </cdr:to>
    <cdr:sp macro="" textlink="">
      <cdr:nvSpPr>
        <cdr:cNvPr id="5" name="TextBox 12"/>
        <cdr:cNvSpPr txBox="1"/>
      </cdr:nvSpPr>
      <cdr:spPr>
        <a:xfrm xmlns:a="http://purl.oclc.org/ooxml/drawingml/main">
          <a:off x="2184491" y="1913927"/>
          <a:ext cx="899353" cy="37126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Ставка </a:t>
          </a:r>
        </a:p>
      </cdr:txBody>
    </cdr:sp>
  </cdr:relSizeAnchor>
  <cdr:relSizeAnchor xmlns:cdr="http://purl.oclc.org/ooxml/drawingml/chartDrawing">
    <cdr:from>
      <cdr:x>0.41557</cdr:x>
      <cdr:y>0.31189</cdr:y>
    </cdr:from>
    <cdr:to>
      <cdr:x>0.62021</cdr:x>
      <cdr:y>0.40417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122060" y="1262543"/>
          <a:ext cx="1044935" cy="3735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r"/>
          <a:r>
            <a:rPr lang="uk-UA" sz="1800" b="1" cap="none" baseline="0%" dirty="0">
              <a:latin typeface="+mj-lt"/>
            </a:rPr>
            <a:t>Інфляція </a:t>
          </a:r>
        </a:p>
      </cdr:txBody>
    </cdr:sp>
  </cdr:relSizeAnchor>
  <cdr:relSizeAnchor xmlns:cdr="http://purl.oclc.org/ooxml/drawingml/chartDrawing">
    <cdr:from>
      <cdr:x>0.89346</cdr:x>
      <cdr:y>0.06225</cdr:y>
    </cdr:from>
    <cdr:to>
      <cdr:x>1</cdr:x>
      <cdr:y>0.16013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4562332" y="251992"/>
          <a:ext cx="544009" cy="39623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en-US" sz="1800" b="1" cap="none" baseline="0%" dirty="0">
              <a:latin typeface="+mj-lt"/>
            </a:rPr>
            <a:t>55%</a:t>
          </a:r>
          <a:r>
            <a:rPr lang="uk-UA" sz="1800" b="0" cap="none" baseline="0%" dirty="0">
              <a:latin typeface="+mj-lt"/>
            </a:rPr>
            <a:t> </a:t>
          </a:r>
        </a:p>
      </cdr:txBody>
    </cdr:sp>
  </cdr:relSizeAnchor>
</c:userShapes>
</file>

<file path=ppt/drawings/drawing39.xml><?xml version="1.0" encoding="utf-8"?>
<c:userShapes xmlns:c="http://purl.oclc.org/ooxml/drawingml/chart">
  <cdr:relSizeAnchor xmlns:cdr="http://purl.oclc.org/ooxml/drawingml/chartDrawing">
    <cdr:from>
      <cdr:x>0.33648</cdr:x>
      <cdr:y>0.93504</cdr:y>
    </cdr:from>
    <cdr:to>
      <cdr:x>1</cdr:x>
      <cdr:y>0.99624</cdr:y>
    </cdr:to>
    <cdr:sp macro="" textlink="">
      <cdr:nvSpPr>
        <cdr:cNvPr id="2" name="TextBox 5"/>
        <cdr:cNvSpPr txBox="1"/>
      </cdr:nvSpPr>
      <cdr:spPr>
        <a:xfrm xmlns:a="http://purl.oclc.org/ooxml/drawingml/main">
          <a:off x="946554" y="2239505"/>
          <a:ext cx="1866527" cy="146575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180000" tIns="0" rIns="0" bIns="0" rtlCol="0" anchor="b" anchorCtr="0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500" b="0" i="1" cap="none">
              <a:latin typeface="+mj-lt"/>
            </a:rPr>
            <a:t>Джерело: </a:t>
          </a:r>
          <a:r>
            <a:rPr lang="en-US" sz="1500" b="0" i="1" cap="none">
              <a:latin typeface="+mj-lt"/>
            </a:rPr>
            <a:t>tradingeconomics.com</a:t>
          </a:r>
        </a:p>
      </cdr:txBody>
    </cdr:sp>
  </cdr:relSizeAnchor>
  <cdr:relSizeAnchor xmlns:cdr="http://purl.oclc.org/ooxml/drawingml/chartDrawing">
    <cdr:from>
      <cdr:x>0.46944</cdr:x>
      <cdr:y>0.06267</cdr:y>
    </cdr:from>
    <cdr:to>
      <cdr:x>0.79339</cdr:x>
      <cdr:y>0.18243</cdr:y>
    </cdr:to>
    <cdr:sp macro="" textlink="">
      <cdr:nvSpPr>
        <cdr:cNvPr id="6" name="TextBox 12"/>
        <cdr:cNvSpPr txBox="1"/>
      </cdr:nvSpPr>
      <cdr:spPr>
        <a:xfrm xmlns:a="http://purl.oclc.org/ooxml/drawingml/main">
          <a:off x="2650088" y="253187"/>
          <a:ext cx="1828761" cy="48382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800" b="1" cap="none" baseline="0%" dirty="0">
              <a:latin typeface="+mj-lt"/>
            </a:rPr>
            <a:t>Зростання ВВП </a:t>
          </a:r>
          <a:r>
            <a:rPr lang="uk-UA" sz="1800" b="0" cap="none" baseline="0%" dirty="0">
              <a:latin typeface="+mj-lt"/>
            </a:rPr>
            <a:t>(права шкала)</a:t>
          </a:r>
        </a:p>
      </cdr:txBody>
    </cdr:sp>
  </cdr:relSizeAnchor>
  <cdr:relSizeAnchor xmlns:cdr="http://purl.oclc.org/ooxml/drawingml/chartDrawing">
    <cdr:from>
      <cdr:x>0.05508</cdr:x>
      <cdr:y>0.63702</cdr:y>
    </cdr:from>
    <cdr:to>
      <cdr:x>0.1647</cdr:x>
      <cdr:y>0.70707</cdr:y>
    </cdr:to>
    <cdr:sp macro="" textlink="">
      <cdr:nvSpPr>
        <cdr:cNvPr id="7" name="TextBox 12"/>
        <cdr:cNvSpPr txBox="1"/>
      </cdr:nvSpPr>
      <cdr:spPr>
        <a:xfrm xmlns:a="http://purl.oclc.org/ooxml/drawingml/main">
          <a:off x="281620" y="2514406"/>
          <a:ext cx="560490" cy="27649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>
              <a:solidFill>
                <a:srgbClr val="FF0000"/>
              </a:solidFill>
              <a:latin typeface="+mn-lt"/>
            </a:rPr>
            <a:t>-31</a:t>
          </a:r>
          <a:r>
            <a:rPr lang="en-US" sz="1600" b="1" cap="none" baseline="0%">
              <a:solidFill>
                <a:srgbClr val="FF0000"/>
              </a:solidFill>
              <a:latin typeface="+mn-lt"/>
            </a:rPr>
            <a:t>%</a:t>
          </a:r>
          <a:r>
            <a:rPr lang="uk-UA" sz="1600" b="1" cap="none" baseline="0%">
              <a:latin typeface="+mn-lt"/>
            </a:rPr>
            <a:t> </a:t>
          </a:r>
        </a:p>
      </cdr:txBody>
    </cdr:sp>
  </cdr:relSizeAnchor>
  <cdr:relSizeAnchor xmlns:cdr="http://purl.oclc.org/ooxml/drawingml/chartDrawing">
    <cdr:from>
      <cdr:x>0.87183</cdr:x>
      <cdr:y>0.17761</cdr:y>
    </cdr:from>
    <cdr:to>
      <cdr:x>0.93592</cdr:x>
      <cdr:y>0.43629</cdr:y>
    </cdr:to>
    <cdr:sp macro="" textlink="">
      <cdr:nvSpPr>
        <cdr:cNvPr id="9" name="TextBox 6"/>
        <cdr:cNvSpPr txBox="1"/>
      </cdr:nvSpPr>
      <cdr:spPr>
        <a:xfrm xmlns:a="http://purl.oclc.org/ooxml/drawingml/main">
          <a:off x="4457701" y="701040"/>
          <a:ext cx="327660" cy="102108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800" b="0" i="1" cap="none" baseline="0%">
              <a:latin typeface="+mj-lt"/>
            </a:rPr>
            <a:t>відсотків </a:t>
          </a:r>
          <a:endParaRPr lang="en-US" sz="18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0.22869</cdr:x>
      <cdr:y>0.34322</cdr:y>
    </cdr:from>
    <cdr:to>
      <cdr:x>0.56261</cdr:x>
      <cdr:y>0.49228</cdr:y>
    </cdr:to>
    <cdr:sp macro="" textlink="">
      <cdr:nvSpPr>
        <cdr:cNvPr id="10" name="TextBox 12"/>
        <cdr:cNvSpPr txBox="1"/>
      </cdr:nvSpPr>
      <cdr:spPr>
        <a:xfrm xmlns:a="http://purl.oclc.org/ooxml/drawingml/main">
          <a:off x="1169271" y="1354730"/>
          <a:ext cx="1707340" cy="58836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800" b="1" cap="none" baseline="0%" dirty="0">
              <a:latin typeface="+mj-lt"/>
            </a:rPr>
            <a:t>Ставка</a:t>
          </a:r>
        </a:p>
        <a:p xmlns:a="http://purl.oclc.org/ooxml/drawingml/main">
          <a:pPr algn="ctr"/>
          <a:r>
            <a:rPr lang="uk-UA" sz="1800" b="0" cap="none" baseline="0%" dirty="0">
              <a:latin typeface="+mj-lt"/>
            </a:rPr>
            <a:t>(ліва шкала)</a:t>
          </a:r>
        </a:p>
      </cdr:txBody>
    </cdr:sp>
  </cdr:relSizeAnchor>
</c:userShapes>
</file>

<file path=ppt/drawings/drawing4.xml><?xml version="1.0" encoding="utf-8"?>
<c:userShapes xmlns:c="http://purl.oclc.org/ooxml/drawingml/chart">
  <cdr:relSizeAnchor xmlns:cdr="http://purl.oclc.org/ooxml/drawingml/chartDrawing">
    <cdr:from>
      <cdr:x>0.5</cdr:x>
      <cdr:y>0.63289</cdr:y>
    </cdr:from>
    <cdr:to>
      <cdr:x>0.90952</cdr:x>
      <cdr:y>0.72519</cdr:y>
    </cdr:to>
    <cdr:sp macro="" textlink="">
      <cdr:nvSpPr>
        <cdr:cNvPr id="7" name="TextBox 1"/>
        <cdr:cNvSpPr txBox="1"/>
      </cdr:nvSpPr>
      <cdr:spPr>
        <a:xfrm xmlns:a="http://purl.oclc.org/ooxml/drawingml/main">
          <a:off x="2034387" y="2644803"/>
          <a:ext cx="1666240" cy="38572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dirty="0">
              <a:latin typeface="+mj-lt"/>
            </a:rPr>
            <a:t>Джерело: НБУ</a:t>
          </a:r>
          <a:endParaRPr lang="en-US" sz="1600" b="0" i="1" cap="none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purl.oclc.org/ooxml/drawingml/chart">
  <cdr:relSizeAnchor xmlns:cdr="http://purl.oclc.org/ooxml/drawingml/chartDrawing">
    <cdr:from>
      <cdr:x>0.4761</cdr:x>
      <cdr:y>0.6575</cdr:y>
    </cdr:from>
    <cdr:to>
      <cdr:x>0.98002</cdr:x>
      <cdr:y>0.7569</cdr:y>
    </cdr:to>
    <cdr:sp macro="" textlink="">
      <cdr:nvSpPr>
        <cdr:cNvPr id="6" name="TextBox 5"/>
        <cdr:cNvSpPr txBox="1"/>
      </cdr:nvSpPr>
      <cdr:spPr>
        <a:xfrm xmlns:a="http://purl.oclc.org/ooxml/drawingml/main">
          <a:off x="1937157" y="2747668"/>
          <a:ext cx="2050338" cy="41538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dirty="0">
              <a:latin typeface="+mj-lt"/>
            </a:rPr>
            <a:t>Джерело: </a:t>
          </a:r>
          <a:r>
            <a:rPr lang="en-US" sz="1600" b="0" i="1" cap="none" dirty="0">
              <a:latin typeface="+mj-lt"/>
            </a:rPr>
            <a:t>bdf.gov.ua</a:t>
          </a:r>
        </a:p>
      </cdr:txBody>
    </cdr:sp>
  </cdr:relSizeAnchor>
  <cdr:relSizeAnchor xmlns:cdr="http://purl.oclc.org/ooxml/drawingml/chartDrawing">
    <cdr:from>
      <cdr:x>0.10404</cdr:x>
      <cdr:y>0</cdr:y>
    </cdr:from>
    <cdr:to>
      <cdr:x>0.20642</cdr:x>
      <cdr:y>0.36266</cdr:y>
    </cdr:to>
    <cdr:sp macro="" textlink="">
      <cdr:nvSpPr>
        <cdr:cNvPr id="7" name="TextBox 6"/>
        <cdr:cNvSpPr txBox="1"/>
      </cdr:nvSpPr>
      <cdr:spPr>
        <a:xfrm xmlns:a="http://purl.oclc.org/ooxml/drawingml/main">
          <a:off x="423316" y="-1429358"/>
          <a:ext cx="416559" cy="151554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2400" b="0" i="1" cap="none" baseline="0%" dirty="0">
              <a:latin typeface="+mj-lt"/>
            </a:rPr>
            <a:t>млрд грн</a:t>
          </a:r>
          <a:endParaRPr lang="en-US" sz="2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0.35785</cdr:x>
      <cdr:y>0.2598</cdr:y>
    </cdr:from>
    <cdr:to>
      <cdr:x>0.40782</cdr:x>
      <cdr:y>0.34898</cdr:y>
    </cdr:to>
    <cdr:cxnSp macro="">
      <cdr:nvCxnSpPr>
        <cdr:cNvPr id="8" name="Straight Arrow Connector 7"/>
        <cdr:cNvCxnSpPr/>
      </cdr:nvCxnSpPr>
      <cdr:spPr>
        <a:xfrm xmlns:a="http://purl.oclc.org/ooxml/drawingml/main" flipH="1" flipV="1">
          <a:off x="1455994" y="1085714"/>
          <a:ext cx="203317" cy="372680"/>
        </a:xfrm>
        <a:prstGeom xmlns:a="http://purl.oclc.org/ooxml/drawingml/main" prst="straightConnector1">
          <a:avLst/>
        </a:prstGeom>
        <a:ln xmlns:a="http://purl.oclc.org/ooxml/drawingml/main" w="1905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0.30376</cdr:x>
      <cdr:y>0.35329</cdr:y>
    </cdr:from>
    <cdr:to>
      <cdr:x>0.79318</cdr:x>
      <cdr:y>0.5</cdr:y>
    </cdr:to>
    <cdr:sp macro="" textlink="">
      <cdr:nvSpPr>
        <cdr:cNvPr id="9" name="TextBox 1"/>
        <cdr:cNvSpPr txBox="1"/>
      </cdr:nvSpPr>
      <cdr:spPr>
        <a:xfrm xmlns:a="http://purl.oclc.org/ooxml/drawingml/main">
          <a:off x="1235916" y="1476402"/>
          <a:ext cx="1991360" cy="61307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2400" b="0" i="1" cap="none" baseline="0%" dirty="0">
              <a:latin typeface="+mj-lt"/>
            </a:rPr>
            <a:t>Встановлено ставку 25%</a:t>
          </a:r>
        </a:p>
      </cdr:txBody>
    </cdr:sp>
  </cdr:relSizeAnchor>
</c:userShapes>
</file>

<file path=ppt/drawings/drawing6.xml><?xml version="1.0" encoding="utf-8"?>
<c:userShapes xmlns:c="http://purl.oclc.org/ooxml/drawingml/chart">
  <cdr:relSizeAnchor xmlns:cdr="http://purl.oclc.org/ooxml/drawingml/chartDrawing">
    <cdr:from>
      <cdr:x>0.4761</cdr:x>
      <cdr:y>0.6575</cdr:y>
    </cdr:from>
    <cdr:to>
      <cdr:x>0.98002</cdr:x>
      <cdr:y>0.7569</cdr:y>
    </cdr:to>
    <cdr:sp macro="" textlink="">
      <cdr:nvSpPr>
        <cdr:cNvPr id="6" name="TextBox 5"/>
        <cdr:cNvSpPr txBox="1"/>
      </cdr:nvSpPr>
      <cdr:spPr>
        <a:xfrm xmlns:a="http://purl.oclc.org/ooxml/drawingml/main">
          <a:off x="1937157" y="2747668"/>
          <a:ext cx="2050338" cy="415388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dirty="0">
              <a:latin typeface="+mj-lt"/>
            </a:rPr>
            <a:t>Джерело: </a:t>
          </a:r>
          <a:r>
            <a:rPr lang="en-US" sz="1600" b="0" i="1" cap="none" dirty="0">
              <a:latin typeface="+mj-lt"/>
            </a:rPr>
            <a:t>bdf.gov.ua</a:t>
          </a:r>
        </a:p>
      </cdr:txBody>
    </cdr:sp>
  </cdr:relSizeAnchor>
  <cdr:relSizeAnchor xmlns:cdr="http://purl.oclc.org/ooxml/drawingml/chartDrawing">
    <cdr:from>
      <cdr:x>0.10404</cdr:x>
      <cdr:y>0</cdr:y>
    </cdr:from>
    <cdr:to>
      <cdr:x>0.20642</cdr:x>
      <cdr:y>0.36266</cdr:y>
    </cdr:to>
    <cdr:sp macro="" textlink="">
      <cdr:nvSpPr>
        <cdr:cNvPr id="7" name="TextBox 6"/>
        <cdr:cNvSpPr txBox="1"/>
      </cdr:nvSpPr>
      <cdr:spPr>
        <a:xfrm xmlns:a="http://purl.oclc.org/ooxml/drawingml/main">
          <a:off x="423316" y="-1429358"/>
          <a:ext cx="416559" cy="151554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2400" b="0" i="1" cap="none" baseline="0%" dirty="0">
              <a:latin typeface="+mj-lt"/>
            </a:rPr>
            <a:t>млрд грн</a:t>
          </a:r>
          <a:endParaRPr lang="en-US" sz="24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0.35785</cdr:x>
      <cdr:y>0.2598</cdr:y>
    </cdr:from>
    <cdr:to>
      <cdr:x>0.40782</cdr:x>
      <cdr:y>0.34898</cdr:y>
    </cdr:to>
    <cdr:cxnSp macro="">
      <cdr:nvCxnSpPr>
        <cdr:cNvPr id="8" name="Straight Arrow Connector 7"/>
        <cdr:cNvCxnSpPr/>
      </cdr:nvCxnSpPr>
      <cdr:spPr>
        <a:xfrm xmlns:a="http://purl.oclc.org/ooxml/drawingml/main" flipH="1" flipV="1">
          <a:off x="1455994" y="1085714"/>
          <a:ext cx="203317" cy="372680"/>
        </a:xfrm>
        <a:prstGeom xmlns:a="http://purl.oclc.org/ooxml/drawingml/main" prst="straightConnector1">
          <a:avLst/>
        </a:prstGeom>
        <a:ln xmlns:a="http://purl.oclc.org/ooxml/drawingml/main" w="19050">
          <a:solidFill>
            <a:sysClr val="windowText" lastClr="000000"/>
          </a:solidFill>
          <a:tailEnd type="arrow" w="med" len="lg"/>
        </a:ln>
      </cdr:spPr>
      <cdr:style>
        <a:lnRef xmlns:a="http://purl.oclc.org/ooxml/drawingml/main" idx="1">
          <a:schemeClr val="accent1"/>
        </a:lnRef>
        <a:fillRef xmlns:a="http://purl.oclc.org/ooxml/drawingml/main" idx="0">
          <a:schemeClr val="accent1"/>
        </a:fillRef>
        <a:effectRef xmlns:a="http://purl.oclc.org/ooxml/drawingml/main" idx="0">
          <a:schemeClr val="accent1"/>
        </a:effectRef>
        <a:fontRef xmlns:a="http://purl.oclc.org/ooxml/drawingml/main" idx="minor">
          <a:schemeClr val="tx1"/>
        </a:fontRef>
      </cdr:style>
    </cdr:cxnSp>
  </cdr:relSizeAnchor>
  <cdr:relSizeAnchor xmlns:cdr="http://purl.oclc.org/ooxml/drawingml/chartDrawing">
    <cdr:from>
      <cdr:x>0.30376</cdr:x>
      <cdr:y>0.35329</cdr:y>
    </cdr:from>
    <cdr:to>
      <cdr:x>0.79318</cdr:x>
      <cdr:y>0.5</cdr:y>
    </cdr:to>
    <cdr:sp macro="" textlink="">
      <cdr:nvSpPr>
        <cdr:cNvPr id="9" name="TextBox 1"/>
        <cdr:cNvSpPr txBox="1"/>
      </cdr:nvSpPr>
      <cdr:spPr>
        <a:xfrm xmlns:a="http://purl.oclc.org/ooxml/drawingml/main">
          <a:off x="1235916" y="1476402"/>
          <a:ext cx="1991360" cy="61307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2400" b="0" i="1" cap="none" baseline="0%" dirty="0">
              <a:latin typeface="+mj-lt"/>
            </a:rPr>
            <a:t>Встановлено ставку 25%</a:t>
          </a:r>
        </a:p>
      </cdr:txBody>
    </cdr:sp>
  </cdr:relSizeAnchor>
</c:userShapes>
</file>

<file path=ppt/drawings/drawing7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drawings/drawing8.xml><?xml version="1.0" encoding="utf-8"?>
<c:userShapes xmlns:c="http://purl.oclc.org/ooxml/drawingml/chart">
  <cdr:relSizeAnchor xmlns:cdr="http://purl.oclc.org/ooxml/drawingml/chartDrawing">
    <cdr:from>
      <cdr:x>0.23363</cdr:x>
      <cdr:y>0.59311</cdr:y>
    </cdr:from>
    <cdr:to>
      <cdr:x>1</cdr:x>
      <cdr:y>0.67073</cdr:y>
    </cdr:to>
    <cdr:sp macro="" textlink="">
      <cdr:nvSpPr>
        <cdr:cNvPr id="3" name="TextBox 2"/>
        <cdr:cNvSpPr txBox="1"/>
      </cdr:nvSpPr>
      <cdr:spPr>
        <a:xfrm xmlns:a="http://purl.oclc.org/ooxml/drawingml/main">
          <a:off x="786006" y="1952617"/>
          <a:ext cx="2578321" cy="255526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wrap="square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400" b="0" i="1" dirty="0" smtClean="0">
              <a:latin typeface="+mj-lt"/>
            </a:rPr>
            <a:t>Джерела:</a:t>
          </a:r>
          <a:r>
            <a:rPr lang="uk-UA" sz="1400" b="0" i="1" baseline="0%" dirty="0" smtClean="0">
              <a:latin typeface="+mj-lt"/>
            </a:rPr>
            <a:t> </a:t>
          </a:r>
          <a:r>
            <a:rPr lang="uk-UA" sz="1400" i="1" dirty="0" smtClean="0">
              <a:latin typeface="+mj-lt"/>
            </a:rPr>
            <a:t>НБУ. </a:t>
          </a:r>
          <a:r>
            <a:rPr lang="uk-UA" sz="1400" b="0" i="1" baseline="0%" dirty="0" smtClean="0">
              <a:latin typeface="+mj-lt"/>
            </a:rPr>
            <a:t>Держкомстат</a:t>
          </a:r>
          <a:endParaRPr lang="uk-UA" sz="1400" b="0" i="1" dirty="0">
            <a:latin typeface="+mj-lt"/>
          </a:endParaRPr>
        </a:p>
      </cdr:txBody>
    </cdr:sp>
  </cdr:relSizeAnchor>
  <cdr:relSizeAnchor xmlns:cdr="http://purl.oclc.org/ooxml/drawingml/chartDrawing">
    <cdr:from>
      <cdr:x>0.09859</cdr:x>
      <cdr:y>0.21797</cdr:y>
    </cdr:from>
    <cdr:to>
      <cdr:x>0.19624</cdr:x>
      <cdr:y>0.54776</cdr:y>
    </cdr:to>
    <cdr:sp macro="" textlink="">
      <cdr:nvSpPr>
        <cdr:cNvPr id="5" name="TextBox 1"/>
        <cdr:cNvSpPr txBox="1"/>
      </cdr:nvSpPr>
      <cdr:spPr>
        <a:xfrm xmlns:a="http://purl.oclc.org/ooxml/drawingml/main">
          <a:off x="331675" y="717600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</c:userShapes>
</file>

<file path=ppt/drawings/drawing9.xml><?xml version="1.0" encoding="utf-8"?>
<c:userShapes xmlns:c="http://purl.oclc.org/ooxml/drawingml/chart">
  <cdr:relSizeAnchor xmlns:cdr="http://purl.oclc.org/ooxml/drawingml/chartDrawing">
    <cdr:from>
      <cdr:x>0.69834</cdr:x>
      <cdr:y>0.5</cdr:y>
    </cdr:from>
    <cdr:to>
      <cdr:x>0.92343</cdr:x>
      <cdr:y>0.57179</cdr:y>
    </cdr:to>
    <cdr:sp macro="" textlink="">
      <cdr:nvSpPr>
        <cdr:cNvPr id="4" name="TextBox 12"/>
        <cdr:cNvSpPr txBox="1"/>
      </cdr:nvSpPr>
      <cdr:spPr>
        <a:xfrm xmlns:a="http://purl.oclc.org/ooxml/drawingml/main">
          <a:off x="2347106" y="1724462"/>
          <a:ext cx="756532" cy="247586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Інфляція</a:t>
          </a:r>
          <a:r>
            <a:rPr lang="uk-UA" sz="1600" b="0" cap="none" baseline="0%" dirty="0">
              <a:latin typeface="+mj-lt"/>
            </a:rPr>
            <a:t> </a:t>
          </a:r>
        </a:p>
      </cdr:txBody>
    </cdr:sp>
  </cdr:relSizeAnchor>
  <cdr:relSizeAnchor xmlns:cdr="http://purl.oclc.org/ooxml/drawingml/chartDrawing">
    <cdr:from>
      <cdr:x>0.85085</cdr:x>
      <cdr:y>0.02758</cdr:y>
    </cdr:from>
    <cdr:to>
      <cdr:x>0.99479</cdr:x>
      <cdr:y>0.33528</cdr:y>
    </cdr:to>
    <cdr:sp macro="" textlink="">
      <cdr:nvSpPr>
        <cdr:cNvPr id="17" name="TextBox 6"/>
        <cdr:cNvSpPr txBox="1"/>
      </cdr:nvSpPr>
      <cdr:spPr>
        <a:xfrm xmlns:a="http://purl.oclc.org/ooxml/drawingml/main">
          <a:off x="2859673" y="95127"/>
          <a:ext cx="483790" cy="1061235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  <cdr:relSizeAnchor xmlns:cdr="http://purl.oclc.org/ooxml/drawingml/chartDrawing">
    <cdr:from>
      <cdr:x>0.29153</cdr:x>
      <cdr:y>0.0938</cdr:y>
    </cdr:from>
    <cdr:to>
      <cdr:x>0.75291</cdr:x>
      <cdr:y>0.2348</cdr:y>
    </cdr:to>
    <cdr:sp macro="" textlink="">
      <cdr:nvSpPr>
        <cdr:cNvPr id="18" name="TextBox 12"/>
        <cdr:cNvSpPr txBox="1"/>
      </cdr:nvSpPr>
      <cdr:spPr>
        <a:xfrm xmlns:a="http://purl.oclc.org/ooxml/drawingml/main">
          <a:off x="979810" y="323524"/>
          <a:ext cx="1550691" cy="486299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/>
          <a:r>
            <a:rPr lang="uk-UA" sz="1600" b="1" cap="none" baseline="0%" dirty="0">
              <a:latin typeface="+mj-lt"/>
            </a:rPr>
            <a:t>Грошова база</a:t>
          </a:r>
        </a:p>
        <a:p xmlns:a="http://purl.oclc.org/ooxml/drawingml/main">
          <a:pPr algn="ctr"/>
          <a:r>
            <a:rPr lang="uk-UA" sz="1600" b="0" cap="none" baseline="0%" dirty="0">
              <a:latin typeface="+mj-lt"/>
            </a:rPr>
            <a:t>(ліва шкала)</a:t>
          </a:r>
        </a:p>
      </cdr:txBody>
    </cdr:sp>
  </cdr:relSizeAnchor>
  <cdr:relSizeAnchor xmlns:cdr="http://purl.oclc.org/ooxml/drawingml/chartDrawing">
    <cdr:from>
      <cdr:x>0.15919</cdr:x>
      <cdr:y>0</cdr:y>
    </cdr:from>
    <cdr:to>
      <cdr:x>0.2337</cdr:x>
      <cdr:y>0.39063</cdr:y>
    </cdr:to>
    <cdr:sp macro="" textlink="">
      <cdr:nvSpPr>
        <cdr:cNvPr id="19" name="TextBox 1"/>
        <cdr:cNvSpPr txBox="1"/>
      </cdr:nvSpPr>
      <cdr:spPr>
        <a:xfrm xmlns:a="http://purl.oclc.org/ooxml/drawingml/main">
          <a:off x="535039" y="0"/>
          <a:ext cx="250407" cy="1347252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>
              <a:latin typeface="+mj-lt"/>
            </a:rPr>
            <a:t>млрд грн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0.90225</cdr:x>
      <cdr:y>2.89946E-7</cdr:y>
    </cdr:from>
    <cdr:to>
      <cdr:x>1</cdr:x>
      <cdr:y>0.3148</cdr:y>
    </cdr:to>
    <cdr:sp macro="" textlink="">
      <cdr:nvSpPr>
        <cdr:cNvPr id="20" name="TextBox 1"/>
        <cdr:cNvSpPr txBox="1"/>
      </cdr:nvSpPr>
      <cdr:spPr>
        <a:xfrm xmlns:a="http://purl.oclc.org/ooxml/drawingml/main">
          <a:off x="3032445" y="1"/>
          <a:ext cx="328529" cy="1085714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r>
            <a:rPr lang="uk-UA" sz="1600" b="0" i="1" cap="none" baseline="0%" dirty="0" smtClean="0">
              <a:latin typeface="+mj-lt"/>
            </a:rPr>
            <a:t>відсотки</a:t>
          </a:r>
          <a:endParaRPr lang="en-US" sz="1600" b="0" i="1" cap="none" dirty="0">
            <a:latin typeface="+mj-lt"/>
          </a:endParaRPr>
        </a:p>
      </cdr:txBody>
    </cdr:sp>
  </cdr:relSizeAnchor>
  <cdr:relSizeAnchor xmlns:cdr="http://purl.oclc.org/ooxml/drawingml/chartDrawing">
    <cdr:from>
      <cdr:x>0.39572</cdr:x>
      <cdr:y>0.66557</cdr:y>
    </cdr:from>
    <cdr:to>
      <cdr:x>0.70983</cdr:x>
      <cdr:y>0.74206</cdr:y>
    </cdr:to>
    <cdr:sp macro="" textlink="">
      <cdr:nvSpPr>
        <cdr:cNvPr id="21" name="TextBox 1"/>
        <cdr:cNvSpPr txBox="1"/>
      </cdr:nvSpPr>
      <cdr:spPr>
        <a:xfrm xmlns:a="http://purl.oclc.org/ooxml/drawingml/main">
          <a:off x="1330002" y="2295511"/>
          <a:ext cx="1055720" cy="263810"/>
        </a:xfrm>
        <a:prstGeom xmlns:a="http://purl.oclc.org/ooxml/drawingml/main" prst="rect">
          <a:avLst/>
        </a:prstGeom>
        <a:noFill xmlns:a="http://purl.oclc.org/ooxml/drawingml/main"/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horz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ctr">
            <a:lnSpc>
              <a:spcPct val="80%"/>
            </a:lnSpc>
          </a:pPr>
          <a:r>
            <a:rPr lang="uk-UA" sz="1600" b="1" cap="none" baseline="0%" dirty="0" smtClean="0">
              <a:latin typeface="+mj-lt"/>
            </a:rPr>
            <a:t>Ставка</a:t>
          </a:r>
          <a:endParaRPr lang="uk-UA" sz="1600" b="1" cap="none" baseline="0%" dirty="0">
            <a:latin typeface="+mj-lt"/>
          </a:endParaRPr>
        </a:p>
      </cdr:txBody>
    </cdr:sp>
  </cdr:relSizeAnchor>
  <cdr:relSizeAnchor xmlns:cdr="http://purl.oclc.org/ooxml/drawingml/chartDrawing">
    <cdr:from>
      <cdr:x>0</cdr:x>
      <cdr:y>0</cdr:y>
    </cdr:from>
    <cdr:to>
      <cdr:x>0.1725</cdr:x>
      <cdr:y>0.15559</cdr:y>
    </cdr:to>
    <cdr:sp macro="" textlink="">
      <cdr:nvSpPr>
        <cdr:cNvPr id="22" name="TextBox 6"/>
        <cdr:cNvSpPr txBox="1"/>
      </cdr:nvSpPr>
      <cdr:spPr>
        <a:xfrm xmlns:a="http://purl.oclc.org/ooxml/drawingml/main">
          <a:off x="0" y="0"/>
          <a:ext cx="579768" cy="536618"/>
        </a:xfrm>
        <a:prstGeom xmlns:a="http://purl.oclc.org/ooxml/drawingml/main" prst="rect">
          <a:avLst/>
        </a:prstGeom>
        <a:solidFill xmlns:a="http://purl.oclc.org/ooxml/drawingml/main">
          <a:schemeClr val="bg1"/>
        </a:solidFill>
        <a:ln xmlns:a="http://purl.oclc.org/ooxml/drawingml/main" w="9525" cmpd="sng">
          <a:noFill/>
        </a:ln>
      </cdr:spPr>
      <cdr:style>
        <a:lnRef xmlns:a="http://purl.oclc.org/ooxml/drawingml/main" idx="0">
          <a:scrgbClr r="0%" g="0%" b="0%"/>
        </a:lnRef>
        <a:fillRef xmlns:a="http://purl.oclc.org/ooxml/drawingml/main" idx="0">
          <a:scrgbClr r="0%" g="0%" b="0%"/>
        </a:fillRef>
        <a:effectRef xmlns:a="http://purl.oclc.org/ooxml/drawingml/main" idx="0">
          <a:scrgbClr r="0%" g="0%" b="0%"/>
        </a:effectRef>
        <a:fontRef xmlns:a="http://purl.oclc.org/ooxml/drawingml/main" idx="minor">
          <a:schemeClr val="dk1"/>
        </a:fontRef>
      </cdr:style>
      <cdr:txBody>
        <a:bodyPr xmlns:a="http://purl.oclc.org/ooxml/drawingml/main" vert="vert270" wrap="square" lIns="0" tIns="0" rIns="0" bIns="0" rtlCol="0" anchor="t"/>
        <a:lstStyle xmlns:a="http://purl.oclc.org/ooxml/drawingml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purl.oclc.org/ooxml/drawingml/main">
          <a:pPr algn="l"/>
          <a:endParaRPr lang="en-US" sz="1000" b="0" i="1" cap="none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27BF2-8813-464A-9990-BEF5A4A0D7C5}" type="datetimeFigureOut">
              <a:rPr lang="uk-UA" smtClean="0"/>
              <a:t>07.06.2023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FBC7D-F7B1-4566-8004-143E66232F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60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26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27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28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29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20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23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24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25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162552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707503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657911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030051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178251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031263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445831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296224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039249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762469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777546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086248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BC7D-F7B1-4566-8004-143E66232FC1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09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482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6037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394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61706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6445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5293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7949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66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6020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79457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10C98F08-93F9-42B6-9FBF-C336CEF7072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FA1D0606-CAA3-475D-BC0D-9A37EACE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png"/><Relationship Id="rId1" Type="http://purl.oclc.org/ooxml/officeDocument/relationships/slideLayout" Target="../slideLayouts/slideLayout1.xml"/><Relationship Id="rId5" Type="http://purl.oclc.org/ooxml/officeDocument/relationships/image" Target="../media/image5.png"/><Relationship Id="rId4" Type="http://purl.oclc.org/ooxml/officeDocument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chart" Target="../charts/chart2.xml"/><Relationship Id="rId1" Type="http://purl.oclc.org/ooxml/officeDocument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chart" Target="../charts/chart3.xml"/><Relationship Id="rId1" Type="http://purl.oclc.org/ooxml/officeDocument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purl.oclc.org/ooxml/officeDocument/relationships/chart" Target="../charts/chart4.xml"/><Relationship Id="rId1" Type="http://purl.oclc.org/ooxml/officeDocument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chart" Target="../charts/chart5.xml"/><Relationship Id="rId1" Type="http://purl.oclc.org/ooxml/officeDocument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chart" Target="../charts/chart6.xml"/><Relationship Id="rId1" Type="http://purl.oclc.org/ooxml/officeDocument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chart" Target="../charts/chart1.xml"/><Relationship Id="rId1" Type="http://purl.oclc.org/ooxml/officeDocument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chart" Target="../charts/chart7.xml"/><Relationship Id="rId2" Type="http://purl.oclc.org/ooxml/officeDocument/relationships/notesSlide" Target="../notesSlides/notesSlide4.xml"/><Relationship Id="rId1" Type="http://purl.oclc.org/ooxml/officeDocument/relationships/slideLayout" Target="../slideLayouts/slideLayout1.xml"/><Relationship Id="rId4" Type="http://purl.oclc.org/ooxml/officeDocument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chart" Target="../charts/chart9.xml"/><Relationship Id="rId2" Type="http://purl.oclc.org/ooxml/officeDocument/relationships/notesSlide" Target="../notesSlides/notesSlide5.xml"/><Relationship Id="rId1" Type="http://purl.oclc.org/ooxml/officeDocument/relationships/slideLayout" Target="../slideLayouts/slideLayout1.xml"/><Relationship Id="rId4" Type="http://purl.oclc.org/ooxml/officeDocument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6.xml"/><Relationship Id="rId1" Type="http://purl.oclc.org/ooxml/officeDocument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chart" Target="../charts/chart11.xml"/><Relationship Id="rId2" Type="http://purl.oclc.org/ooxml/officeDocument/relationships/notesSlide" Target="../notesSlides/notesSlide7.xml"/><Relationship Id="rId1" Type="http://purl.oclc.org/ooxml/officeDocument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chart" Target="../charts/chart12.xml"/><Relationship Id="rId2" Type="http://purl.oclc.org/ooxml/officeDocument/relationships/notesSlide" Target="../notesSlides/notesSlide8.xml"/><Relationship Id="rId1" Type="http://purl.oclc.org/ooxml/officeDocument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chart" Target="../charts/chart13.xml"/><Relationship Id="rId2" Type="http://purl.oclc.org/ooxml/officeDocument/relationships/notesSlide" Target="../notesSlides/notesSlide9.xml"/><Relationship Id="rId1" Type="http://purl.oclc.org/ooxml/officeDocument/relationships/slideLayout" Target="../slideLayouts/slideLayout1.xml"/><Relationship Id="rId4" Type="http://purl.oclc.org/ooxml/officeDocument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purl.oclc.org/ooxml/officeDocument/relationships/chart" Target="../charts/chart15.xml"/><Relationship Id="rId2" Type="http://purl.oclc.org/ooxml/officeDocument/relationships/notesSlide" Target="../notesSlides/notesSlide10.xml"/><Relationship Id="rId1" Type="http://purl.oclc.org/ooxml/officeDocument/relationships/slideLayout" Target="../slideLayouts/slideLayout1.xml"/><Relationship Id="rId4" Type="http://purl.oclc.org/ooxml/officeDocument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purl.oclc.org/ooxml/officeDocument/relationships/chart" Target="../charts/chart17.xml"/><Relationship Id="rId2" Type="http://purl.oclc.org/ooxml/officeDocument/relationships/notesSlide" Target="../notesSlides/notesSlide11.xml"/><Relationship Id="rId1" Type="http://purl.oclc.org/ooxml/officeDocument/relationships/slideLayout" Target="../slideLayouts/slideLayout1.xml"/><Relationship Id="rId4" Type="http://purl.oclc.org/ooxml/officeDocument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2.xml"/><Relationship Id="rId1" Type="http://purl.oclc.org/ooxml/officeDocument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purl.oclc.org/ooxml/officeDocument/relationships/chart" Target="../charts/chart19.xml"/><Relationship Id="rId2" Type="http://purl.oclc.org/ooxml/officeDocument/relationships/notesSlide" Target="../notesSlides/notesSlide13.xml"/><Relationship Id="rId1" Type="http://purl.oclc.org/ooxml/officeDocument/relationships/slideLayout" Target="../slideLayouts/slideLayout1.xml"/><Relationship Id="rId4" Type="http://purl.oclc.org/ooxml/officeDocument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purl.oclc.org/ooxml/officeDocument/relationships/chart" Target="../charts/chart22.xml"/><Relationship Id="rId2" Type="http://purl.oclc.org/ooxml/officeDocument/relationships/chart" Target="../charts/chart21.xml"/><Relationship Id="rId1" Type="http://purl.oclc.org/ooxml/officeDocument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purl.oclc.org/ooxml/officeDocument/relationships/chart" Target="../charts/chart24.xml"/><Relationship Id="rId2" Type="http://purl.oclc.org/ooxml/officeDocument/relationships/chart" Target="../charts/chart23.xml"/><Relationship Id="rId1" Type="http://purl.oclc.org/ooxml/officeDocument/relationships/slideLayout" Target="../slideLayouts/slideLayout1.xml"/><Relationship Id="rId4" Type="http://purl.oclc.org/ooxml/officeDocument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chart" Target="../charts/chart27.xml"/><Relationship Id="rId2" Type="http://purl.oclc.org/ooxml/officeDocument/relationships/chart" Target="../charts/chart26.xml"/><Relationship Id="rId1" Type="http://purl.oclc.org/ooxml/officeDocument/relationships/slideLayout" Target="../slideLayouts/slideLayout1.xml"/><Relationship Id="rId4" Type="http://purl.oclc.org/ooxml/officeDocument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purl.oclc.org/ooxml/officeDocument/relationships/chart" Target="../charts/chart30.xml"/><Relationship Id="rId2" Type="http://purl.oclc.org/ooxml/officeDocument/relationships/chart" Target="../charts/chart29.xml"/><Relationship Id="rId1" Type="http://purl.oclc.org/ooxml/officeDocument/relationships/slideLayout" Target="../slideLayouts/slideLayout1.xml"/><Relationship Id="rId4" Type="http://purl.oclc.org/ooxml/officeDocument/relationships/chart" Target="../charts/chart31.xml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purl.oclc.org/ooxml/officeDocument/relationships/chart" Target="../charts/chart32.xml"/><Relationship Id="rId1" Type="http://purl.oclc.org/ooxml/officeDocument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purl.oclc.org/ooxml/officeDocument/relationships/chart" Target="../charts/chart33.xml"/><Relationship Id="rId1" Type="http://purl.oclc.org/ooxml/officeDocument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purl.oclc.org/ooxml/officeDocument/relationships/chart" Target="../charts/chart34.xml"/><Relationship Id="rId1" Type="http://purl.oclc.org/ooxml/officeDocument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purl.oclc.org/ooxml/officeDocument/relationships/chart" Target="../charts/chart35.xml"/><Relationship Id="rId1" Type="http://purl.oclc.org/ooxml/officeDocument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1.png"/><Relationship Id="rId1" Type="http://purl.oclc.org/ooxml/officeDocument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purl.oclc.org/ooxml/officeDocument/relationships/chart" Target="../charts/chart36.xml"/><Relationship Id="rId1" Type="http://purl.oclc.org/ooxml/officeDocument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purl.oclc.org/ooxml/officeDocument/relationships/chart" Target="../charts/chart37.xml"/><Relationship Id="rId1" Type="http://purl.oclc.org/ooxml/officeDocument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purl.oclc.org/ooxml/officeDocument/relationships/chart" Target="../charts/chart38.xml"/><Relationship Id="rId1" Type="http://purl.oclc.org/ooxml/officeDocument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purl.oclc.org/ooxml/officeDocument/relationships/chart" Target="../charts/chart40.xml"/><Relationship Id="rId2" Type="http://purl.oclc.org/ooxml/officeDocument/relationships/chart" Target="../charts/chart39.xml"/><Relationship Id="rId1" Type="http://purl.oclc.org/ooxml/officeDocument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purl.oclc.org/ooxml/officeDocument/relationships/chart" Target="../charts/chart42.xml"/><Relationship Id="rId2" Type="http://purl.oclc.org/ooxml/officeDocument/relationships/chart" Target="../charts/chart41.xml"/><Relationship Id="rId1" Type="http://purl.oclc.org/ooxml/officeDocument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2.png"/><Relationship Id="rId1" Type="http://purl.oclc.org/ooxml/officeDocument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png"/><Relationship Id="rId1" Type="http://purl.oclc.org/ooxml/officeDocument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png"/><Relationship Id="rId1" Type="http://purl.oclc.org/ooxml/officeDocument/relationships/slideLayout" Target="../slideLayouts/slideLayout1.xml"/><Relationship Id="rId4" Type="http://purl.oclc.org/ooxml/officeDocument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png"/><Relationship Id="rId1" Type="http://purl.oclc.org/ooxml/officeDocument/relationships/slideLayout" Target="../slideLayouts/slideLayout1.xml"/><Relationship Id="rId5" Type="http://purl.oclc.org/ooxml/officeDocument/relationships/image" Target="../media/image5.png"/><Relationship Id="rId4" Type="http://purl.oclc.org/ooxml/officeDocument/relationships/image" Target="../media/image4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464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err="1"/>
              <a:t>тези</a:t>
            </a:r>
            <a:endParaRPr lang="ru-RU" sz="2700" dirty="0"/>
          </a:p>
          <a:p>
            <a:pPr algn="ctr"/>
            <a:r>
              <a:rPr lang="uk-UA" sz="2700" b="1" dirty="0"/>
              <a:t>● </a:t>
            </a:r>
            <a:r>
              <a:rPr lang="ru-RU" sz="2700" b="1" dirty="0"/>
              <a:t>У </a:t>
            </a:r>
            <a:r>
              <a:rPr lang="ru-RU" sz="2700" b="1" dirty="0"/>
              <a:t>нас </a:t>
            </a:r>
            <a:r>
              <a:rPr lang="ru-RU" sz="2700" b="1" cap="all" dirty="0"/>
              <a:t>Доганяюча економіка </a:t>
            </a:r>
            <a:r>
              <a:rPr lang="ru-RU" sz="2700" b="1" cap="all" dirty="0"/>
              <a:t>яка </a:t>
            </a:r>
            <a:r>
              <a:rPr lang="ru-RU" sz="2700" b="1" cap="all" dirty="0"/>
              <a:t>не </a:t>
            </a:r>
            <a:r>
              <a:rPr lang="ru-RU" sz="2700" b="1" cap="all" dirty="0"/>
              <a:t>доганяє</a:t>
            </a:r>
          </a:p>
          <a:p>
            <a:pPr algn="ctr"/>
            <a:endParaRPr lang="ru-RU" sz="600" dirty="0"/>
          </a:p>
          <a:p>
            <a:pPr algn="ctr"/>
            <a:r>
              <a:rPr lang="uk-UA" sz="2700" b="1" dirty="0"/>
              <a:t>● </a:t>
            </a:r>
            <a:r>
              <a:rPr lang="ru-RU" sz="2700" b="1" dirty="0"/>
              <a:t>Перш ніж </a:t>
            </a:r>
            <a:r>
              <a:rPr lang="ru-RU" sz="2700" b="1" dirty="0"/>
              <a:t>писати нові підручники з відновлення слід </a:t>
            </a:r>
            <a:r>
              <a:rPr lang="ru-RU" sz="2700" b="1" dirty="0" err="1"/>
              <a:t>вивчити</a:t>
            </a:r>
            <a:r>
              <a:rPr lang="ru-RU" sz="2700" b="1" dirty="0"/>
              <a:t> </a:t>
            </a:r>
            <a:r>
              <a:rPr lang="ru-RU" sz="2700" b="1" dirty="0" err="1"/>
              <a:t>світовий</a:t>
            </a:r>
            <a:r>
              <a:rPr lang="ru-RU" sz="2700" b="1" dirty="0"/>
              <a:t> </a:t>
            </a:r>
            <a:r>
              <a:rPr lang="ru-RU" sz="2700" b="1" dirty="0" err="1"/>
              <a:t>досвід</a:t>
            </a:r>
            <a:endParaRPr lang="ru-RU" sz="2700" b="1" dirty="0"/>
          </a:p>
          <a:p>
            <a:pPr algn="ctr"/>
            <a:endParaRPr lang="ru-RU" sz="600" dirty="0"/>
          </a:p>
          <a:p>
            <a:pPr algn="ctr"/>
            <a:r>
              <a:rPr lang="uk-UA" sz="2700" dirty="0"/>
              <a:t>● </a:t>
            </a:r>
            <a:r>
              <a:rPr lang="uk-UA" sz="2700" b="1" dirty="0"/>
              <a:t>НБУ ще не повністю інтегрувався до найкращих світових </a:t>
            </a:r>
            <a:r>
              <a:rPr lang="uk-UA" sz="2700" b="1" dirty="0" smtClean="0"/>
              <a:t>практик</a:t>
            </a:r>
            <a:endParaRPr lang="uk-UA" sz="2700" b="1" dirty="0"/>
          </a:p>
          <a:p>
            <a:pPr algn="ctr"/>
            <a:r>
              <a:rPr lang="uk-UA" sz="2700" dirty="0" smtClean="0"/>
              <a:t>тут ми поговоримо про наступне:</a:t>
            </a:r>
            <a:endParaRPr lang="uk-UA" sz="2700" dirty="0"/>
          </a:p>
          <a:p>
            <a:pPr marL="1257300" lvl="2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переохолодження </a:t>
            </a:r>
            <a:r>
              <a:rPr lang="uk-UA" sz="2700" dirty="0"/>
              <a:t>економіки обліковою ставкою 25</a:t>
            </a:r>
            <a:r>
              <a:rPr lang="uk-UA" sz="2700" dirty="0" smtClean="0"/>
              <a:t>%;</a:t>
            </a: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послаблення облікової ставки інфляції не посилить;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повномасштабна </a:t>
            </a:r>
            <a:r>
              <a:rPr lang="uk-UA" sz="2700" dirty="0"/>
              <a:t>війна </a:t>
            </a:r>
            <a:r>
              <a:rPr lang="uk-UA" sz="2700" dirty="0"/>
              <a:t>не є підставою зберігати ставку 25%, </a:t>
            </a:r>
            <a:endParaRPr lang="uk-UA" sz="2700" dirty="0"/>
          </a:p>
          <a:p>
            <a:pPr algn="ctr"/>
            <a:r>
              <a:rPr lang="uk-UA" sz="2700" dirty="0"/>
              <a:t>а </a:t>
            </a:r>
            <a:r>
              <a:rPr lang="uk-UA" sz="2700" dirty="0"/>
              <a:t>навпаки, </a:t>
            </a:r>
            <a:r>
              <a:rPr lang="uk-UA" sz="2700" dirty="0"/>
              <a:t>війна додатково нівелювала вплив ставки на інфляцію;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НБУ </a:t>
            </a:r>
            <a:r>
              <a:rPr lang="uk-UA" sz="2700" dirty="0"/>
              <a:t>є чи </a:t>
            </a:r>
            <a:r>
              <a:rPr lang="uk-UA" sz="2700" dirty="0"/>
              <a:t>не єдиним </a:t>
            </a:r>
            <a:r>
              <a:rPr lang="uk-UA" sz="2700" dirty="0"/>
              <a:t>центробанком, </a:t>
            </a:r>
          </a:p>
          <a:p>
            <a:pPr algn="ctr"/>
            <a:r>
              <a:rPr lang="uk-UA" sz="2700" dirty="0"/>
              <a:t>котрий не визнає що нестабільність </a:t>
            </a:r>
            <a:r>
              <a:rPr lang="uk-UA" sz="2700" dirty="0" smtClean="0"/>
              <a:t>призупинила прив'язку  </a:t>
            </a:r>
            <a:r>
              <a:rPr lang="uk-UA" sz="2700" dirty="0"/>
              <a:t>ставки до інфляції;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за </a:t>
            </a:r>
            <a:r>
              <a:rPr lang="uk-UA" sz="2700" dirty="0"/>
              <a:t>нетипових </a:t>
            </a:r>
            <a:r>
              <a:rPr lang="uk-UA" sz="2700" dirty="0" smtClean="0"/>
              <a:t>умов </a:t>
            </a:r>
            <a:r>
              <a:rPr lang="uk-UA" sz="2700" dirty="0"/>
              <a:t>МВФ </a:t>
            </a:r>
            <a:r>
              <a:rPr lang="uk-UA" sz="2700" dirty="0" smtClean="0"/>
              <a:t>рекомендує </a:t>
            </a:r>
          </a:p>
          <a:p>
            <a:pPr algn="ctr"/>
            <a:r>
              <a:rPr lang="uk-UA" sz="2700" dirty="0" smtClean="0"/>
              <a:t>більш </a:t>
            </a:r>
            <a:r>
              <a:rPr lang="uk-UA" sz="2700" dirty="0"/>
              <a:t>обережно застосовувати типову відсоткову політику;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700" dirty="0" smtClean="0"/>
              <a:t>після </a:t>
            </a:r>
            <a:r>
              <a:rPr lang="uk-UA" sz="2700" dirty="0"/>
              <a:t>зниження інфляції до 17,9% НБУ </a:t>
            </a:r>
            <a:r>
              <a:rPr lang="ru-RU" sz="2700" dirty="0"/>
              <a:t>обіцяє </a:t>
            </a:r>
            <a:r>
              <a:rPr lang="ru-RU" sz="2700" dirty="0" smtClean="0"/>
              <a:t>ставку 21</a:t>
            </a:r>
            <a:r>
              <a:rPr lang="ru-RU" sz="2700" dirty="0"/>
              <a:t>%, і що </a:t>
            </a:r>
            <a:r>
              <a:rPr lang="ru-RU" sz="2700" dirty="0"/>
              <a:t>це значить?</a:t>
            </a:r>
            <a:r>
              <a:rPr lang="uk-UA" sz="2700" dirty="0"/>
              <a:t> </a:t>
            </a:r>
            <a:endParaRPr lang="uk-UA" sz="27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375919"/>
          </a:xfrm>
        </p:spPr>
        <p:txBody>
          <a:bodyPr anchor="t" anchorCtr="1">
            <a:normAutofit fontScale="90%"/>
          </a:bodyPr>
          <a:lstStyle/>
          <a:p>
            <a:r>
              <a:rPr lang="ru-RU" sz="2200" b="1" i="1" cap="small" dirty="0" err="1" smtClean="0">
                <a:latin typeface="+mn-lt"/>
              </a:rPr>
              <a:t>ПРОБЛЕМИ</a:t>
            </a:r>
            <a:r>
              <a:rPr lang="ru-RU" sz="2200" b="1" i="1" cap="small" dirty="0" smtClean="0">
                <a:latin typeface="+mn-lt"/>
              </a:rPr>
              <a:t> </a:t>
            </a:r>
            <a:r>
              <a:rPr lang="ru-RU" sz="2200" b="1" i="1" cap="small" dirty="0" err="1" smtClean="0">
                <a:latin typeface="+mn-lt"/>
              </a:rPr>
              <a:t>ЕКОНОМІЧНОГО</a:t>
            </a:r>
            <a:r>
              <a:rPr lang="ru-RU" sz="2200" b="1" i="1" cap="small" dirty="0" smtClean="0">
                <a:latin typeface="+mn-lt"/>
              </a:rPr>
              <a:t> </a:t>
            </a:r>
            <a:r>
              <a:rPr lang="ru-RU" sz="2200" b="1" i="1" cap="small" dirty="0" err="1" smtClean="0">
                <a:latin typeface="+mn-lt"/>
              </a:rPr>
              <a:t>ВІДНОВЛЕННЯ</a:t>
            </a:r>
            <a:r>
              <a:rPr lang="ru-RU" sz="2200" b="1" i="1" cap="small" dirty="0" smtClean="0">
                <a:latin typeface="+mn-lt"/>
              </a:rPr>
              <a:t> І </a:t>
            </a:r>
            <a:r>
              <a:rPr lang="ru-RU" sz="2200" b="1" i="1" cap="small" dirty="0" err="1" smtClean="0">
                <a:latin typeface="+mn-lt"/>
              </a:rPr>
              <a:t>РЕФОРМУВАННЯ</a:t>
            </a:r>
            <a:r>
              <a:rPr lang="ru-RU" sz="2200" b="1" i="1" cap="small" dirty="0" smtClean="0">
                <a:latin typeface="+mn-lt"/>
              </a:rPr>
              <a:t> </a:t>
            </a:r>
            <a:r>
              <a:rPr lang="ru-RU" sz="2200" b="1" i="1" cap="small" dirty="0" err="1" smtClean="0">
                <a:latin typeface="+mn-lt"/>
              </a:rPr>
              <a:t>ВІДСОТКОВОЇ</a:t>
            </a:r>
            <a:r>
              <a:rPr lang="ru-RU" sz="2200" b="1" i="1" cap="small" dirty="0" smtClean="0">
                <a:latin typeface="+mn-lt"/>
              </a:rPr>
              <a:t> </a:t>
            </a:r>
            <a:r>
              <a:rPr lang="ru-RU" sz="2200" b="1" i="1" cap="small" dirty="0" err="1" smtClean="0">
                <a:latin typeface="+mn-lt"/>
              </a:rPr>
              <a:t>ПОЛІТИКИ</a:t>
            </a:r>
            <a:r>
              <a:rPr lang="ru-RU" sz="2200" b="1" i="1" cap="small" dirty="0" smtClean="0">
                <a:latin typeface="+mn-lt"/>
              </a:rPr>
              <a:t> НБУ</a:t>
            </a:r>
            <a:r>
              <a:rPr lang="uk-UA" sz="2200" b="1" i="1" cap="small" dirty="0" smtClean="0">
                <a:latin typeface="+mn-lt"/>
              </a:rPr>
              <a:t/>
            </a:r>
            <a:br>
              <a:rPr lang="uk-UA" sz="2200" b="1" i="1" cap="small" dirty="0" smtClean="0">
                <a:latin typeface="+mn-lt"/>
              </a:rPr>
            </a:b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227446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26071"/>
            <a:ext cx="3186396" cy="31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04" y="1699737"/>
            <a:ext cx="3657917" cy="314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37" y="2549443"/>
            <a:ext cx="3905701" cy="3860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5" y="2994325"/>
            <a:ext cx="4907705" cy="3863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30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                                                 </a:t>
            </a:r>
            <a:r>
              <a:rPr lang="ru-RU" sz="2000" b="1" dirty="0" smtClean="0"/>
              <a:t>●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ПИСАТИ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ПІДРУЧНИКИ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72195114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10471"/>
            <a:ext cx="12192000" cy="811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З</a:t>
            </a:r>
            <a:r>
              <a:rPr lang="uk-UA" sz="2400" dirty="0" smtClean="0">
                <a:solidFill>
                  <a:schemeClr val="tx1"/>
                </a:solidFill>
              </a:rPr>
              <a:t>бір поіменних даних </a:t>
            </a:r>
            <a:r>
              <a:rPr lang="uk-UA" sz="2400" b="1" dirty="0" smtClean="0">
                <a:solidFill>
                  <a:schemeClr val="tx1"/>
                </a:solidFill>
              </a:rPr>
              <a:t>про шкоду </a:t>
            </a:r>
            <a:r>
              <a:rPr lang="uk-UA" sz="2400" dirty="0" smtClean="0">
                <a:solidFill>
                  <a:schemeClr val="tx1"/>
                </a:solidFill>
              </a:rPr>
              <a:t>заподіяну російською агресією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для </a:t>
            </a:r>
            <a:r>
              <a:rPr lang="uk-UA" sz="2400" dirty="0" smtClean="0">
                <a:solidFill>
                  <a:schemeClr val="tx1"/>
                </a:solidFill>
              </a:rPr>
              <a:t>визначення суми компенсацій.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3038"/>
            <a:ext cx="12192000" cy="323611"/>
          </a:xfrm>
          <a:prstGeom prst="roundRect">
            <a:avLst/>
          </a:prstGeom>
          <a:gradFill flip="none" rotWithShape="1">
            <a:gsLst>
              <a:gs pos="0%">
                <a:schemeClr val="accent1">
                  <a:lumMod val="5%"/>
                  <a:lumOff val="95%"/>
                </a:schemeClr>
              </a:gs>
              <a:gs pos="74%">
                <a:schemeClr val="accent1">
                  <a:lumMod val="45%"/>
                  <a:lumOff val="55%"/>
                </a:schemeClr>
              </a:gs>
              <a:gs pos="83%">
                <a:schemeClr val="accent1">
                  <a:lumMod val="45%"/>
                  <a:lumOff val="55%"/>
                </a:schemeClr>
              </a:gs>
              <a:gs pos="100%">
                <a:schemeClr val="accent1">
                  <a:lumMod val="30%"/>
                  <a:lumOff val="70%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Що у нас </a:t>
            </a:r>
            <a:r>
              <a:rPr lang="ru-RU" sz="2400" b="1" i="1" dirty="0">
                <a:solidFill>
                  <a:schemeClr val="tx1"/>
                </a:solidFill>
              </a:rPr>
              <a:t>співпало </a:t>
            </a:r>
            <a:r>
              <a:rPr lang="ru-RU" sz="2400" b="1" dirty="0">
                <a:solidFill>
                  <a:schemeClr val="tx1"/>
                </a:solidFill>
              </a:rPr>
              <a:t>з підручниками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1575312"/>
            <a:ext cx="12192000" cy="281917"/>
          </a:xfrm>
          <a:prstGeom prst="roundRect">
            <a:avLst/>
          </a:prstGeom>
          <a:gradFill flip="none" rotWithShape="1">
            <a:gsLst>
              <a:gs pos="0%">
                <a:schemeClr val="accent6">
                  <a:lumMod val="0%"/>
                  <a:lumOff val="100%"/>
                </a:schemeClr>
              </a:gs>
              <a:gs pos="35%">
                <a:schemeClr val="accent6">
                  <a:lumMod val="0%"/>
                  <a:lumOff val="100%"/>
                </a:schemeClr>
              </a:gs>
              <a:gs pos="100%">
                <a:schemeClr val="accent6">
                  <a:lumMod val="100%"/>
                </a:schemeClr>
              </a:gs>
            </a:gsLst>
            <a:path path="circle">
              <a:fillToRect l="50%" t="-80%" r="50%" b="180%"/>
            </a:path>
            <a:tileRect/>
          </a:gra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І що </a:t>
            </a:r>
            <a:r>
              <a:rPr lang="uk-UA" sz="2400" b="1" i="1" dirty="0" err="1">
                <a:solidFill>
                  <a:schemeClr val="tx1"/>
                </a:solidFill>
              </a:rPr>
              <a:t>пропущено</a:t>
            </a:r>
            <a:r>
              <a:rPr lang="uk-UA" sz="2400" b="1" dirty="0">
                <a:solidFill>
                  <a:schemeClr val="tx1"/>
                </a:solidFill>
              </a:rPr>
              <a:t> з підручників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83122"/>
            <a:ext cx="12192000" cy="412420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uk-UA" sz="2400" dirty="0" smtClean="0"/>
              <a:t>Необхідно ще збирати </a:t>
            </a:r>
            <a:r>
              <a:rPr lang="uk-UA" sz="2400" dirty="0"/>
              <a:t>поіменні дані про </a:t>
            </a:r>
            <a:r>
              <a:rPr lang="uk-UA" sz="2400" i="1" dirty="0"/>
              <a:t>технологічні і економічні </a:t>
            </a:r>
            <a:endParaRPr lang="uk-UA" sz="2400" i="1" dirty="0" smtClean="0"/>
          </a:p>
          <a:p>
            <a:pPr algn="ctr"/>
            <a:r>
              <a:rPr lang="uk-UA" sz="2400" dirty="0" smtClean="0"/>
              <a:t>параметри </a:t>
            </a:r>
            <a:r>
              <a:rPr lang="uk-UA" sz="2400" dirty="0"/>
              <a:t>відновлення і розвитку </a:t>
            </a:r>
          </a:p>
          <a:p>
            <a:pPr algn="ctr"/>
            <a:r>
              <a:rPr lang="uk-UA" sz="2400" dirty="0"/>
              <a:t>з охопленням як постраждалих так і не постраждалих </a:t>
            </a:r>
            <a:r>
              <a:rPr lang="uk-UA" sz="2400" dirty="0" smtClean="0"/>
              <a:t>підприємств</a:t>
            </a:r>
          </a:p>
          <a:p>
            <a:pPr algn="ctr"/>
            <a:r>
              <a:rPr lang="uk-UA" sz="2400" dirty="0" smtClean="0"/>
              <a:t>(і </a:t>
            </a:r>
            <a:r>
              <a:rPr lang="uk-UA" sz="2400" dirty="0"/>
              <a:t>з </a:t>
            </a:r>
            <a:r>
              <a:rPr lang="uk-UA" sz="2400" dirty="0" smtClean="0"/>
              <a:t>виділенням </a:t>
            </a:r>
            <a:r>
              <a:rPr lang="uk-UA" sz="2400" dirty="0"/>
              <a:t>потреб як на інвестиції, так і на подальшу експлуатацію).</a:t>
            </a:r>
          </a:p>
          <a:p>
            <a:pPr algn="ctr"/>
            <a:r>
              <a:rPr lang="uk-UA" sz="2400" dirty="0"/>
              <a:t>Обробити ці великі бази даних на супер-комп'ютерах </a:t>
            </a:r>
          </a:p>
          <a:p>
            <a:pPr algn="ctr"/>
            <a:r>
              <a:rPr lang="uk-UA" sz="2400" dirty="0"/>
              <a:t>і визначити </a:t>
            </a:r>
            <a:r>
              <a:rPr lang="uk-UA" sz="2400" b="1" i="1" dirty="0"/>
              <a:t>скоординовані і збалансовані </a:t>
            </a:r>
            <a:r>
              <a:rPr lang="uk-UA" sz="2400" i="1" dirty="0"/>
              <a:t>сценарії розвитку,</a:t>
            </a:r>
          </a:p>
          <a:p>
            <a:pPr algn="ctr"/>
            <a:r>
              <a:rPr lang="uk-UA" sz="2400" dirty="0"/>
              <a:t>включно зі </a:t>
            </a:r>
            <a:r>
              <a:rPr lang="uk-UA" sz="2400" b="1" i="1" dirty="0"/>
              <a:t>спільним розвитком </a:t>
            </a:r>
            <a:r>
              <a:rPr lang="uk-UA" sz="2400" dirty="0"/>
              <a:t>з економіками країн-партнерів.</a:t>
            </a:r>
          </a:p>
          <a:p>
            <a:pPr algn="ctr"/>
            <a:r>
              <a:rPr lang="uk-UA" sz="2400" dirty="0" smtClean="0"/>
              <a:t>    </a:t>
            </a:r>
            <a:r>
              <a:rPr lang="uk-UA" sz="2400" dirty="0"/>
              <a:t>Така кількісна конкретизація за </a:t>
            </a:r>
            <a:r>
              <a:rPr lang="uk-UA" sz="2400" i="1" dirty="0"/>
              <a:t>міжнародно-визнаною</a:t>
            </a:r>
            <a:r>
              <a:rPr lang="uk-UA" sz="2400" dirty="0"/>
              <a:t> методологію </a:t>
            </a:r>
            <a:r>
              <a:rPr lang="uk-UA" sz="2400" dirty="0" smtClean="0"/>
              <a:t>підвищить </a:t>
            </a:r>
            <a:r>
              <a:rPr lang="uk-UA" sz="2400" dirty="0"/>
              <a:t>довіру до результатів </a:t>
            </a:r>
            <a:r>
              <a:rPr lang="uk-UA" sz="2400" dirty="0" smtClean="0"/>
              <a:t>і </a:t>
            </a:r>
            <a:r>
              <a:rPr lang="uk-UA" sz="2400" dirty="0"/>
              <a:t>пришвидшить безпосереднє надходження допомог і компенсацій.</a:t>
            </a:r>
          </a:p>
          <a:p>
            <a:pPr algn="ctr"/>
            <a:r>
              <a:rPr lang="uk-UA" sz="2400" dirty="0"/>
              <a:t>Вже є загальне розуміння, що треба відновити </a:t>
            </a:r>
            <a:r>
              <a:rPr lang="uk-UA" sz="2800" i="1" dirty="0"/>
              <a:t>краще ніж було</a:t>
            </a:r>
            <a:r>
              <a:rPr lang="uk-UA" sz="2400" dirty="0"/>
              <a:t>, а не сировинну структуру економіки, наприклад. Проте, ще немає системної всеохоплюючої кількісної конкретизації.</a:t>
            </a:r>
          </a:p>
        </p:txBody>
      </p:sp>
    </p:spTree>
    <p:extLst>
      <p:ext uri="{BB962C8B-B14F-4D97-AF65-F5344CB8AC3E}">
        <p14:creationId xmlns:p14="http://schemas.microsoft.com/office/powerpoint/2010/main" val="2540780624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122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ЧОМУ ЩЕ ЕКОНОМІКА НЕ ДОГАНЯЄ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3269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Тому, що </a:t>
            </a:r>
            <a:r>
              <a:rPr lang="uk-UA" sz="2400" b="1" cap="all" dirty="0" smtClean="0"/>
              <a:t>відсоткова </a:t>
            </a:r>
            <a:r>
              <a:rPr lang="uk-UA" sz="2400" b="1" cap="all" dirty="0"/>
              <a:t>політика НБУ </a:t>
            </a:r>
          </a:p>
          <a:p>
            <a:pPr algn="ctr"/>
            <a:r>
              <a:rPr lang="uk-UA" sz="2400" b="1" cap="all" dirty="0"/>
              <a:t>не повністю відповідає найкращим світовим практикам</a:t>
            </a:r>
            <a:endParaRPr lang="en-US" sz="2400" b="1" cap="all" dirty="0"/>
          </a:p>
        </p:txBody>
      </p:sp>
    </p:spTree>
    <p:extLst>
      <p:ext uri="{BB962C8B-B14F-4D97-AF65-F5344CB8AC3E}">
        <p14:creationId xmlns:p14="http://schemas.microsoft.com/office/powerpoint/2010/main" val="3646725446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938669"/>
              </p:ext>
            </p:extLst>
          </p:nvPr>
        </p:nvGraphicFramePr>
        <p:xfrm>
          <a:off x="277924" y="1429358"/>
          <a:ext cx="4068774" cy="417896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ОХОЛОДЖУЮЧИЙ вплив ставки 25% спрацював МИТТЄВО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6064" y="438771"/>
            <a:ext cx="4088896" cy="10857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chemeClr val="tx1"/>
                </a:solidFill>
              </a:rPr>
              <a:t>Ставка 25%</a:t>
            </a:r>
          </a:p>
          <a:p>
            <a:pPr marR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chemeClr val="tx1"/>
                </a:solidFill>
              </a:rPr>
              <a:t>переломила кредитування </a:t>
            </a:r>
            <a:endParaRPr lang="en-US" sz="2400" b="1" dirty="0">
              <a:solidFill>
                <a:schemeClr val="tx1"/>
              </a:solidFill>
            </a:endParaRPr>
          </a:p>
          <a:p>
            <a:pPr marR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chemeClr val="tx1"/>
                </a:solidFill>
              </a:rPr>
              <a:t>Корпоративного сектору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429818" y="957416"/>
            <a:ext cx="5791200" cy="43257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>
                <a:solidFill>
                  <a:schemeClr val="tx1"/>
                </a:solidFill>
              </a:rPr>
              <a:t>Відбувається </a:t>
            </a:r>
            <a:r>
              <a:rPr lang="uk-UA" sz="2400" b="1" dirty="0">
                <a:solidFill>
                  <a:schemeClr val="tx1"/>
                </a:solidFill>
              </a:rPr>
              <a:t>витісненн</a:t>
            </a:r>
            <a:r>
              <a:rPr lang="uk-UA" sz="2400" dirty="0">
                <a:solidFill>
                  <a:schemeClr val="tx1"/>
                </a:solidFill>
              </a:rPr>
              <a:t>я кредитування </a:t>
            </a:r>
            <a:r>
              <a:rPr lang="uk-UA" sz="2400" dirty="0" smtClean="0">
                <a:solidFill>
                  <a:schemeClr val="tx1"/>
                </a:solidFill>
              </a:rPr>
              <a:t>більш </a:t>
            </a:r>
            <a:r>
              <a:rPr lang="uk-UA" sz="2400" dirty="0">
                <a:solidFill>
                  <a:schemeClr val="tx1"/>
                </a:solidFill>
              </a:rPr>
              <a:t>привабливими депозитними сертифікатами НБУ,</a:t>
            </a:r>
          </a:p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т</a:t>
            </a:r>
            <a:r>
              <a:rPr lang="uk-UA" sz="2400" dirty="0" smtClean="0">
                <a:solidFill>
                  <a:schemeClr val="tx1"/>
                </a:solidFill>
              </a:rPr>
              <a:t>обто – </a:t>
            </a:r>
            <a:r>
              <a:rPr lang="uk-UA" sz="2400" dirty="0">
                <a:solidFill>
                  <a:schemeClr val="tx1"/>
                </a:solidFill>
              </a:rPr>
              <a:t>перетікання ресурсів від кредитів до </a:t>
            </a:r>
            <a:r>
              <a:rPr lang="uk-UA" sz="2400" dirty="0" smtClean="0">
                <a:solidFill>
                  <a:schemeClr val="tx1"/>
                </a:solidFill>
              </a:rPr>
              <a:t>сертифікатів і так далі.</a:t>
            </a:r>
            <a:endParaRPr lang="uk-UA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     Фактично частка зовнішніх допомог покриває шкоду заподіяну ставкою 25</a:t>
            </a:r>
            <a:r>
              <a:rPr lang="uk-UA" sz="2400" dirty="0" smtClean="0">
                <a:solidFill>
                  <a:schemeClr val="tx1"/>
                </a:solidFill>
              </a:rPr>
              <a:t>%. Проте, таке </a:t>
            </a:r>
            <a:r>
              <a:rPr lang="uk-UA" sz="2400" dirty="0">
                <a:solidFill>
                  <a:schemeClr val="tx1"/>
                </a:solidFill>
              </a:rPr>
              <a:t>перебування на зовнішньому </a:t>
            </a:r>
            <a:r>
              <a:rPr lang="uk-UA" sz="2400" dirty="0" smtClean="0">
                <a:solidFill>
                  <a:schemeClr val="tx1"/>
                </a:solidFill>
              </a:rPr>
              <a:t>утриманні </a:t>
            </a:r>
            <a:r>
              <a:rPr lang="uk-UA" sz="2400" b="1" dirty="0" smtClean="0">
                <a:solidFill>
                  <a:schemeClr val="tx1"/>
                </a:solidFill>
              </a:rPr>
              <a:t>не може тривати вічно </a:t>
            </a:r>
            <a:r>
              <a:rPr lang="uk-UA" sz="2400" dirty="0" smtClean="0">
                <a:solidFill>
                  <a:schemeClr val="tx1"/>
                </a:solidFill>
              </a:rPr>
              <a:t>і це несе загрозу національній безпеці.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4366820" y="1130724"/>
            <a:ext cx="1042876" cy="30551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</a:rPr>
              <a:t>Втрати кредитування </a:t>
            </a:r>
          </a:p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</a:rPr>
              <a:t>     до </a:t>
            </a:r>
            <a:r>
              <a:rPr lang="ru-RU" sz="2400" b="1" dirty="0">
                <a:solidFill>
                  <a:srgbClr val="FF0000"/>
                </a:solidFill>
              </a:rPr>
              <a:t>150 млрд </a:t>
            </a:r>
            <a:r>
              <a:rPr lang="ru-RU" sz="2400" b="1" dirty="0" err="1">
                <a:solidFill>
                  <a:srgbClr val="FF0000"/>
                </a:solidFill>
              </a:rPr>
              <a:t>грн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84676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37821"/>
              </p:ext>
            </p:extLst>
          </p:nvPr>
        </p:nvGraphicFramePr>
        <p:xfrm>
          <a:off x="298046" y="1429358"/>
          <a:ext cx="4068774" cy="417896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ОХОЛОДЖУЮЧИЙ вплив ставки 25% спрацював МИТТЄВО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429818" y="957416"/>
            <a:ext cx="5791200" cy="43257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Рефінансування комерційних банків скоротилося </a:t>
            </a:r>
            <a:r>
              <a:rPr lang="uk-UA" sz="2400" dirty="0" smtClean="0">
                <a:solidFill>
                  <a:schemeClr val="tx1"/>
                </a:solidFill>
              </a:rPr>
              <a:t>понад 100 </a:t>
            </a:r>
            <a:r>
              <a:rPr lang="uk-UA" sz="2400" dirty="0">
                <a:solidFill>
                  <a:schemeClr val="tx1"/>
                </a:solidFill>
              </a:rPr>
              <a:t>млрд грн або у понад 3 рази, оскільки банки не поспішають рефінансуватися за 27%.  </a:t>
            </a:r>
          </a:p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         </a:t>
            </a:r>
            <a:r>
              <a:rPr lang="uk-UA" sz="2400" dirty="0" smtClean="0">
                <a:solidFill>
                  <a:schemeClr val="tx1"/>
                </a:solidFill>
              </a:rPr>
              <a:t>НБУ </a:t>
            </a:r>
            <a:r>
              <a:rPr lang="uk-UA" sz="2400" dirty="0">
                <a:solidFill>
                  <a:schemeClr val="tx1"/>
                </a:solidFill>
              </a:rPr>
              <a:t>закріпив цю політику в Угоді з МВФ, де є вимога утриматися від рефінансування. Це надто прямолінійна боротьба з інфляцією, оскільки емісія на </a:t>
            </a:r>
            <a:r>
              <a:rPr lang="uk-UA" sz="2400" dirty="0" smtClean="0">
                <a:solidFill>
                  <a:schemeClr val="tx1"/>
                </a:solidFill>
              </a:rPr>
              <a:t>фінансування інноваційних галузей може </a:t>
            </a:r>
            <a:r>
              <a:rPr lang="uk-UA" sz="2400" dirty="0">
                <a:solidFill>
                  <a:schemeClr val="tx1"/>
                </a:solidFill>
              </a:rPr>
              <a:t>бути стерилізована численними інструментами вилучення грошей з обігу.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98047" y="438771"/>
            <a:ext cx="4068773" cy="10857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Кредити </a:t>
            </a:r>
            <a:r>
              <a:rPr lang="uk-UA" sz="2400" b="1" dirty="0">
                <a:solidFill>
                  <a:schemeClr val="tx1"/>
                </a:solidFill>
              </a:rPr>
              <a:t>на рефінансування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</a:rPr>
              <a:t>від НБУ обвалилися </a:t>
            </a:r>
          </a:p>
          <a:p>
            <a:pPr algn="ctr">
              <a:defRPr sz="1400" b="0" i="0" u="none" strike="noStrike" kern="1200" spc="0" baseline="0%">
                <a:solidFill>
                  <a:prstClr val="black">
                    <a:lumMod val="65%"/>
                    <a:lumOff val="35%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solidFill>
                  <a:schemeClr val="tx1"/>
                </a:solidFill>
              </a:rPr>
              <a:t>залишок </a:t>
            </a:r>
            <a:r>
              <a:rPr lang="uk-UA" sz="2400" dirty="0">
                <a:solidFill>
                  <a:schemeClr val="tx1"/>
                </a:solidFill>
              </a:rPr>
              <a:t>за основною сумою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94379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817373"/>
              </p:ext>
            </p:extLst>
          </p:nvPr>
        </p:nvGraphicFramePr>
        <p:xfrm>
          <a:off x="298046" y="1429358"/>
          <a:ext cx="4068774" cy="417896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ОХОЛОДЖУЮЧИЙ вплив ставки 25% спрацював МИТТЄВО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100320" y="2021841"/>
            <a:ext cx="6329680" cy="44399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Попри </a:t>
            </a:r>
            <a:r>
              <a:rPr lang="ru-RU" sz="2400" dirty="0" err="1" smtClean="0">
                <a:solidFill>
                  <a:schemeClr val="tx1"/>
                </a:solidFill>
              </a:rPr>
              <a:t>усі</a:t>
            </a:r>
            <a:r>
              <a:rPr lang="ru-RU" sz="2400" dirty="0" smtClean="0">
                <a:solidFill>
                  <a:schemeClr val="tx1"/>
                </a:solidFill>
              </a:rPr>
              <a:t> заходи </a:t>
            </a:r>
            <a:r>
              <a:rPr lang="ru-RU" sz="2400" dirty="0">
                <a:solidFill>
                  <a:schemeClr val="tx1"/>
                </a:solidFill>
              </a:rPr>
              <a:t>НБУ </a:t>
            </a:r>
            <a:r>
              <a:rPr lang="ru-RU" sz="2400" dirty="0" smtClean="0">
                <a:solidFill>
                  <a:schemeClr val="tx1"/>
                </a:solidFill>
              </a:rPr>
              <a:t>для вгамування </a:t>
            </a:r>
            <a:r>
              <a:rPr lang="ru-RU" sz="2400" dirty="0" err="1" smtClean="0">
                <a:solidFill>
                  <a:schemeClr val="tx1"/>
                </a:solidFill>
              </a:rPr>
              <a:t>сертифікатів</a:t>
            </a:r>
            <a:r>
              <a:rPr lang="ru-RU" sz="2400" dirty="0" smtClean="0">
                <a:solidFill>
                  <a:schemeClr val="tx1"/>
                </a:solidFill>
              </a:rPr>
              <a:t>, банки </a:t>
            </a:r>
            <a:r>
              <a:rPr lang="ru-RU" sz="2400" dirty="0" err="1" smtClean="0">
                <a:solidFill>
                  <a:schemeClr val="tx1"/>
                </a:solidFill>
              </a:rPr>
              <a:t>відновили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нарощування</a:t>
            </a:r>
            <a:r>
              <a:rPr lang="ru-RU" sz="2400" dirty="0" smtClean="0">
                <a:solidFill>
                  <a:schemeClr val="tx1"/>
                </a:solidFill>
              </a:rPr>
              <a:t>. При </a:t>
            </a:r>
            <a:r>
              <a:rPr lang="ru-RU" sz="2400" dirty="0" err="1" smtClean="0">
                <a:solidFill>
                  <a:schemeClr val="tx1"/>
                </a:solidFill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</a:rPr>
              <a:t>, на </a:t>
            </a:r>
            <a:r>
              <a:rPr lang="ru-RU" sz="2400" dirty="0" err="1" smtClean="0">
                <a:solidFill>
                  <a:schemeClr val="tx1"/>
                </a:solidFill>
              </a:rPr>
              <a:t>сплату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відсотків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сертифікати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вже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емісовано</a:t>
            </a:r>
            <a:r>
              <a:rPr lang="ru-RU" sz="2400" dirty="0" smtClean="0">
                <a:solidFill>
                  <a:schemeClr val="tx1"/>
                </a:solidFill>
              </a:rPr>
              <a:t> «з </a:t>
            </a:r>
            <a:r>
              <a:rPr lang="ru-RU" sz="2400" dirty="0" err="1" smtClean="0">
                <a:solidFill>
                  <a:schemeClr val="tx1"/>
                </a:solidFill>
              </a:rPr>
              <a:t>повітря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</a:rPr>
              <a:t>понад</a:t>
            </a:r>
            <a:r>
              <a:rPr lang="ru-RU" sz="2400" dirty="0" smtClean="0">
                <a:solidFill>
                  <a:schemeClr val="tx1"/>
                </a:solidFill>
              </a:rPr>
              <a:t> 40 </a:t>
            </a:r>
            <a:r>
              <a:rPr lang="ru-RU" sz="2400" dirty="0" err="1" smtClean="0">
                <a:solidFill>
                  <a:schemeClr val="tx1"/>
                </a:solidFill>
              </a:rPr>
              <a:t>мільярів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гривень</a:t>
            </a:r>
            <a:r>
              <a:rPr lang="ru-RU" sz="2400" dirty="0" smtClean="0">
                <a:solidFill>
                  <a:schemeClr val="tx1"/>
                </a:solidFill>
              </a:rPr>
              <a:t>, внаслідок </a:t>
            </a:r>
            <a:r>
              <a:rPr lang="ru-RU" sz="2400" dirty="0" err="1" smtClean="0">
                <a:solidFill>
                  <a:schemeClr val="tx1"/>
                </a:solidFill>
              </a:rPr>
              <a:t>чого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/>
              <a:t>–    </a:t>
            </a:r>
            <a:r>
              <a:rPr lang="ru-RU" sz="2400" dirty="0" err="1" smtClean="0"/>
              <a:t>скоротилися</a:t>
            </a:r>
            <a:r>
              <a:rPr lang="ru-RU" sz="2400" dirty="0" smtClean="0"/>
              <a:t> доходи НБУ </a:t>
            </a:r>
            <a:r>
              <a:rPr lang="ru-RU" sz="2400" dirty="0" err="1" smtClean="0"/>
              <a:t>передані</a:t>
            </a:r>
            <a:r>
              <a:rPr lang="ru-RU" sz="2400" dirty="0" smtClean="0"/>
              <a:t> бюджету;</a:t>
            </a:r>
            <a:endParaRPr lang="ru-RU" sz="2400" dirty="0"/>
          </a:p>
          <a:p>
            <a:r>
              <a:rPr lang="ru-RU" sz="2400" dirty="0"/>
              <a:t>–    і </a:t>
            </a:r>
            <a:r>
              <a:rPr lang="ru-RU" sz="2400" dirty="0" err="1" smtClean="0"/>
              <a:t>зросла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грошова</a:t>
            </a:r>
            <a:r>
              <a:rPr lang="ru-RU" sz="2400" dirty="0" smtClean="0"/>
              <a:t> база, що додало до інфляції </a:t>
            </a:r>
            <a:r>
              <a:rPr lang="ru-RU" sz="2400" dirty="0" smtClean="0">
                <a:solidFill>
                  <a:schemeClr val="bg1"/>
                </a:solidFill>
              </a:rPr>
              <a:t>__</a:t>
            </a:r>
            <a:r>
              <a:rPr lang="ru-RU" sz="2400" dirty="0" smtClean="0"/>
              <a:t>5%. Ставка 25%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у </a:t>
            </a:r>
            <a:r>
              <a:rPr lang="ru-RU" sz="2400" dirty="0" err="1" smtClean="0"/>
              <a:t>бік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підвищення</a:t>
            </a:r>
            <a:r>
              <a:rPr lang="ru-RU" sz="2400" i="1" dirty="0" smtClean="0"/>
              <a:t>         </a:t>
            </a:r>
            <a:r>
              <a:rPr lang="ru-RU" sz="2400" i="1" dirty="0" smtClean="0">
                <a:solidFill>
                  <a:schemeClr val="bg1"/>
                </a:solidFill>
              </a:rPr>
              <a:t>__________________________________</a:t>
            </a:r>
            <a:r>
              <a:rPr lang="ru-RU" sz="2400" dirty="0" smtClean="0"/>
              <a:t>інфляції. </a:t>
            </a:r>
            <a:endParaRPr lang="ru-RU" sz="2400" dirty="0"/>
          </a:p>
          <a:p>
            <a:pPr algn="ctr"/>
            <a:r>
              <a:rPr lang="ru-RU" sz="2400" dirty="0" err="1" smtClean="0"/>
              <a:t>Напрошується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обнуління</a:t>
            </a:r>
            <a:endParaRPr lang="ru-RU" sz="2400" i="1" dirty="0" smtClean="0"/>
          </a:p>
          <a:p>
            <a:pPr algn="ctr"/>
            <a:r>
              <a:rPr lang="ru-RU" sz="2400" dirty="0" err="1" smtClean="0"/>
              <a:t>відсоткової</a:t>
            </a:r>
            <a:r>
              <a:rPr lang="ru-RU" sz="2400" dirty="0" smtClean="0"/>
              <a:t> ставки за </a:t>
            </a:r>
            <a:r>
              <a:rPr lang="ru-RU" sz="2400" dirty="0" err="1" smtClean="0"/>
              <a:t>сертифікати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98047" y="438771"/>
            <a:ext cx="4068773" cy="10857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Натомість зросли депозитні сертифікати НБУ </a:t>
            </a:r>
            <a:endParaRPr lang="uk-UA" sz="2400" b="1" dirty="0">
              <a:solidFill>
                <a:schemeClr val="tx1"/>
              </a:solidFill>
            </a:endParaRPr>
          </a:p>
          <a:p>
            <a:pPr algn="ctr">
              <a:defRPr sz="1400" b="0" i="0" u="none" strike="noStrike" kern="1200" spc="0" baseline="0%">
                <a:solidFill>
                  <a:prstClr val="black">
                    <a:lumMod val="65%"/>
                    <a:lumOff val="35%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solidFill>
                  <a:schemeClr val="tx1"/>
                </a:solidFill>
              </a:rPr>
              <a:t>залишок </a:t>
            </a:r>
            <a:r>
              <a:rPr lang="uk-UA" sz="2400" dirty="0">
                <a:solidFill>
                  <a:schemeClr val="tx1"/>
                </a:solidFill>
              </a:rPr>
              <a:t>за основною сумою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366820" y="1850389"/>
            <a:ext cx="302839" cy="15519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0" i="1" cap="none" baseline="0%" dirty="0">
                <a:latin typeface="+mj-lt"/>
              </a:rPr>
              <a:t>млрд грн</a:t>
            </a:r>
            <a:endParaRPr lang="en-US" sz="2400" b="0" i="1" cap="none" dirty="0">
              <a:latin typeface="+mj-lt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228310" y="1292073"/>
            <a:ext cx="2280221" cy="8940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Сертифікати</a:t>
            </a:r>
          </a:p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(права шкала)</a:t>
            </a:r>
            <a:endParaRPr lang="uk-UA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93823" y="1850389"/>
            <a:ext cx="624416" cy="260351"/>
          </a:xfrm>
          <a:prstGeom prst="straightConnector1">
            <a:avLst/>
          </a:prstGeom>
          <a:ln w="38100">
            <a:solidFill>
              <a:schemeClr val="tx1">
                <a:lumMod val="65%"/>
                <a:lumOff val="35%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95363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0304"/>
              </p:ext>
            </p:extLst>
          </p:nvPr>
        </p:nvGraphicFramePr>
        <p:xfrm>
          <a:off x="298044" y="1429358"/>
          <a:ext cx="4068775" cy="417896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ОХОЛОДЖУЮЧИЙ вплив ставки 25% спрацював МИТТЄВО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4551680" y="438772"/>
            <a:ext cx="7122160" cy="54565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«Доступне кредитування» у складі всього кредитування </a:t>
            </a:r>
            <a:r>
              <a:rPr lang="uk-UA" sz="2400" b="1" dirty="0">
                <a:solidFill>
                  <a:schemeClr val="tx1"/>
                </a:solidFill>
              </a:rPr>
              <a:t>зростає</a:t>
            </a:r>
            <a:r>
              <a:rPr lang="uk-UA" sz="2400" dirty="0">
                <a:solidFill>
                  <a:schemeClr val="tx1"/>
                </a:solidFill>
              </a:rPr>
              <a:t> і ставка 25 лише уповільнила це зростання. Але тільки у поточному 2023 році це коштує бюджету 16 мільярдів гривень. </a:t>
            </a:r>
          </a:p>
          <a:p>
            <a:pPr algn="just">
              <a:defRPr/>
            </a:pPr>
            <a:r>
              <a:rPr lang="uk-UA" sz="2400" dirty="0">
                <a:solidFill>
                  <a:schemeClr val="tx1"/>
                </a:solidFill>
              </a:rPr>
              <a:t>      </a:t>
            </a:r>
            <a:r>
              <a:rPr lang="uk-UA" sz="2400" dirty="0" smtClean="0">
                <a:solidFill>
                  <a:schemeClr val="tx1"/>
                </a:solidFill>
              </a:rPr>
              <a:t>Не зважаючи на </a:t>
            </a:r>
            <a:r>
              <a:rPr lang="uk-UA" sz="2400" dirty="0">
                <a:solidFill>
                  <a:schemeClr val="tx1"/>
                </a:solidFill>
              </a:rPr>
              <a:t>деякі недоліки (мало кредитування   інвестиційних проектів і багато перефінансування вже наявних кредитів</a:t>
            </a:r>
            <a:r>
              <a:rPr lang="uk-UA" sz="2400" dirty="0" smtClean="0">
                <a:solidFill>
                  <a:schemeClr val="tx1"/>
                </a:solidFill>
              </a:rPr>
              <a:t>), </a:t>
            </a:r>
            <a:r>
              <a:rPr lang="uk-UA" sz="2400" dirty="0">
                <a:solidFill>
                  <a:schemeClr val="tx1"/>
                </a:solidFill>
              </a:rPr>
              <a:t>головне, що ці програми показали,  що за недорогих кредитів бізнес готовий їх </a:t>
            </a:r>
            <a:r>
              <a:rPr lang="uk-UA" sz="2400" dirty="0" smtClean="0">
                <a:solidFill>
                  <a:schemeClr val="tx1"/>
                </a:solidFill>
              </a:rPr>
              <a:t>брати. </a:t>
            </a:r>
            <a:r>
              <a:rPr lang="uk-UA" sz="2400" dirty="0">
                <a:solidFill>
                  <a:schemeClr val="tx1"/>
                </a:solidFill>
              </a:rPr>
              <a:t>Проте ця стратегія має бюджетні обмеження.</a:t>
            </a:r>
          </a:p>
          <a:p>
            <a:pPr algn="just">
              <a:defRPr/>
            </a:pPr>
            <a:r>
              <a:rPr lang="uk-UA" sz="1400" dirty="0"/>
              <a:t>           </a:t>
            </a:r>
            <a:r>
              <a:rPr lang="uk-UA" sz="2400" dirty="0">
                <a:solidFill>
                  <a:schemeClr val="tx1"/>
                </a:solidFill>
              </a:rPr>
              <a:t>Експрес-опитування УСПП показало, що </a:t>
            </a:r>
            <a:r>
              <a:rPr lang="uk-UA" sz="2400" b="1" i="1" dirty="0">
                <a:solidFill>
                  <a:schemeClr val="tx1"/>
                </a:solidFill>
              </a:rPr>
              <a:t>більше половини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підприємств взагалі </a:t>
            </a:r>
            <a:r>
              <a:rPr lang="uk-UA" sz="2400" dirty="0">
                <a:solidFill>
                  <a:schemeClr val="tx1"/>
                </a:solidFill>
              </a:rPr>
              <a:t>кредитами не </a:t>
            </a:r>
            <a:r>
              <a:rPr lang="uk-UA" sz="2400" dirty="0" smtClean="0">
                <a:solidFill>
                  <a:schemeClr val="tx1"/>
                </a:solidFill>
              </a:rPr>
              <a:t>користуються, і що, </a:t>
            </a:r>
            <a:r>
              <a:rPr lang="uk-UA" sz="2400" dirty="0">
                <a:solidFill>
                  <a:schemeClr val="tx1"/>
                </a:solidFill>
              </a:rPr>
              <a:t>за здешевлення звичайного комерційного кредитування </a:t>
            </a:r>
            <a:r>
              <a:rPr lang="uk-UA" sz="2400" dirty="0" smtClean="0">
                <a:solidFill>
                  <a:schemeClr val="tx1"/>
                </a:solidFill>
              </a:rPr>
              <a:t>на загальних засадах до </a:t>
            </a:r>
            <a:r>
              <a:rPr lang="uk-UA" sz="2400" dirty="0">
                <a:solidFill>
                  <a:schemeClr val="tx1"/>
                </a:solidFill>
              </a:rPr>
              <a:t>8</a:t>
            </a:r>
            <a:r>
              <a:rPr lang="uk-UA" sz="2400" dirty="0" smtClean="0">
                <a:solidFill>
                  <a:schemeClr val="tx1"/>
                </a:solidFill>
              </a:rPr>
              <a:t>%, </a:t>
            </a:r>
            <a:r>
              <a:rPr lang="uk-UA" sz="2400" dirty="0">
                <a:solidFill>
                  <a:schemeClr val="tx1"/>
                </a:solidFill>
              </a:rPr>
              <a:t>кредитування бізнесу могло б зрости </a:t>
            </a:r>
            <a:r>
              <a:rPr lang="uk-UA" sz="2400" dirty="0" smtClean="0">
                <a:solidFill>
                  <a:schemeClr val="tx1"/>
                </a:solidFill>
              </a:rPr>
              <a:t>до 2-х разів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TextBox 3"/>
          <p:cNvSpPr txBox="1"/>
          <p:nvPr/>
        </p:nvSpPr>
        <p:spPr>
          <a:xfrm>
            <a:off x="298043" y="438772"/>
            <a:ext cx="4253637" cy="108571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</a:rPr>
              <a:t>К</a:t>
            </a:r>
            <a:r>
              <a:rPr lang="uk-UA" sz="2400" b="1" dirty="0" smtClean="0">
                <a:solidFill>
                  <a:schemeClr val="tx1"/>
                </a:solidFill>
              </a:rPr>
              <a:t>редити </a:t>
            </a:r>
            <a:r>
              <a:rPr lang="uk-UA" sz="2400" b="1" dirty="0">
                <a:solidFill>
                  <a:schemeClr val="tx1"/>
                </a:solidFill>
              </a:rPr>
              <a:t>за 5-7-9%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продовжили зростати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>
                <a:solidFill>
                  <a:schemeClr val="tx1"/>
                </a:solidFill>
              </a:rPr>
              <a:t>поточна заборгованість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cap="none" baseline="0%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602935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40304"/>
              </p:ext>
            </p:extLst>
          </p:nvPr>
        </p:nvGraphicFramePr>
        <p:xfrm>
          <a:off x="298044" y="1429358"/>
          <a:ext cx="4068775" cy="417896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ОХОЛОДЖУЮЧИЙ вплив ставки 25% спрацював МИТТЄВО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4551680" y="438773"/>
            <a:ext cx="7122160" cy="56572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err="1">
                <a:solidFill>
                  <a:schemeClr val="tx1"/>
                </a:solidFill>
              </a:rPr>
              <a:t>У</a:t>
            </a:r>
            <a:r>
              <a:rPr lang="ru-RU" sz="2400" dirty="0" err="1" smtClean="0">
                <a:solidFill>
                  <a:schemeClr val="tx1"/>
                </a:solidFill>
              </a:rPr>
              <a:t>вага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Уряду зараз </a:t>
            </a:r>
            <a:r>
              <a:rPr lang="ru-RU" sz="2400" dirty="0" err="1">
                <a:solidFill>
                  <a:schemeClr val="tx1"/>
                </a:solidFill>
              </a:rPr>
              <a:t>зосереджена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всілякому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розширенні</a:t>
            </a:r>
            <a:r>
              <a:rPr lang="ru-RU" sz="2400" dirty="0">
                <a:solidFill>
                  <a:schemeClr val="tx1"/>
                </a:solidFill>
              </a:rPr>
              <a:t> кола </a:t>
            </a:r>
            <a:r>
              <a:rPr lang="ru-RU" sz="2400" dirty="0" err="1">
                <a:solidFill>
                  <a:schemeClr val="tx1"/>
                </a:solidFill>
              </a:rPr>
              <a:t>учасників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Доступних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Кредитів</a:t>
            </a:r>
            <a:r>
              <a:rPr lang="ru-RU" sz="2400" dirty="0">
                <a:solidFill>
                  <a:schemeClr val="tx1"/>
                </a:solidFill>
              </a:rPr>
              <a:t> від </a:t>
            </a:r>
            <a:r>
              <a:rPr lang="ru-RU" sz="2400" dirty="0" err="1">
                <a:solidFill>
                  <a:schemeClr val="tx1"/>
                </a:solidFill>
              </a:rPr>
              <a:t>малих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підприємств</a:t>
            </a:r>
            <a:r>
              <a:rPr lang="ru-RU" sz="2400" dirty="0">
                <a:solidFill>
                  <a:schemeClr val="tx1"/>
                </a:solidFill>
              </a:rPr>
              <a:t> до великих і так </a:t>
            </a:r>
            <a:r>
              <a:rPr lang="ru-RU" sz="2400" dirty="0" err="1">
                <a:solidFill>
                  <a:schemeClr val="tx1"/>
                </a:solidFill>
              </a:rPr>
              <a:t>далі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       </a:t>
            </a:r>
            <a:r>
              <a:rPr lang="ru-RU" sz="2400" dirty="0" err="1" smtClean="0">
                <a:solidFill>
                  <a:schemeClr val="tx1"/>
                </a:solidFill>
              </a:rPr>
              <a:t>Деякі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програми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планують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компенсацію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відсотків</a:t>
            </a:r>
            <a:r>
              <a:rPr lang="ru-RU" sz="2400" dirty="0">
                <a:solidFill>
                  <a:schemeClr val="tx1"/>
                </a:solidFill>
              </a:rPr>
              <a:t> по кредитах у 700 </a:t>
            </a:r>
            <a:r>
              <a:rPr lang="ru-RU" sz="2400" dirty="0" err="1">
                <a:solidFill>
                  <a:schemeClr val="tx1"/>
                </a:solidFill>
              </a:rPr>
              <a:t>мільярдів</a:t>
            </a:r>
            <a:r>
              <a:rPr lang="ru-RU" sz="2400" dirty="0">
                <a:solidFill>
                  <a:schemeClr val="tx1"/>
                </a:solidFill>
              </a:rPr>
              <a:t> гривен, що </a:t>
            </a:r>
            <a:r>
              <a:rPr lang="ru-RU" sz="2400" dirty="0" err="1">
                <a:solidFill>
                  <a:schemeClr val="tx1"/>
                </a:solidFill>
              </a:rPr>
              <a:t>коштуватиме</a:t>
            </a:r>
            <a:r>
              <a:rPr lang="ru-RU" sz="2400" dirty="0">
                <a:solidFill>
                  <a:schemeClr val="tx1"/>
                </a:solidFill>
              </a:rPr>
              <a:t> бюджету </a:t>
            </a:r>
            <a:r>
              <a:rPr lang="ru-RU" sz="2400" dirty="0" err="1">
                <a:solidFill>
                  <a:schemeClr val="tx1"/>
                </a:solidFill>
              </a:rPr>
              <a:t>вже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понад</a:t>
            </a:r>
            <a:r>
              <a:rPr lang="ru-RU" sz="2400" dirty="0">
                <a:solidFill>
                  <a:schemeClr val="tx1"/>
                </a:solidFill>
              </a:rPr>
              <a:t> 70 </a:t>
            </a:r>
            <a:r>
              <a:rPr lang="ru-RU" sz="2400" dirty="0" err="1">
                <a:solidFill>
                  <a:schemeClr val="tx1"/>
                </a:solidFill>
              </a:rPr>
              <a:t>мільярдів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</a:rPr>
              <a:t>Очевидно, що </a:t>
            </a:r>
            <a:r>
              <a:rPr lang="ru-RU" sz="2400" dirty="0" err="1" smtClean="0">
                <a:solidFill>
                  <a:schemeClr val="tx1"/>
                </a:solidFill>
              </a:rPr>
              <a:t>межі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розширення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компенсацій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наближаються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вичерпання</a:t>
            </a:r>
            <a:r>
              <a:rPr lang="ru-RU" sz="2400" dirty="0" smtClean="0">
                <a:solidFill>
                  <a:schemeClr val="tx1"/>
                </a:solidFill>
              </a:rPr>
              <a:t> і пора </a:t>
            </a:r>
            <a:r>
              <a:rPr lang="ru-RU" sz="2400" dirty="0" err="1" smtClean="0">
                <a:solidFill>
                  <a:schemeClr val="tx1"/>
                </a:solidFill>
              </a:rPr>
              <a:t>переключитися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Програму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Доступні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Кредити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</a:rPr>
              <a:t>ВСІХ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тобто</a:t>
            </a:r>
            <a:r>
              <a:rPr lang="ru-RU" sz="2400" dirty="0" smtClean="0">
                <a:solidFill>
                  <a:schemeClr val="tx1"/>
                </a:solidFill>
              </a:rPr>
              <a:t>, на створення </a:t>
            </a:r>
            <a:r>
              <a:rPr lang="ru-RU" sz="2400" dirty="0">
                <a:solidFill>
                  <a:schemeClr val="tx1"/>
                </a:solidFill>
              </a:rPr>
              <a:t>умов для подешевшання </a:t>
            </a:r>
            <a:r>
              <a:rPr lang="ru-RU" sz="2400" dirty="0" err="1">
                <a:solidFill>
                  <a:schemeClr val="tx1"/>
                </a:solidFill>
              </a:rPr>
              <a:t>звичайних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ринкових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кредитів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комерційних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банків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i="1" dirty="0">
                <a:solidFill>
                  <a:schemeClr val="tx1"/>
                </a:solidFill>
              </a:rPr>
              <a:t>Як перший </a:t>
            </a:r>
            <a:r>
              <a:rPr lang="ru-RU" sz="2400" i="1" dirty="0" err="1">
                <a:solidFill>
                  <a:schemeClr val="tx1"/>
                </a:solidFill>
              </a:rPr>
              <a:t>крок</a:t>
            </a:r>
            <a:r>
              <a:rPr lang="ru-RU" sz="2400" i="1" dirty="0">
                <a:solidFill>
                  <a:schemeClr val="tx1"/>
                </a:solidFill>
              </a:rPr>
              <a:t> до цього </a:t>
            </a:r>
            <a:r>
              <a:rPr lang="ru-RU" sz="2400" i="1" dirty="0" err="1">
                <a:solidFill>
                  <a:schemeClr val="tx1"/>
                </a:solidFill>
              </a:rPr>
              <a:t>пропонується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повернутися</a:t>
            </a:r>
            <a:r>
              <a:rPr lang="ru-RU" sz="2400" i="1" dirty="0">
                <a:solidFill>
                  <a:schemeClr val="tx1"/>
                </a:solidFill>
              </a:rPr>
              <a:t> до </a:t>
            </a:r>
            <a:r>
              <a:rPr lang="ru-RU" sz="2400" i="1" dirty="0" err="1" smtClean="0">
                <a:solidFill>
                  <a:schemeClr val="tx1"/>
                </a:solidFill>
              </a:rPr>
              <a:t>пошуку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шляхів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зниження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облікової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ставки.</a:t>
            </a:r>
            <a:endParaRPr lang="ru-RU" sz="2400" i="1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298043" y="438772"/>
            <a:ext cx="4253637" cy="108571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</a:rPr>
              <a:t>К</a:t>
            </a:r>
            <a:r>
              <a:rPr lang="uk-UA" sz="2400" b="1" dirty="0" smtClean="0">
                <a:solidFill>
                  <a:schemeClr val="tx1"/>
                </a:solidFill>
              </a:rPr>
              <a:t>редити </a:t>
            </a:r>
            <a:r>
              <a:rPr lang="uk-UA" sz="2400" b="1" dirty="0">
                <a:solidFill>
                  <a:schemeClr val="tx1"/>
                </a:solidFill>
              </a:rPr>
              <a:t>за 5-7-9%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</a:rPr>
              <a:t>продовжили зростати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>
                <a:solidFill>
                  <a:schemeClr val="tx1"/>
                </a:solidFill>
              </a:rPr>
              <a:t>поточна заборгованість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cap="none" baseline="0%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0608375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ЧОМУ ПОСЛАБЛЕННЯ ОБЛІКОВОЇ СТАВКИ НЕ ПОСИЛИТЬ ІНФЛЯЦІЇ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9030072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ЧОМУ ПОСЛАБЛЕННЯ ОБЛІКОВОЇ СТАВКИ НЕ ПОСИЛИТЬ ІНФЛЯЦІЇ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3145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ТОМУ, ЩО 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3155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/>
              <a:t>Д</a:t>
            </a:r>
            <a:r>
              <a:rPr lang="uk-UA" sz="2200" b="1" dirty="0" smtClean="0"/>
              <a:t>олаючий </a:t>
            </a:r>
            <a:r>
              <a:rPr lang="uk-UA" sz="2200" b="1" dirty="0" smtClean="0"/>
              <a:t>вплив ставки 25% на інфляцію </a:t>
            </a:r>
            <a:r>
              <a:rPr lang="uk-UA" sz="2200" b="1" cap="all" dirty="0" smtClean="0"/>
              <a:t>знівельовано </a:t>
            </a:r>
            <a:r>
              <a:rPr lang="uk-UA" sz="2200" b="1" dirty="0" smtClean="0"/>
              <a:t>більш потужними факторами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320940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70018"/>
              </p:ext>
            </p:extLst>
          </p:nvPr>
        </p:nvGraphicFramePr>
        <p:xfrm>
          <a:off x="161338" y="785192"/>
          <a:ext cx="6215270" cy="539177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● </a:t>
            </a:r>
            <a:r>
              <a:rPr lang="uk-UA" sz="2000" b="1" dirty="0" smtClean="0"/>
              <a:t>ДОГАНЯЮЧА ЕКОНОМІКА ЯКА НЕ ДОГАНЯЄ</a:t>
            </a:r>
            <a:endParaRPr lang="ru-RU" sz="20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003259" y="5339280"/>
            <a:ext cx="2600587" cy="4213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800" b="0" i="1" cap="none" dirty="0" smtClean="0">
                <a:latin typeface="+mj-lt"/>
              </a:rPr>
              <a:t>Джерела:</a:t>
            </a:r>
            <a:r>
              <a:rPr lang="uk-UA" sz="1800" b="0" i="1" cap="none" baseline="0%" dirty="0" smtClean="0">
                <a:latin typeface="+mj-lt"/>
              </a:rPr>
              <a:t> МВФ, НБУ</a:t>
            </a:r>
            <a:endParaRPr lang="en-US" sz="1800" b="0" i="1" cap="none" dirty="0">
              <a:latin typeface="+mj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350213" y="2840477"/>
            <a:ext cx="787940" cy="573932"/>
          </a:xfrm>
          <a:prstGeom prst="straightConnector1">
            <a:avLst/>
          </a:prstGeom>
          <a:ln w="34925">
            <a:solidFill>
              <a:srgbClr val="008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643671" y="363867"/>
            <a:ext cx="5253790" cy="4213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cap="all" dirty="0" smtClean="0">
                <a:latin typeface="+mj-lt"/>
              </a:rPr>
              <a:t>зростання </a:t>
            </a:r>
            <a:r>
              <a:rPr lang="uk-UA" sz="2000" b="1" cap="all" dirty="0" smtClean="0">
                <a:latin typeface="+mj-lt"/>
              </a:rPr>
              <a:t>економіки, </a:t>
            </a:r>
            <a:r>
              <a:rPr lang="uk-UA" sz="2000" dirty="0" smtClean="0">
                <a:latin typeface="+mj-lt"/>
              </a:rPr>
              <a:t>відсотки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805791" y="785191"/>
            <a:ext cx="5796790" cy="5095461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/>
              <a:t>Прогноз на 2023–2027 згідно </a:t>
            </a:r>
            <a:r>
              <a:rPr lang="uk-UA" sz="2400" dirty="0"/>
              <a:t>Угоди з МВФ </a:t>
            </a:r>
            <a:r>
              <a:rPr lang="uk-UA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Через п'ять років економіка ще буде нижче довоєнної на 16%.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Темпи зростання уповільняться майже до довоєнних.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середнє </a:t>
            </a:r>
            <a:r>
              <a:rPr lang="uk-UA" sz="2400" dirty="0"/>
              <a:t>зростання ВВП </a:t>
            </a:r>
            <a:r>
              <a:rPr lang="uk-UA" sz="2400" dirty="0" smtClean="0"/>
              <a:t>3,9</a:t>
            </a:r>
            <a:r>
              <a:rPr lang="uk-UA" sz="2400" dirty="0"/>
              <a:t>% </a:t>
            </a:r>
            <a:r>
              <a:rPr lang="uk-UA" sz="2400" dirty="0" smtClean="0"/>
              <a:t>не дуже відрізнятиметься від середньосвітового.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algn="ctr"/>
            <a:r>
              <a:rPr lang="ru-RU" sz="2400" dirty="0" smtClean="0"/>
              <a:t>І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при тому що на Лугано-2022 </a:t>
            </a:r>
            <a:r>
              <a:rPr lang="ru-RU" sz="2400" dirty="0" err="1"/>
              <a:t>очікувалося</a:t>
            </a:r>
            <a:r>
              <a:rPr lang="ru-RU" sz="2400" dirty="0"/>
              <a:t>  </a:t>
            </a:r>
            <a:r>
              <a:rPr lang="ru-RU" sz="2400" dirty="0" err="1"/>
              <a:t>економічне</a:t>
            </a:r>
            <a:r>
              <a:rPr lang="ru-RU" sz="2400" dirty="0"/>
              <a:t> диво від </a:t>
            </a:r>
            <a:r>
              <a:rPr lang="ru-RU" sz="2400" dirty="0" err="1" smtClean="0"/>
              <a:t>стрибка</a:t>
            </a:r>
            <a:r>
              <a:rPr lang="ru-RU" sz="2400" dirty="0" smtClean="0"/>
              <a:t> до </a:t>
            </a:r>
            <a:r>
              <a:rPr lang="ru-RU" sz="2400" dirty="0"/>
              <a:t>7%,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/>
              <a:t>легко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smtClean="0"/>
              <a:t>від </a:t>
            </a:r>
            <a:r>
              <a:rPr lang="ru-RU" sz="2400" dirty="0" err="1" smtClean="0"/>
              <a:t>наднизької</a:t>
            </a:r>
            <a:r>
              <a:rPr lang="ru-RU" sz="2400" dirty="0" smtClean="0"/>
              <a:t> бази.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  <a:p>
            <a:pPr algn="ctr"/>
            <a:endParaRPr lang="uk-UA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uk-UA" sz="2400" dirty="0"/>
          </a:p>
          <a:p>
            <a:pPr algn="ctr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07586076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8695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долаючий </a:t>
            </a:r>
            <a:r>
              <a:rPr lang="uk-UA" sz="2200" b="1" dirty="0" smtClean="0"/>
              <a:t>вплив ставки 25% на інфляцію </a:t>
            </a:r>
            <a:r>
              <a:rPr lang="uk-UA" sz="2200" b="1" cap="all" dirty="0" smtClean="0"/>
              <a:t>знівельовано </a:t>
            </a:r>
            <a:r>
              <a:rPr lang="uk-UA" sz="2200" b="1" dirty="0" smtClean="0"/>
              <a:t>більш потужними факторами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86396"/>
              </p:ext>
            </p:extLst>
          </p:nvPr>
        </p:nvGraphicFramePr>
        <p:xfrm>
          <a:off x="3898826" y="1357268"/>
          <a:ext cx="3364327" cy="3292149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30" name="TextBox 3"/>
          <p:cNvSpPr txBox="1"/>
          <p:nvPr/>
        </p:nvSpPr>
        <p:spPr>
          <a:xfrm>
            <a:off x="3884085" y="430886"/>
            <a:ext cx="3379040" cy="112359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Падіння ВВП є додатковим фактором посилення інфляції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ysClr val="windowText" lastClr="000000"/>
                </a:solidFill>
                <a:latin typeface="+mj-lt"/>
              </a:rPr>
              <a:t>відпов</a:t>
            </a: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. кварталу попер. року</a:t>
            </a:r>
            <a:endParaRPr lang="uk-UA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86958" y="4657302"/>
            <a:ext cx="6855522" cy="187557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err="1">
                <a:solidFill>
                  <a:schemeClr val="tx1"/>
                </a:solidFill>
              </a:rPr>
              <a:t>Встановлення</a:t>
            </a:r>
            <a:r>
              <a:rPr lang="ru-RU" sz="2400" dirty="0">
                <a:solidFill>
                  <a:schemeClr val="tx1"/>
                </a:solidFill>
              </a:rPr>
              <a:t> ставки </a:t>
            </a:r>
            <a:r>
              <a:rPr lang="ru-RU" sz="2400" dirty="0" smtClean="0">
                <a:solidFill>
                  <a:schemeClr val="tx1"/>
                </a:solidFill>
              </a:rPr>
              <a:t>25% </a:t>
            </a:r>
            <a:r>
              <a:rPr lang="ru-RU" sz="2400" dirty="0" err="1" smtClean="0">
                <a:solidFill>
                  <a:schemeClr val="tx1"/>
                </a:solidFill>
              </a:rPr>
              <a:t>було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хибним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рішенням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оскільки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</a:rPr>
              <a:t>зараз </a:t>
            </a:r>
            <a:r>
              <a:rPr lang="ru-RU" sz="2400" dirty="0" err="1" smtClean="0">
                <a:solidFill>
                  <a:schemeClr val="tx1"/>
                </a:solidFill>
              </a:rPr>
              <a:t>інфляцію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диктують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зміни</a:t>
            </a:r>
            <a:r>
              <a:rPr lang="ru-RU" sz="2400" dirty="0">
                <a:solidFill>
                  <a:schemeClr val="tx1"/>
                </a:solidFill>
              </a:rPr>
              <a:t> грошової бази; </a:t>
            </a: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і </a:t>
            </a:r>
            <a:r>
              <a:rPr lang="ru-RU" sz="2400" dirty="0" err="1">
                <a:solidFill>
                  <a:schemeClr val="tx1"/>
                </a:solidFill>
              </a:rPr>
              <a:t>одночасне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падіння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наповнення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маси</a:t>
            </a:r>
            <a:r>
              <a:rPr lang="ru-RU" sz="2400" dirty="0">
                <a:solidFill>
                  <a:schemeClr val="tx1"/>
                </a:solidFill>
              </a:rPr>
              <a:t> грошової </a:t>
            </a:r>
          </a:p>
          <a:p>
            <a:pPr algn="just"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масою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товарною </a:t>
            </a:r>
            <a:r>
              <a:rPr lang="ru-RU" sz="2400" dirty="0" smtClean="0">
                <a:solidFill>
                  <a:schemeClr val="tx1"/>
                </a:solidFill>
              </a:rPr>
              <a:t>внаслідок </a:t>
            </a:r>
            <a:r>
              <a:rPr lang="ru-RU" sz="2400" dirty="0" err="1">
                <a:solidFill>
                  <a:schemeClr val="tx1"/>
                </a:solidFill>
              </a:rPr>
              <a:t>повномасштабної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війни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2332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8695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долаючий </a:t>
            </a:r>
            <a:r>
              <a:rPr lang="uk-UA" sz="2200" b="1" dirty="0" smtClean="0"/>
              <a:t>вплив ставки 25% на інфляцію </a:t>
            </a:r>
            <a:r>
              <a:rPr lang="uk-UA" sz="2200" b="1" cap="all" dirty="0" smtClean="0"/>
              <a:t>знівельовано </a:t>
            </a:r>
            <a:r>
              <a:rPr lang="uk-UA" sz="2200" b="1" dirty="0" smtClean="0"/>
              <a:t>більш потужними факторами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86396"/>
              </p:ext>
            </p:extLst>
          </p:nvPr>
        </p:nvGraphicFramePr>
        <p:xfrm>
          <a:off x="3898826" y="1357268"/>
          <a:ext cx="3364327" cy="3292149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30" name="TextBox 3"/>
          <p:cNvSpPr txBox="1"/>
          <p:nvPr/>
        </p:nvSpPr>
        <p:spPr>
          <a:xfrm>
            <a:off x="3884085" y="430886"/>
            <a:ext cx="3379040" cy="112359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Падіння ВВП є додатковим фактором посилення інфляції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до</a:t>
            </a: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ysClr val="windowText" lastClr="000000"/>
                </a:solidFill>
                <a:latin typeface="+mj-lt"/>
              </a:rPr>
              <a:t>відпов</a:t>
            </a:r>
            <a:r>
              <a:rPr lang="ru-RU" sz="1800" dirty="0" smtClean="0">
                <a:solidFill>
                  <a:sysClr val="windowText" lastClr="000000"/>
                </a:solidFill>
                <a:latin typeface="+mj-lt"/>
              </a:rPr>
              <a:t>. кварталу попер. року</a:t>
            </a:r>
            <a:endParaRPr lang="uk-UA" sz="18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86958" y="4657302"/>
            <a:ext cx="6855522" cy="187557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err="1">
                <a:solidFill>
                  <a:schemeClr val="tx1"/>
                </a:solidFill>
              </a:rPr>
              <a:t>Встановлення</a:t>
            </a:r>
            <a:r>
              <a:rPr lang="ru-RU" sz="2400" dirty="0">
                <a:solidFill>
                  <a:schemeClr val="tx1"/>
                </a:solidFill>
              </a:rPr>
              <a:t> ставки </a:t>
            </a:r>
            <a:r>
              <a:rPr lang="ru-RU" sz="2400" dirty="0" smtClean="0">
                <a:solidFill>
                  <a:schemeClr val="tx1"/>
                </a:solidFill>
              </a:rPr>
              <a:t>25% </a:t>
            </a:r>
            <a:r>
              <a:rPr lang="ru-RU" sz="2400" dirty="0" err="1" smtClean="0">
                <a:solidFill>
                  <a:schemeClr val="tx1"/>
                </a:solidFill>
              </a:rPr>
              <a:t>було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хибним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рішенням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оскільки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</a:rPr>
              <a:t>зараз </a:t>
            </a:r>
            <a:r>
              <a:rPr lang="ru-RU" sz="2400" dirty="0" err="1" smtClean="0">
                <a:solidFill>
                  <a:schemeClr val="tx1"/>
                </a:solidFill>
              </a:rPr>
              <a:t>інфляцію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диктують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зміни</a:t>
            </a:r>
            <a:r>
              <a:rPr lang="ru-RU" sz="2400" dirty="0">
                <a:solidFill>
                  <a:schemeClr val="tx1"/>
                </a:solidFill>
              </a:rPr>
              <a:t> грошової бази; </a:t>
            </a: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і </a:t>
            </a:r>
            <a:r>
              <a:rPr lang="ru-RU" sz="2400" dirty="0" err="1">
                <a:solidFill>
                  <a:schemeClr val="tx1"/>
                </a:solidFill>
              </a:rPr>
              <a:t>одночасне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падіння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наповнення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маси</a:t>
            </a:r>
            <a:r>
              <a:rPr lang="ru-RU" sz="2400" dirty="0">
                <a:solidFill>
                  <a:schemeClr val="tx1"/>
                </a:solidFill>
              </a:rPr>
              <a:t> грошової </a:t>
            </a:r>
          </a:p>
          <a:p>
            <a:pPr algn="just"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масою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товарною </a:t>
            </a:r>
            <a:r>
              <a:rPr lang="ru-RU" sz="2400" dirty="0" smtClean="0">
                <a:solidFill>
                  <a:schemeClr val="tx1"/>
                </a:solidFill>
              </a:rPr>
              <a:t>внаслідок </a:t>
            </a:r>
            <a:r>
              <a:rPr lang="ru-RU" sz="2400" dirty="0" err="1">
                <a:solidFill>
                  <a:schemeClr val="tx1"/>
                </a:solidFill>
              </a:rPr>
              <a:t>повномасштабної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війни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277839" y="438773"/>
            <a:ext cx="4517921" cy="60941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Згадаймо </a:t>
            </a:r>
            <a:r>
              <a:rPr lang="uk-UA" sz="2000" i="1" dirty="0">
                <a:latin typeface="Calibri" panose="020F0502020204030204" pitchFamily="34" charset="0"/>
                <a:cs typeface="Calibri" panose="020F0502020204030204" pitchFamily="34" charset="0"/>
              </a:rPr>
              <a:t>механізм облікової ставки. 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Привабливість депозитів 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спонукає менше  споживати і більше заощаджувати,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і це знижує інфляцію.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Проте це відбувається вкрай слабко і повільно 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(офіційна затримка до повного впливу– півтора року),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і то, це працює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лише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за відносної стабільності. 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А з іншого боку, охолоджуючий вплив ставки </a:t>
            </a:r>
          </a:p>
          <a:p>
            <a:pPr algn="ctr">
              <a:defRPr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миттєво спрацьовує на повну силу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defRPr/>
            </a:pPr>
            <a:endParaRPr lang="uk-UA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Тому,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поки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триває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перехідний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період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>
              <a:defRPr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величину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облікової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ставки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встановлювати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виключно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міркувань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інтересів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виробництва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05629"/>
      </p:ext>
    </p:extLst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19199855"/>
      </p:ext>
    </p:extLst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194859"/>
              </p:ext>
            </p:extLst>
          </p:nvPr>
        </p:nvGraphicFramePr>
        <p:xfrm>
          <a:off x="277923" y="1390196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0285" y="4766226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77924" y="438771"/>
            <a:ext cx="336097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Грошова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54846" y="1269263"/>
            <a:ext cx="250427" cy="833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0" i="1" cap="none" baseline="0%" dirty="0">
                <a:latin typeface="+mj-lt"/>
              </a:rPr>
              <a:t>млрд грн</a:t>
            </a:r>
            <a:endParaRPr lang="en-US" sz="1600" b="0" i="1" cap="none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61489" y="430887"/>
            <a:ext cx="2725417" cy="2341496"/>
          </a:xfrm>
          <a:prstGeom prst="straightConnector1">
            <a:avLst/>
          </a:prstGeom>
          <a:ln w="12700">
            <a:solidFill>
              <a:sysClr val="windowText" lastClr="0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17417978"/>
      </p:ext>
    </p:extLst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96220"/>
              </p:ext>
            </p:extLst>
          </p:nvPr>
        </p:nvGraphicFramePr>
        <p:xfrm>
          <a:off x="277923" y="1390196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0285" y="4766226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821637" y="1451812"/>
            <a:ext cx="3722909" cy="253952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b="1" dirty="0" smtClean="0">
                <a:solidFill>
                  <a:sysClr val="windowText" lastClr="000000"/>
                </a:solidFill>
                <a:latin typeface="+mj-lt"/>
              </a:rPr>
              <a:t>Щоб розібратися,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ysClr val="windowText" lastClr="000000"/>
                </a:solidFill>
                <a:latin typeface="+mj-lt"/>
              </a:rPr>
              <a:t>необхідно нарешті підключити </a:t>
            </a:r>
            <a:r>
              <a:rPr lang="uk-UA" sz="2000" b="1" i="1" u="sng" dirty="0" smtClean="0">
                <a:solidFill>
                  <a:sysClr val="windowText" lastClr="000000"/>
                </a:solidFill>
                <a:latin typeface="+mj-lt"/>
              </a:rPr>
              <a:t>кількісний</a:t>
            </a:r>
            <a:r>
              <a:rPr lang="uk-UA" sz="2000" b="1" dirty="0" smtClean="0">
                <a:solidFill>
                  <a:sysClr val="windowText" lastClr="000000"/>
                </a:solidFill>
                <a:latin typeface="+mj-lt"/>
              </a:rPr>
              <a:t> аналіз залежність цін від грошей.</a:t>
            </a:r>
          </a:p>
          <a:p>
            <a:pPr algn="ctr">
              <a:defRPr/>
            </a:pPr>
            <a:endParaRPr lang="uk-UA" sz="2000" b="1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77924" y="438771"/>
            <a:ext cx="336097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Грошова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60220" y="3038458"/>
            <a:ext cx="57912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"/>
          <p:cNvSpPr txBox="1"/>
          <p:nvPr/>
        </p:nvSpPr>
        <p:spPr>
          <a:xfrm>
            <a:off x="354846" y="1269263"/>
            <a:ext cx="250427" cy="833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0" i="1" cap="none" baseline="0%" dirty="0">
                <a:latin typeface="+mj-lt"/>
              </a:rPr>
              <a:t>млрд грн</a:t>
            </a:r>
            <a:endParaRPr lang="en-US" sz="1600" b="0" i="1" cap="none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210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77923" y="1390196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0285" y="4766226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77924" y="438771"/>
            <a:ext cx="336097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Грошова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60220" y="3038458"/>
            <a:ext cx="57912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"/>
          <p:cNvSpPr txBox="1"/>
          <p:nvPr/>
        </p:nvSpPr>
        <p:spPr>
          <a:xfrm>
            <a:off x="354846" y="1269263"/>
            <a:ext cx="250427" cy="833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0" i="1" cap="none" baseline="0%" dirty="0">
                <a:latin typeface="+mj-lt"/>
              </a:rPr>
              <a:t>млрд грн</a:t>
            </a:r>
            <a:endParaRPr lang="en-US" sz="1600" b="0" i="1" cap="none" dirty="0">
              <a:latin typeface="+mj-lt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3161911" y="2500898"/>
            <a:ext cx="1277142" cy="1105936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600" b="0" cap="none" baseline="0%" dirty="0">
              <a:latin typeface="+mj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620430" y="3119915"/>
            <a:ext cx="756521" cy="2475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cap="none" baseline="0%" dirty="0">
                <a:latin typeface="+mj-lt"/>
              </a:rPr>
              <a:t>Інфляція</a:t>
            </a:r>
            <a:r>
              <a:rPr lang="uk-UA" sz="1600" b="0" cap="none" baseline="0%" dirty="0">
                <a:latin typeface="+mj-lt"/>
              </a:rPr>
              <a:t>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78480" y="2699492"/>
            <a:ext cx="442395" cy="222984"/>
          </a:xfrm>
          <a:prstGeom prst="line">
            <a:avLst/>
          </a:prstGeom>
          <a:ln w="34925" cap="rnd">
            <a:solidFill>
              <a:schemeClr val="accent2">
                <a:alpha val="50%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826445"/>
              </p:ext>
            </p:extLst>
          </p:nvPr>
        </p:nvGraphicFramePr>
        <p:xfrm>
          <a:off x="624192" y="1989438"/>
          <a:ext cx="3554882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033125" y="2129720"/>
            <a:ext cx="583907" cy="3368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546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77923" y="1390196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0285" y="4766226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77924" y="438771"/>
            <a:ext cx="336097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Грошова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60220" y="3038458"/>
            <a:ext cx="57912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"/>
          <p:cNvSpPr txBox="1"/>
          <p:nvPr/>
        </p:nvSpPr>
        <p:spPr>
          <a:xfrm>
            <a:off x="354846" y="1269263"/>
            <a:ext cx="250427" cy="833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0" i="1" cap="none" baseline="0%" dirty="0">
                <a:latin typeface="+mj-lt"/>
              </a:rPr>
              <a:t>млрд грн</a:t>
            </a:r>
            <a:endParaRPr lang="en-US" sz="1600" b="0" i="1" cap="none" dirty="0">
              <a:latin typeface="+mj-lt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3161911" y="2500898"/>
            <a:ext cx="1277142" cy="1105936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600" b="0" cap="none" baseline="0%" dirty="0">
              <a:latin typeface="+mj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620430" y="3119915"/>
            <a:ext cx="756521" cy="2475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cap="none" baseline="0%" dirty="0">
                <a:latin typeface="+mj-lt"/>
              </a:rPr>
              <a:t>Інфляція</a:t>
            </a:r>
            <a:r>
              <a:rPr lang="uk-UA" sz="1600" b="0" cap="none" baseline="0%" dirty="0">
                <a:latin typeface="+mj-lt"/>
              </a:rPr>
              <a:t>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78480" y="2699492"/>
            <a:ext cx="442395" cy="222984"/>
          </a:xfrm>
          <a:prstGeom prst="line">
            <a:avLst/>
          </a:prstGeom>
          <a:ln w="34925" cap="rnd">
            <a:solidFill>
              <a:schemeClr val="accent2">
                <a:alpha val="50%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826445"/>
              </p:ext>
            </p:extLst>
          </p:nvPr>
        </p:nvGraphicFramePr>
        <p:xfrm>
          <a:off x="624192" y="1989438"/>
          <a:ext cx="3554882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16" name="TextBox 3"/>
          <p:cNvSpPr txBox="1"/>
          <p:nvPr/>
        </p:nvSpPr>
        <p:spPr>
          <a:xfrm>
            <a:off x="4179074" y="498833"/>
            <a:ext cx="7653262" cy="6222809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НБУ 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забарився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приписати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несподіване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зниження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інфляції до 17,9% </a:t>
            </a:r>
            <a:r>
              <a:rPr lang="ru-RU" sz="16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успіху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 25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Втім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виглядає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несподіваним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врахувати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динаміку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грошової бази.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Хрестоматійна залежність цін від грошей нікуди не поділася, динаміка </a:t>
            </a:r>
            <a:r>
              <a:rPr lang="uk-UA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інфляції з деякою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затримкою приблизно повторює </a:t>
            </a:r>
            <a:r>
              <a:rPr lang="uk-UA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динаміку грошової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бази. І особливо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наочно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проявляється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щодо точок повороту.</a:t>
            </a:r>
          </a:p>
          <a:p>
            <a:pPr algn="just">
              <a:defRPr/>
            </a:pP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Так, стабілізація грошової бази, яка почалася у березні 2022, викликала початок стабілізація інфляції у жовтні 2022. А останнє зниження інфляції логічно випливає з того, що стабільна грошова база в кінці кінців може сприяти не просто стабілізації інфляції, а її зниженню навіть до нуля. </a:t>
            </a:r>
          </a:p>
          <a:p>
            <a:pPr algn="just">
              <a:defRPr/>
            </a:pPr>
            <a:r>
              <a:rPr lang="uk-UA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uk-UA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Нажаль, досі не звернули </a:t>
            </a:r>
            <a:r>
              <a:rPr lang="uk-UA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увагу, що з листопада 2022 року грошова база знову перейшла до зростання. І цьому повороту через деякий час буде відповідати і поворот до зростання інфляції.</a:t>
            </a:r>
          </a:p>
          <a:p>
            <a:pPr algn="just">
              <a:defRPr/>
            </a:pP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Це означає, що якщо НБУ не відв'яже прив’язку ставки до інфляції, то </a:t>
            </a:r>
            <a:r>
              <a:rPr lang="uk-UA" sz="1600" i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зниження ставки до 21% закінчиться</a:t>
            </a:r>
            <a:r>
              <a:rPr lang="en-US" sz="1600" i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i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наступним її підвищенням </a:t>
            </a:r>
            <a:r>
              <a:rPr lang="uk-UA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після підвищення інфляції. Закрутиться зле коло, коли інфляція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продиктована грішми, використовується як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привід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підвищення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ставки. </a:t>
            </a:r>
          </a:p>
          <a:p>
            <a:pPr algn="just"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зауважимо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що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нобелівський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лауреат Джозеф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Штигліц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довів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що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охолодження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економіки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ставкою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посилює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інфляцію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що ставка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скорочує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наповнення</a:t>
            </a:r>
            <a:r>
              <a:rPr lang="ru-RU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маси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грошової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масою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товарною. </a:t>
            </a:r>
            <a:endParaRPr lang="ru-RU" sz="16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ru-RU" sz="3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uk-UA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Щоб це зле коло </a:t>
            </a:r>
            <a:r>
              <a:rPr lang="uk-UA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нарешті </a:t>
            </a:r>
            <a:r>
              <a:rPr lang="uk-UA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розірвати ПРОПОНУЄТЬСЯ</a:t>
            </a:r>
            <a:r>
              <a:rPr lang="uk-UA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defRPr/>
            </a:pPr>
            <a:endParaRPr lang="ru-RU" sz="3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%"/>
              </a:lnSpc>
              <a:defRPr/>
            </a:pPr>
            <a:r>
              <a:rPr lang="uk-UA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Перейти на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механізм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формування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облікової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ринковим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шляхом.</a:t>
            </a:r>
          </a:p>
          <a:p>
            <a:pPr algn="ctr">
              <a:lnSpc>
                <a:spcPct val="114%"/>
              </a:lnSpc>
              <a:defRPr/>
            </a:pPr>
            <a:endParaRPr lang="ru-RU" sz="6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%"/>
              </a:lnSpc>
              <a:defRPr/>
            </a:pPr>
            <a:r>
              <a:rPr lang="uk-UA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Обнулити ставку за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депозитні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НБУ.</a:t>
            </a:r>
          </a:p>
          <a:p>
            <a:pPr algn="ctr">
              <a:lnSpc>
                <a:spcPct val="114%"/>
              </a:lnSpc>
              <a:defRPr/>
            </a:pPr>
            <a:endParaRPr lang="ru-RU" sz="3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4%"/>
              </a:lnSpc>
              <a:defRPr/>
            </a:pPr>
            <a:r>
              <a:rPr lang="uk-UA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перейти на систему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трьох</a:t>
            </a:r>
            <a:r>
              <a:rPr lang="ru-RU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ставок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Європейського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центрального банку.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endParaRPr lang="ru-RU" sz="1600" b="1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3125" y="2129720"/>
            <a:ext cx="583907" cy="3368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632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277923" y="1390196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0285" y="4766226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77924" y="438771"/>
            <a:ext cx="336097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Грошова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60220" y="3038458"/>
            <a:ext cx="579120" cy="152400"/>
          </a:xfrm>
          <a:prstGeom prst="rightArrow">
            <a:avLst/>
          </a:prstGeom>
          <a:noFill/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"/>
          <p:cNvSpPr txBox="1"/>
          <p:nvPr/>
        </p:nvSpPr>
        <p:spPr>
          <a:xfrm>
            <a:off x="354846" y="1269263"/>
            <a:ext cx="250427" cy="8337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0" i="1" cap="none" baseline="0%" dirty="0">
                <a:latin typeface="+mj-lt"/>
              </a:rPr>
              <a:t>млрд грн</a:t>
            </a:r>
            <a:endParaRPr lang="en-US" sz="1600" b="0" i="1" cap="none" dirty="0">
              <a:latin typeface="+mj-lt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3161911" y="2500898"/>
            <a:ext cx="1277142" cy="1105936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600" b="0" cap="none" baseline="0%" dirty="0">
              <a:latin typeface="+mj-lt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620430" y="3119915"/>
            <a:ext cx="756521" cy="2475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cap="none" baseline="0%" dirty="0">
                <a:latin typeface="+mj-lt"/>
              </a:rPr>
              <a:t>Інфляція</a:t>
            </a:r>
            <a:r>
              <a:rPr lang="uk-UA" sz="1600" b="0" cap="none" baseline="0%" dirty="0">
                <a:latin typeface="+mj-lt"/>
              </a:rPr>
              <a:t>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78480" y="2699492"/>
            <a:ext cx="442395" cy="222984"/>
          </a:xfrm>
          <a:prstGeom prst="line">
            <a:avLst/>
          </a:prstGeom>
          <a:ln w="34925" cap="rnd">
            <a:solidFill>
              <a:schemeClr val="accent2">
                <a:alpha val="50%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826445"/>
              </p:ext>
            </p:extLst>
          </p:nvPr>
        </p:nvGraphicFramePr>
        <p:xfrm>
          <a:off x="624192" y="1989438"/>
          <a:ext cx="3554882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16" name="TextBox 3"/>
          <p:cNvSpPr txBox="1"/>
          <p:nvPr/>
        </p:nvSpPr>
        <p:spPr>
          <a:xfrm>
            <a:off x="4179074" y="430887"/>
            <a:ext cx="7653262" cy="6213753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%"/>
              </a:lnSpc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БІЛЬШ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ДЕТАЛЬНО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ВИГЛЯДАЄ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ТАК:</a:t>
            </a:r>
            <a:endParaRPr lang="ru-RU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14%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Перейменувати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облікову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ставку на «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ключову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ставку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lnSpc>
                <a:spcPct val="114%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Європейську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систему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трьох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ключових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ставок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запровадити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наступними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чином:</a:t>
            </a:r>
            <a:endParaRPr lang="ru-RU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4%"/>
              </a:lnSpc>
              <a:buFont typeface="Wingdings" panose="05000000000000000000" pitchFamily="2" charset="2"/>
              <a:buChar char="v"/>
              <a:defRPr/>
            </a:pPr>
            <a:r>
              <a:rPr lang="ru-RU" sz="1400" b="1" cap="all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Головну </a:t>
            </a:r>
            <a:r>
              <a:rPr lang="ru-RU" sz="1400" b="1" cap="all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ставку </a:t>
            </a:r>
            <a:r>
              <a:rPr lang="ru-RU" sz="1400" b="1" cap="all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cap="all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середній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термін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процентному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тендері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14%"/>
              </a:lnSpc>
              <a:buFont typeface="Wingdings" panose="05000000000000000000" pitchFamily="2" charset="2"/>
              <a:buChar char="v"/>
              <a:defRPr/>
            </a:pPr>
            <a:r>
              <a:rPr lang="ru-RU" sz="1400" b="1" cap="all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Крайню ставку кредитування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короткий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термін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включно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овернайт</a:t>
            </a:r>
          </a:p>
          <a:p>
            <a:pPr algn="just">
              <a:lnSpc>
                <a:spcPct val="114%"/>
              </a:lnSpc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</a:t>
            </a:r>
            <a:r>
              <a:rPr lang="uk-UA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теж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відповідному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процентному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тендері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400" b="1" cap="all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Ставку </a:t>
            </a:r>
            <a:r>
              <a:rPr lang="ru-RU" sz="1400" b="1" cap="all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1400" b="1" cap="all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депозитні</a:t>
            </a:r>
            <a:r>
              <a:rPr lang="ru-RU" sz="1400" b="1" cap="all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cap="all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400" b="1" cap="all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НБУ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овернайт </a:t>
            </a:r>
            <a:r>
              <a:rPr lang="uk-UA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встановити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рівні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0%.</a:t>
            </a:r>
          </a:p>
          <a:p>
            <a:pPr algn="just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Процентний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тендер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замість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чинного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кількісного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тендеру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запроваджено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того,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щоб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уникнути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дискусій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якою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бути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ставка,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розсуд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ринку. </a:t>
            </a:r>
          </a:p>
          <a:p>
            <a:pPr algn="just">
              <a:lnSpc>
                <a:spcPct val="114%"/>
              </a:lnSpc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Можливість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такого тендеру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передбачена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Національним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банком.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Цей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механізм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полягає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тому, що </a:t>
            </a:r>
            <a:r>
              <a:rPr lang="ru-RU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Нацбанк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встановлює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суму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яка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виставляється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тендер, а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ставка </a:t>
            </a:r>
            <a:r>
              <a:rPr lang="ru-RU" sz="1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визначатися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конкуренцією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банками.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Тобто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отримають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запропонують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вищі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ставки. Очевидно, що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вищі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будуть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нище від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чинних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27%. 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Орієнтирами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визначення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обсягу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запропонованого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банкам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можуть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служити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фактичне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зараз і перед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запровадженням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 25%,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міжбанківський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ринок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задачі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фінансування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відновлення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інноваційній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основі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якому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випадку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запропоноване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рефінансування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бути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обгрунтоване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більш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переконливо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величина ставки.</a:t>
            </a:r>
            <a:endParaRPr lang="ru-RU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ru-RU" sz="500" b="1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Нульова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ставка за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покладе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край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явищу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витіснення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 банкам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вигідніше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інвестувати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ніж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державні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облігації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запровадили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після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кризи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2008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року і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обнуління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означає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тимчасове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повернення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стану, коли ми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обходилися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без них.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європейська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трьох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ставок дозволила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відокремити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ставку за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сертифікати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від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величини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облікової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ставки.  </a:t>
            </a:r>
            <a:endParaRPr lang="ru-RU" sz="1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%"/>
              </a:lnSpc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утримання</a:t>
            </a:r>
            <a:r>
              <a:rPr lang="ru-RU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стабільності</a:t>
            </a:r>
            <a:r>
              <a:rPr lang="ru-RU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момент запуску і на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протязі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переходу на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новий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режим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потрібна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зовнішня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допомога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інвестиція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здорове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функціювання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ринкової</a:t>
            </a:r>
            <a:r>
              <a:rPr lang="ru-RU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економіки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яка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оцінюється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11,6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мільярдів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доларів</a:t>
            </a:r>
            <a:r>
              <a:rPr lang="ru-RU" sz="1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2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Після спаду інфляції </a:t>
            </a:r>
            <a:r>
              <a:rPr lang="ru-RU" sz="2200" b="1" dirty="0"/>
              <a:t>до </a:t>
            </a:r>
            <a:r>
              <a:rPr lang="ru-RU" sz="2200" b="1" dirty="0" smtClean="0"/>
              <a:t>17,9% обіцяють ставку 21</a:t>
            </a:r>
            <a:r>
              <a:rPr lang="ru-RU" sz="2200" b="1" dirty="0"/>
              <a:t>% </a:t>
            </a:r>
            <a:r>
              <a:rPr lang="ru-RU" sz="2200" b="1" dirty="0" smtClean="0"/>
              <a:t>з </a:t>
            </a:r>
            <a:r>
              <a:rPr lang="ru-RU" sz="2200" b="1" dirty="0"/>
              <a:t>4 </a:t>
            </a:r>
            <a:r>
              <a:rPr lang="ru-RU" sz="2200" b="1" dirty="0" smtClean="0"/>
              <a:t>кварталу </a:t>
            </a:r>
            <a:r>
              <a:rPr lang="ru-RU" sz="2200" b="1" dirty="0" smtClean="0"/>
              <a:t>ц. р. </a:t>
            </a:r>
            <a:r>
              <a:rPr lang="uk-UA" sz="2200" b="1" dirty="0" smtClean="0"/>
              <a:t>– </a:t>
            </a:r>
            <a:r>
              <a:rPr lang="ru-RU" sz="2200" b="1" dirty="0" err="1"/>
              <a:t>ЧИ</a:t>
            </a:r>
            <a:r>
              <a:rPr lang="ru-RU" sz="2200" b="1" dirty="0"/>
              <a:t> </a:t>
            </a:r>
            <a:r>
              <a:rPr lang="ru-RU" sz="2200" b="1" dirty="0" smtClean="0"/>
              <a:t>ЦЬОГО </a:t>
            </a:r>
            <a:r>
              <a:rPr lang="ru-RU" sz="2200" b="1" dirty="0" err="1" smtClean="0"/>
              <a:t>ДОСТАТНЬО</a:t>
            </a:r>
            <a:r>
              <a:rPr lang="ru-RU" sz="2200" b="1" dirty="0" smtClean="0"/>
              <a:t>?</a:t>
            </a:r>
            <a:endParaRPr lang="en-US" sz="22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33125" y="2129720"/>
            <a:ext cx="583907" cy="33685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62599"/>
      </p:ext>
    </p:extLst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/>
          <p:cNvSpPr txBox="1"/>
          <p:nvPr/>
        </p:nvSpPr>
        <p:spPr>
          <a:xfrm>
            <a:off x="3161911" y="2500898"/>
            <a:ext cx="1277142" cy="1105936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600" b="0" cap="none" baseline="0%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НБУ ЗАПЕВНЯЄ ЩО 25% </a:t>
            </a:r>
            <a:r>
              <a:rPr lang="ru-RU" sz="2200" b="1" dirty="0" err="1" smtClean="0"/>
              <a:t>ВІДПОВІДАЮТЬ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БЕЗПРЕЦЕНДЕНТНИМ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ПІДВИЩЕННЯМ</a:t>
            </a:r>
            <a:r>
              <a:rPr lang="ru-RU" sz="2200" b="1" dirty="0" smtClean="0"/>
              <a:t> СТАВОК У </a:t>
            </a:r>
            <a:r>
              <a:rPr lang="ru-RU" sz="2200" b="1" dirty="0" err="1" smtClean="0"/>
              <a:t>СВІТІ</a:t>
            </a:r>
            <a:r>
              <a:rPr lang="ru-RU" sz="2200" b="1" dirty="0" smtClean="0"/>
              <a:t>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65450096"/>
      </p:ext>
    </p:extLst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639506" y="1357268"/>
          <a:ext cx="4151174" cy="328426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1153640" y="4620498"/>
            <a:ext cx="2488612" cy="2373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b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400" b="0" i="1" cap="none" dirty="0" smtClean="0">
                <a:latin typeface="+mj-lt"/>
              </a:rPr>
              <a:t>Джерела: НБУ</a:t>
            </a:r>
            <a:r>
              <a:rPr lang="uk-UA" sz="1400" b="0" i="1" cap="none" dirty="0">
                <a:latin typeface="+mj-lt"/>
              </a:rPr>
              <a:t>,</a:t>
            </a:r>
            <a:r>
              <a:rPr lang="uk-UA" sz="1400" b="0" i="1" cap="none" baseline="0%" dirty="0">
                <a:latin typeface="+mj-lt"/>
              </a:rPr>
              <a:t> Держкомстат</a:t>
            </a:r>
            <a:endParaRPr lang="en-US" sz="1400" b="0" i="1" cap="none" dirty="0">
              <a:latin typeface="+mj-lt"/>
            </a:endParaRPr>
          </a:p>
        </p:txBody>
      </p:sp>
      <p:sp>
        <p:nvSpPr>
          <p:cNvPr id="33" name="TextBox 3"/>
          <p:cNvSpPr txBox="1"/>
          <p:nvPr/>
        </p:nvSpPr>
        <p:spPr>
          <a:xfrm>
            <a:off x="8201025" y="439392"/>
            <a:ext cx="3424272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8804599" y="1208378"/>
            <a:ext cx="1533398" cy="5089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0" i="1" cap="none" baseline="0%" dirty="0">
                <a:latin typeface="+mj-lt"/>
              </a:rPr>
              <a:t>Монетарне стискання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286959" y="438771"/>
            <a:ext cx="3597154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Україна.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НБУ ЗАПЕВНЯЄ ЩО 25% </a:t>
            </a:r>
            <a:r>
              <a:rPr lang="ru-RU" sz="2200" b="1" dirty="0" err="1" smtClean="0"/>
              <a:t>ВІДПОВІДАЮТЬ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БЕЗПРЕЦЕНДЕНТНИМ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ПІДВИЩЕННЯМ</a:t>
            </a:r>
            <a:r>
              <a:rPr lang="ru-RU" sz="2200" b="1" dirty="0" smtClean="0"/>
              <a:t> СТАВОК У </a:t>
            </a:r>
            <a:r>
              <a:rPr lang="ru-RU" sz="2200" b="1" dirty="0" err="1" smtClean="0"/>
              <a:t>СВІТІ</a:t>
            </a:r>
            <a:r>
              <a:rPr lang="ru-RU" sz="2200" b="1" dirty="0" smtClean="0"/>
              <a:t>…</a:t>
            </a:r>
            <a:endParaRPr lang="en-US" sz="2200" b="1" dirty="0"/>
          </a:p>
        </p:txBody>
      </p:sp>
      <p:sp>
        <p:nvSpPr>
          <p:cNvPr id="35" name="TextBox 3"/>
          <p:cNvSpPr txBox="1"/>
          <p:nvPr/>
        </p:nvSpPr>
        <p:spPr>
          <a:xfrm>
            <a:off x="286959" y="4857836"/>
            <a:ext cx="11503722" cy="188840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Проте, у </a:t>
            </a:r>
            <a:r>
              <a:rPr lang="uk-UA" sz="2000" dirty="0">
                <a:solidFill>
                  <a:schemeClr val="tx1"/>
                </a:solidFill>
              </a:rPr>
              <a:t>світі «безпрецедентно» підняту ставку все одно тримають </a:t>
            </a:r>
            <a:r>
              <a:rPr lang="uk-UA" sz="2000" b="1" dirty="0">
                <a:solidFill>
                  <a:schemeClr val="tx1"/>
                </a:solidFill>
              </a:rPr>
              <a:t>значно нижче </a:t>
            </a:r>
            <a:r>
              <a:rPr lang="uk-UA" sz="2000" b="1" dirty="0" smtClean="0">
                <a:solidFill>
                  <a:schemeClr val="tx1"/>
                </a:solidFill>
              </a:rPr>
              <a:t>інфляції</a:t>
            </a:r>
            <a:r>
              <a:rPr lang="uk-UA" sz="2000" dirty="0" smtClean="0">
                <a:solidFill>
                  <a:schemeClr val="tx1"/>
                </a:solidFill>
              </a:rPr>
              <a:t>. Крім того, там </a:t>
            </a:r>
            <a:r>
              <a:rPr lang="uk-UA" sz="2000" b="1" dirty="0">
                <a:solidFill>
                  <a:schemeClr val="tx1"/>
                </a:solidFill>
              </a:rPr>
              <a:t>у першу чергу відбувся поворот грошової бази до стискання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uk-UA" sz="2000" dirty="0" smtClean="0">
                <a:solidFill>
                  <a:schemeClr val="tx1"/>
                </a:solidFill>
              </a:rPr>
              <a:t> котрий </a:t>
            </a:r>
            <a:r>
              <a:rPr lang="uk-UA" sz="2000" dirty="0">
                <a:solidFill>
                  <a:schemeClr val="tx1"/>
                </a:solidFill>
              </a:rPr>
              <a:t>і забезпечив поворот до подолання </a:t>
            </a:r>
            <a:r>
              <a:rPr lang="uk-UA" sz="2000" dirty="0" smtClean="0">
                <a:solidFill>
                  <a:schemeClr val="tx1"/>
                </a:solidFill>
              </a:rPr>
              <a:t>інфляції. Підвищення </a:t>
            </a:r>
            <a:r>
              <a:rPr lang="uk-UA" sz="2000" dirty="0">
                <a:solidFill>
                  <a:schemeClr val="tx1"/>
                </a:solidFill>
              </a:rPr>
              <a:t>ставки підключилося набагато пізніше </a:t>
            </a:r>
            <a:r>
              <a:rPr lang="uk-UA" sz="2000" dirty="0" smtClean="0">
                <a:solidFill>
                  <a:schemeClr val="tx1"/>
                </a:solidFill>
              </a:rPr>
              <a:t>і </a:t>
            </a:r>
            <a:r>
              <a:rPr lang="uk-UA" sz="2000" dirty="0">
                <a:solidFill>
                  <a:schemeClr val="tx1"/>
                </a:solidFill>
              </a:rPr>
              <a:t>мало другорядне значення.</a:t>
            </a:r>
          </a:p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НБУ </a:t>
            </a:r>
            <a:r>
              <a:rPr lang="uk-UA" sz="2000" dirty="0">
                <a:solidFill>
                  <a:schemeClr val="tx1"/>
                </a:solidFill>
              </a:rPr>
              <a:t>ототожнює «жорстку» монетарну </a:t>
            </a:r>
            <a:r>
              <a:rPr lang="uk-UA" sz="2000" dirty="0" smtClean="0">
                <a:solidFill>
                  <a:schemeClr val="tx1"/>
                </a:solidFill>
              </a:rPr>
              <a:t>політику лише </a:t>
            </a:r>
            <a:r>
              <a:rPr lang="uk-UA" sz="2000" dirty="0">
                <a:solidFill>
                  <a:schemeClr val="tx1"/>
                </a:solidFill>
              </a:rPr>
              <a:t>з високою обліковою ставкою.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Справжня жорстка політика </a:t>
            </a:r>
            <a:r>
              <a:rPr lang="uk-UA" sz="2000" dirty="0">
                <a:solidFill>
                  <a:schemeClr val="tx1"/>
                </a:solidFill>
              </a:rPr>
              <a:t>починається з контролю над грошово масою, 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і </a:t>
            </a:r>
            <a:r>
              <a:rPr lang="uk-UA" sz="2000" dirty="0">
                <a:solidFill>
                  <a:schemeClr val="tx1"/>
                </a:solidFill>
              </a:rPr>
              <a:t>другорядного доповнення ставкою.</a:t>
            </a:r>
            <a:endParaRPr lang="uk-UA" sz="2000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430526"/>
              </p:ext>
            </p:extLst>
          </p:nvPr>
        </p:nvGraphicFramePr>
        <p:xfrm>
          <a:off x="28695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9754090" y="3645408"/>
            <a:ext cx="1198390" cy="1235647"/>
          </a:xfrm>
          <a:prstGeom prst="straightConnector1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0772386" y="3096256"/>
            <a:ext cx="180094" cy="565154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90010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● </a:t>
            </a:r>
            <a:r>
              <a:rPr lang="uk-UA" sz="2000" b="1" dirty="0" smtClean="0"/>
              <a:t>ДОГАНЯЮЧА ЕКОНОМІКА ЯКА НЕ ДОГАНЯЄ</a:t>
            </a:r>
            <a:endParaRPr lang="ru-RU" sz="20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27138" y="1546697"/>
            <a:ext cx="11401340" cy="46302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%"/>
              </a:lnSpc>
              <a:spcBef>
                <a:spcPts val="1000"/>
              </a:spcBef>
            </a:pPr>
            <a:r>
              <a:rPr lang="uk-UA" sz="2400" b="1" dirty="0" smtClean="0"/>
              <a:t>Згадаємо, </a:t>
            </a:r>
            <a:r>
              <a:rPr lang="uk-UA" sz="2400" b="1" dirty="0"/>
              <a:t>що Ізраїль, котрий теж </a:t>
            </a:r>
            <a:r>
              <a:rPr lang="uk-UA" sz="2400" b="1" dirty="0"/>
              <a:t>вів війну з набагато більшим </a:t>
            </a:r>
            <a:r>
              <a:rPr lang="uk-UA" sz="2400" b="1" dirty="0" smtClean="0"/>
              <a:t>супротивником                і отримував зовнішню </a:t>
            </a:r>
            <a:r>
              <a:rPr lang="uk-UA" sz="2400" b="1" dirty="0"/>
              <a:t>допомогу:</a:t>
            </a:r>
            <a:endParaRPr lang="uk-UA" sz="2400" b="1" dirty="0"/>
          </a:p>
          <a:p>
            <a:pPr marL="342900" indent="-342900" algn="ctr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400" dirty="0" smtClean="0"/>
              <a:t>на протязі війни 1967–1970 мав середнє зростання ВВП у 9,5%, яке було вище ніж за попередні роки, а загалом </a:t>
            </a:r>
            <a:r>
              <a:rPr lang="ru-RU" sz="2400" dirty="0" smtClean="0"/>
              <a:t>за час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ВВП </a:t>
            </a:r>
            <a:r>
              <a:rPr lang="ru-RU" sz="2400" dirty="0" err="1" smtClean="0"/>
              <a:t>зріс</a:t>
            </a:r>
            <a:r>
              <a:rPr lang="ru-RU" sz="2400" dirty="0" smtClean="0"/>
              <a:t> на 44%.</a:t>
            </a:r>
            <a:endParaRPr lang="ru-RU" sz="2400" dirty="0"/>
          </a:p>
          <a:p>
            <a:pPr marL="342900" indent="-342900" algn="ctr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400" dirty="0" smtClean="0"/>
              <a:t> </a:t>
            </a:r>
            <a:r>
              <a:rPr lang="ru-RU" sz="2400" dirty="0" smtClean="0"/>
              <a:t>Промисловість </a:t>
            </a:r>
            <a:r>
              <a:rPr lang="ru-RU" sz="2400" dirty="0" err="1" smtClean="0"/>
              <a:t>зросла</a:t>
            </a:r>
            <a:r>
              <a:rPr lang="ru-RU" sz="2400" dirty="0" smtClean="0"/>
              <a:t> </a:t>
            </a:r>
            <a:r>
              <a:rPr lang="ru-RU" sz="2400" dirty="0"/>
              <a:t>на 60%,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у перший </a:t>
            </a:r>
            <a:r>
              <a:rPr lang="ru-RU" sz="2400" dirty="0" err="1" smtClean="0"/>
              <a:t>рік</a:t>
            </a:r>
            <a:r>
              <a:rPr lang="ru-RU" sz="2400" dirty="0"/>
              <a:t>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падіння</a:t>
            </a:r>
            <a:r>
              <a:rPr lang="ru-RU" sz="2400" dirty="0" smtClean="0"/>
              <a:t>, а </a:t>
            </a:r>
            <a:r>
              <a:rPr lang="ru-RU" sz="2400" dirty="0"/>
              <a:t>у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зростало</a:t>
            </a:r>
            <a:r>
              <a:rPr lang="ru-RU" sz="2400" dirty="0" smtClean="0"/>
              <a:t> по 20</a:t>
            </a:r>
            <a:r>
              <a:rPr lang="ru-RU" sz="2400" dirty="0"/>
              <a:t>% </a:t>
            </a:r>
            <a:r>
              <a:rPr lang="ru-RU" sz="2400" dirty="0" smtClean="0"/>
              <a:t>за </a:t>
            </a:r>
            <a:r>
              <a:rPr lang="ru-RU" sz="2400" dirty="0" err="1"/>
              <a:t>рік</a:t>
            </a:r>
            <a:r>
              <a:rPr lang="ru-RU" sz="2400" dirty="0"/>
              <a:t>.</a:t>
            </a:r>
          </a:p>
          <a:p>
            <a:pPr marL="342900" indent="-342900" algn="ctr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Інвестиції </a:t>
            </a:r>
            <a:r>
              <a:rPr lang="ru-RU" sz="2400" dirty="0" err="1" smtClean="0"/>
              <a:t>досягли</a:t>
            </a:r>
            <a:r>
              <a:rPr lang="ru-RU" sz="2400" dirty="0" smtClean="0"/>
              <a:t> 23</a:t>
            </a:r>
            <a:r>
              <a:rPr lang="ru-RU" sz="2400" dirty="0"/>
              <a:t>% </a:t>
            </a:r>
            <a:r>
              <a:rPr lang="ru-RU" sz="2400" dirty="0" smtClean="0"/>
              <a:t>ВВП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підтримці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низьким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процентним</a:t>
            </a:r>
            <a:r>
              <a:rPr lang="ru-RU" sz="2400" dirty="0" smtClean="0"/>
              <a:t> ставкам</a:t>
            </a:r>
            <a:r>
              <a:rPr lang="ru-RU" sz="2400" dirty="0"/>
              <a:t>. </a:t>
            </a:r>
            <a:r>
              <a:rPr lang="ru-RU" sz="2400" dirty="0" err="1" smtClean="0"/>
              <a:t>Ключова</a:t>
            </a:r>
            <a:r>
              <a:rPr lang="ru-RU" sz="2400" dirty="0" smtClean="0"/>
              <a:t> </a:t>
            </a:r>
            <a:r>
              <a:rPr lang="ru-RU" sz="2400" dirty="0"/>
              <a:t>ставка </a:t>
            </a:r>
            <a:r>
              <a:rPr lang="ru-RU" sz="2400" dirty="0" err="1" smtClean="0"/>
              <a:t>незмінно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трималася</a:t>
            </a:r>
            <a:r>
              <a:rPr lang="ru-RU" sz="2400" dirty="0" smtClean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smtClean="0"/>
              <a:t>6%,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інфляція </a:t>
            </a:r>
            <a:r>
              <a:rPr lang="ru-RU" sz="2400" dirty="0" err="1"/>
              <a:t>сягала</a:t>
            </a:r>
            <a:r>
              <a:rPr lang="ru-RU" sz="2400" dirty="0"/>
              <a:t> 10</a:t>
            </a:r>
            <a:r>
              <a:rPr lang="ru-RU" sz="2400" dirty="0" smtClean="0"/>
              <a:t>%. </a:t>
            </a:r>
            <a:endParaRPr lang="ru-RU" sz="2400" dirty="0"/>
          </a:p>
          <a:p>
            <a:pPr algn="ctr">
              <a:lnSpc>
                <a:spcPct val="90%"/>
              </a:lnSpc>
              <a:spcBef>
                <a:spcPts val="1000"/>
              </a:spcBef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01462033"/>
      </p:ext>
    </p:extLst>
  </p:cSld>
  <p:clrMapOvr>
    <a:masterClrMapping/>
  </p:clrMapOvr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і НБУ </a:t>
            </a:r>
            <a:r>
              <a:rPr lang="uk-UA" sz="2200" b="1" dirty="0" smtClean="0"/>
              <a:t>намагається приховати розбіжність зі світовою практикою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456122"/>
      </p:ext>
    </p:extLst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639506" y="1357268"/>
          <a:ext cx="4151174" cy="3284264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28127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33" name="TextBox 3"/>
          <p:cNvSpPr txBox="1"/>
          <p:nvPr/>
        </p:nvSpPr>
        <p:spPr>
          <a:xfrm>
            <a:off x="8201025" y="439392"/>
            <a:ext cx="3424272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201025" y="447897"/>
            <a:ext cx="3424272" cy="6654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804599" y="1208378"/>
            <a:ext cx="1533398" cy="5089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0" i="1" cap="none" baseline="0%" dirty="0">
                <a:latin typeface="+mj-lt"/>
              </a:rPr>
              <a:t>Монетарне стискання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Україна. Інфляція 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і НБУ </a:t>
            </a:r>
            <a:r>
              <a:rPr lang="uk-UA" sz="2200" b="1" dirty="0" smtClean="0"/>
              <a:t>намагається приховати розбіжність зі світовою практикою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335398"/>
      </p:ext>
    </p:extLst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84705"/>
              </p:ext>
            </p:extLst>
          </p:nvPr>
        </p:nvGraphicFramePr>
        <p:xfrm>
          <a:off x="3958713" y="1353326"/>
          <a:ext cx="3364328" cy="326717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17" name="TextBox 3"/>
          <p:cNvSpPr txBox="1"/>
          <p:nvPr/>
        </p:nvSpPr>
        <p:spPr>
          <a:xfrm>
            <a:off x="3958714" y="434829"/>
            <a:ext cx="3364328" cy="9184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на різних шкалах 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639506" y="1357268"/>
          <a:ext cx="4151174" cy="328426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28127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33" name="TextBox 3"/>
          <p:cNvSpPr txBox="1"/>
          <p:nvPr/>
        </p:nvSpPr>
        <p:spPr>
          <a:xfrm>
            <a:off x="8201025" y="439392"/>
            <a:ext cx="3424272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201025" y="447897"/>
            <a:ext cx="3424272" cy="6654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804599" y="1208378"/>
            <a:ext cx="1533398" cy="5089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0" i="1" cap="none" baseline="0%" dirty="0">
                <a:latin typeface="+mj-lt"/>
              </a:rPr>
              <a:t>Монетарне стискання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Україна. Інфляція 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і НБУ </a:t>
            </a:r>
            <a:r>
              <a:rPr lang="uk-UA" sz="2200" b="1" dirty="0" smtClean="0"/>
              <a:t>намагається приховати розбіжність зі світовою практикою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3491903" y="4449536"/>
            <a:ext cx="4223348" cy="21849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НБУ вводить окрему шкалу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для американської</a:t>
            </a:r>
            <a:r>
              <a:rPr lang="uk-UA" sz="1800" b="1" cap="none" dirty="0" smtClean="0">
                <a:latin typeface="+mj-lt"/>
              </a:rPr>
              <a:t> ставки</a:t>
            </a:r>
            <a:r>
              <a:rPr lang="uk-UA" sz="1800" b="1" cap="none" baseline="0%" dirty="0" smtClean="0">
                <a:latin typeface="+mj-lt"/>
              </a:rPr>
              <a:t>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і підбирає цю шкалу так</a:t>
            </a: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, 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щоб </a:t>
            </a: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вона виглядала на рівні інфляції,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і виникала ілюзія,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що українська ставка 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є більш-менш пристойною. </a:t>
            </a:r>
            <a:endParaRPr lang="uk-UA" sz="1800" b="1" cap="none" baseline="0%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196683"/>
      </p:ext>
    </p:extLst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626724"/>
              </p:ext>
            </p:extLst>
          </p:nvPr>
        </p:nvGraphicFramePr>
        <p:xfrm>
          <a:off x="3958713" y="1417319"/>
          <a:ext cx="3364328" cy="3209753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17" name="TextBox 3"/>
          <p:cNvSpPr txBox="1"/>
          <p:nvPr/>
        </p:nvSpPr>
        <p:spPr>
          <a:xfrm>
            <a:off x="3958714" y="434829"/>
            <a:ext cx="3364328" cy="9184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на різних шкалах 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639506" y="1357268"/>
          <a:ext cx="4151174" cy="328426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28127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33" name="TextBox 3"/>
          <p:cNvSpPr txBox="1"/>
          <p:nvPr/>
        </p:nvSpPr>
        <p:spPr>
          <a:xfrm>
            <a:off x="8201025" y="439392"/>
            <a:ext cx="3424272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201025" y="447897"/>
            <a:ext cx="3424272" cy="9184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3491903" y="4449536"/>
            <a:ext cx="4223348" cy="21849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НБУ вводить окрему шкалу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для американської</a:t>
            </a:r>
            <a:r>
              <a:rPr lang="uk-UA" sz="1800" b="1" cap="none" dirty="0" smtClean="0">
                <a:latin typeface="+mj-lt"/>
              </a:rPr>
              <a:t> ставки</a:t>
            </a:r>
            <a:r>
              <a:rPr lang="uk-UA" sz="1800" b="1" cap="none" baseline="0%" dirty="0" smtClean="0">
                <a:latin typeface="+mj-lt"/>
              </a:rPr>
              <a:t>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і підбирає цю шкалу так</a:t>
            </a: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, 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щоб </a:t>
            </a: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вона виглядала на рівні інфляції,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і виникала ілюзія,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що українська ставка </a:t>
            </a:r>
            <a:endParaRPr lang="uk-UA" sz="1800" b="1" cap="none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solidFill>
                  <a:schemeClr val="bg1"/>
                </a:solidFill>
                <a:latin typeface="+mj-lt"/>
              </a:rPr>
              <a:t>є більш-менш пристойною. </a:t>
            </a:r>
            <a:endParaRPr lang="uk-UA" sz="1800" b="1" cap="none" baseline="0%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804599" y="1208378"/>
            <a:ext cx="1533398" cy="5089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0" i="1" cap="none" baseline="0%" dirty="0">
                <a:latin typeface="+mj-lt"/>
              </a:rPr>
              <a:t>Монетарне стискання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Україна. Інфляція 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і НБУ </a:t>
            </a:r>
            <a:r>
              <a:rPr lang="uk-UA" sz="2200" b="1" dirty="0" smtClean="0"/>
              <a:t>намагається приховати розбіжність зі світовою практикою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2650956"/>
      </p:ext>
    </p:extLst>
  </p:cSld>
  <p:clrMapOvr>
    <a:masterClrMapping/>
  </p:clrMapOvr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626724"/>
              </p:ext>
            </p:extLst>
          </p:nvPr>
        </p:nvGraphicFramePr>
        <p:xfrm>
          <a:off x="3958713" y="1417319"/>
          <a:ext cx="3364328" cy="3209753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17" name="TextBox 3"/>
          <p:cNvSpPr txBox="1"/>
          <p:nvPr/>
        </p:nvSpPr>
        <p:spPr>
          <a:xfrm>
            <a:off x="3958714" y="434829"/>
            <a:ext cx="3364328" cy="9184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на різних шкалах 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7639506" y="1357268"/>
          <a:ext cx="4151174" cy="3284264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281278" y="1208378"/>
          <a:ext cx="3360974" cy="3448924"/>
        </p:xfrm>
        <a:graphic>
          <a:graphicData uri="http://purl.oclc.org/ooxml/drawingml/chart">
            <c:chart xmlns:c="http://purl.oclc.org/ooxml/drawingml/chart" xmlns:r="http://purl.oclc.org/ooxml/officeDocument/relationships" r:id="rId4"/>
          </a:graphicData>
        </a:graphic>
      </p:graphicFrame>
      <p:sp>
        <p:nvSpPr>
          <p:cNvPr id="33" name="TextBox 3"/>
          <p:cNvSpPr txBox="1"/>
          <p:nvPr/>
        </p:nvSpPr>
        <p:spPr>
          <a:xfrm>
            <a:off x="8201025" y="439392"/>
            <a:ext cx="3424272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201025" y="447897"/>
            <a:ext cx="3424272" cy="9184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США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. Грошова база, інфляція 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 ставка</a:t>
            </a:r>
            <a:endParaRPr lang="ru-RU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3491903" y="4449536"/>
            <a:ext cx="4223348" cy="21849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НБУ вводить окрему шкалу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для американської</a:t>
            </a:r>
            <a:r>
              <a:rPr lang="uk-UA" sz="1800" b="1" cap="none" dirty="0" smtClean="0">
                <a:latin typeface="+mj-lt"/>
              </a:rPr>
              <a:t> ставки</a:t>
            </a:r>
            <a:r>
              <a:rPr lang="uk-UA" sz="1800" b="1" cap="none" baseline="0%" dirty="0" smtClean="0">
                <a:latin typeface="+mj-lt"/>
              </a:rPr>
              <a:t>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latin typeface="+mj-lt"/>
              </a:rPr>
              <a:t>і підбирає цю шкалу так</a:t>
            </a:r>
            <a:r>
              <a:rPr lang="uk-UA" sz="1800" b="1" cap="none" dirty="0" smtClean="0">
                <a:latin typeface="+mj-lt"/>
              </a:rPr>
              <a:t>, </a:t>
            </a:r>
            <a:endParaRPr lang="uk-UA" sz="1800" b="1" cap="none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latin typeface="+mj-lt"/>
              </a:rPr>
              <a:t>щоб </a:t>
            </a:r>
            <a:r>
              <a:rPr lang="uk-UA" sz="1800" b="1" cap="none" dirty="0" smtClean="0">
                <a:latin typeface="+mj-lt"/>
              </a:rPr>
              <a:t>вона виглядала на рівні інфляції,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latin typeface="+mj-lt"/>
              </a:rPr>
              <a:t>і виникала ілюзія,</a:t>
            </a:r>
            <a:endParaRPr lang="uk-UA" sz="1800" b="1" cap="none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latin typeface="+mj-lt"/>
              </a:rPr>
              <a:t>що українська ставка </a:t>
            </a:r>
            <a:endParaRPr lang="uk-UA" sz="1800" b="1" cap="none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dirty="0" smtClean="0">
                <a:latin typeface="+mj-lt"/>
              </a:rPr>
              <a:t>є більш-менш пристойною. </a:t>
            </a:r>
            <a:endParaRPr lang="uk-UA" sz="1800" b="1" cap="none" baseline="0%" dirty="0">
              <a:latin typeface="+mj-lt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804599" y="1208378"/>
            <a:ext cx="1533398" cy="5089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horz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0" i="1" cap="none" baseline="0%" dirty="0">
                <a:latin typeface="+mj-lt"/>
              </a:rPr>
              <a:t>Монетарне стискання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36064" y="438771"/>
            <a:ext cx="3848048" cy="918497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Україна. Інфляція більше залежить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від грошової бази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none" dirty="0" smtClean="0">
                <a:solidFill>
                  <a:sysClr val="windowText" lastClr="000000"/>
                </a:solidFill>
                <a:latin typeface="+mj-lt"/>
              </a:rPr>
              <a:t>ніж від облікової ставки</a:t>
            </a:r>
            <a:endParaRPr lang="en-US" sz="2000" b="1" cap="none" baseline="0%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і НБУ </a:t>
            </a:r>
            <a:r>
              <a:rPr lang="uk-UA" sz="2200" b="1" dirty="0" smtClean="0"/>
              <a:t>намагається приховати розбіжність зі світовою практикою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41136"/>
      </p:ext>
    </p:extLst>
  </p:cSld>
  <p:clrMapOvr>
    <a:masterClrMapping/>
  </p:clrMapOvr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77923" y="5133538"/>
            <a:ext cx="5112807" cy="16376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670798"/>
      </p:ext>
    </p:extLst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85845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77923" y="5133538"/>
            <a:ext cx="5112807" cy="16376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81623599"/>
      </p:ext>
    </p:extLst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56570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77923" y="5133538"/>
            <a:ext cx="5112807" cy="16376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32591623"/>
      </p:ext>
    </p:extLst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9924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77923" y="5133538"/>
            <a:ext cx="5112807" cy="16376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</p:txBody>
      </p:sp>
    </p:spTree>
    <p:extLst>
      <p:ext uri="{BB962C8B-B14F-4D97-AF65-F5344CB8AC3E}">
        <p14:creationId xmlns:p14="http://schemas.microsoft.com/office/powerpoint/2010/main" val="699780598"/>
      </p:ext>
    </p:extLst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9924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77923" y="5133538"/>
            <a:ext cx="5112807" cy="17244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Винятками є лише </a:t>
            </a:r>
            <a:r>
              <a:rPr lang="uk-UA" sz="1400" b="1" i="1" dirty="0" smtClean="0">
                <a:latin typeface="+mj-lt"/>
              </a:rPr>
              <a:t>Україна і Білорусь</a:t>
            </a:r>
            <a:r>
              <a:rPr lang="uk-UA" sz="1400" b="1" dirty="0" smtClean="0">
                <a:latin typeface="+mj-lt"/>
              </a:rPr>
              <a:t>, котрі консервативно зберігають традиційну прив'язку ставки до інфляції.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В Угорщині </a:t>
            </a:r>
            <a:r>
              <a:rPr lang="uk-UA" sz="1400" b="1" dirty="0">
                <a:latin typeface="+mj-lt"/>
              </a:rPr>
              <a:t>і Молдові, </a:t>
            </a: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навіть вище ніж в </a:t>
            </a:r>
            <a:r>
              <a:rPr lang="uk-UA" sz="1400" b="1" dirty="0" smtClean="0">
                <a:latin typeface="+mj-lt"/>
              </a:rPr>
              <a:t>Україні,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проте ставки там значно нижчі, і при цьому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фактор війни не може бути виправданням для </a:t>
            </a:r>
            <a:r>
              <a:rPr lang="uk-UA" sz="1400" b="1" dirty="0" smtClean="0">
                <a:latin typeface="+mj-lt"/>
              </a:rPr>
              <a:t>України.</a:t>
            </a:r>
            <a:endParaRPr lang="uk-UA" sz="1400" b="1" dirty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70451360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6" y="666680"/>
            <a:ext cx="5831530" cy="42068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● </a:t>
            </a:r>
            <a:r>
              <a:rPr lang="uk-UA" sz="2000" b="1" dirty="0" smtClean="0"/>
              <a:t>ДОГАНЯЮЧА ЕКОНОМІКА ЯКА НЕ ДОГАНЯЄ</a:t>
            </a:r>
            <a:endParaRPr lang="ru-RU" sz="20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268206" y="375910"/>
            <a:ext cx="5578188" cy="54812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/>
              <a:t>А наш песимізм </a:t>
            </a:r>
            <a:r>
              <a:rPr lang="uk-UA" sz="2400" dirty="0"/>
              <a:t>щодо </a:t>
            </a:r>
            <a:r>
              <a:rPr lang="uk-UA" sz="2400" dirty="0"/>
              <a:t>зростання </a:t>
            </a:r>
            <a:r>
              <a:rPr lang="uk-UA" sz="2400" dirty="0" smtClean="0"/>
              <a:t>ще доповнено й </a:t>
            </a:r>
            <a:r>
              <a:rPr lang="uk-UA" sz="2400" b="1" dirty="0" smtClean="0"/>
              <a:t>песимізмом </a:t>
            </a:r>
            <a:r>
              <a:rPr lang="uk-UA" sz="2400" b="1" dirty="0"/>
              <a:t>щодо надходжень зовнішніх </a:t>
            </a:r>
            <a:r>
              <a:rPr lang="uk-UA" sz="2400" b="1" dirty="0"/>
              <a:t>допомог</a:t>
            </a:r>
            <a:r>
              <a:rPr lang="uk-UA" sz="2400" dirty="0"/>
              <a:t>, </a:t>
            </a:r>
            <a:r>
              <a:rPr lang="uk-UA" sz="2400" dirty="0" smtClean="0"/>
              <a:t>котрі чомусь мають скоротитися у </a:t>
            </a:r>
            <a:r>
              <a:rPr lang="uk-UA" sz="2400" dirty="0"/>
              <a:t>2,5 </a:t>
            </a:r>
            <a:r>
              <a:rPr lang="uk-UA" sz="2400" dirty="0" smtClean="0"/>
              <a:t>рази. </a:t>
            </a:r>
          </a:p>
          <a:p>
            <a:pPr algn="just"/>
            <a:endParaRPr lang="uk-UA" dirty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Тут </a:t>
            </a:r>
            <a:r>
              <a:rPr lang="ru-RU" sz="2400" dirty="0" err="1" smtClean="0"/>
              <a:t>очевидне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протиріччя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Нацбанку</a:t>
            </a:r>
            <a:r>
              <a:rPr lang="ru-RU" sz="2400" dirty="0" smtClean="0"/>
              <a:t> з планами </a:t>
            </a:r>
            <a:r>
              <a:rPr lang="ru-RU" sz="2400" dirty="0" err="1" smtClean="0"/>
              <a:t>Мінфіну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дефіцит</a:t>
            </a:r>
            <a:r>
              <a:rPr lang="ru-RU" sz="2400" dirty="0" smtClean="0"/>
              <a:t> бюджету у 2,7 </a:t>
            </a:r>
            <a:r>
              <a:rPr lang="ru-RU" sz="2400" dirty="0" err="1" smtClean="0"/>
              <a:t>трильйони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навпіл:</a:t>
            </a:r>
          </a:p>
          <a:p>
            <a:pPr algn="just"/>
            <a:r>
              <a:rPr lang="ru-RU" sz="2400" dirty="0"/>
              <a:t>–    </a:t>
            </a:r>
            <a:r>
              <a:rPr lang="ru-RU" sz="2400" dirty="0" err="1" smtClean="0"/>
              <a:t>зовнішніми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допомогами</a:t>
            </a:r>
            <a:r>
              <a:rPr lang="ru-RU" sz="2400" dirty="0" smtClean="0"/>
              <a:t> у 1,4 </a:t>
            </a:r>
            <a:r>
              <a:rPr lang="ru-RU" sz="2400" dirty="0" err="1" smtClean="0"/>
              <a:t>трилн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/>
              <a:t>–    </a:t>
            </a:r>
            <a:r>
              <a:rPr lang="ru-RU" sz="2400" dirty="0" smtClean="0"/>
              <a:t>і </a:t>
            </a:r>
            <a:r>
              <a:rPr lang="ru-RU" sz="2400" dirty="0" err="1" smtClean="0"/>
              <a:t>власними</a:t>
            </a:r>
            <a:r>
              <a:rPr lang="ru-RU" sz="2400" dirty="0" smtClean="0"/>
              <a:t> ресурсами у 1,3 трлн.</a:t>
            </a:r>
          </a:p>
          <a:p>
            <a:pPr algn="ctr"/>
            <a:r>
              <a:rPr lang="ru-RU" sz="2400" dirty="0" smtClean="0"/>
              <a:t>Все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виправдати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ризиками</a:t>
            </a:r>
            <a:r>
              <a:rPr lang="ru-RU" sz="2400" dirty="0" smtClean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</a:t>
            </a:r>
          </a:p>
          <a:p>
            <a:pPr algn="ctr"/>
            <a:r>
              <a:rPr lang="ru-RU" sz="2400" dirty="0"/>
              <a:t>але є </a:t>
            </a:r>
            <a:r>
              <a:rPr lang="ru-RU" sz="2400" dirty="0" err="1" smtClean="0"/>
              <a:t>ще</a:t>
            </a:r>
            <a:r>
              <a:rPr lang="ru-RU" sz="2400" dirty="0" smtClean="0"/>
              <a:t> й </a:t>
            </a:r>
            <a:r>
              <a:rPr lang="ru-RU" sz="2400" dirty="0" err="1" smtClean="0"/>
              <a:t>ризики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негативні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smtClean="0"/>
              <a:t>банку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15128253"/>
      </p:ext>
    </p:extLst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9924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77923" y="5133538"/>
            <a:ext cx="5112807" cy="17244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Винятками є лише </a:t>
            </a:r>
            <a:r>
              <a:rPr lang="uk-UA" sz="1400" b="1" i="1" dirty="0" smtClean="0">
                <a:latin typeface="+mj-lt"/>
              </a:rPr>
              <a:t>Україна і Білорусь</a:t>
            </a:r>
            <a:r>
              <a:rPr lang="uk-UA" sz="1400" b="1" dirty="0" smtClean="0">
                <a:latin typeface="+mj-lt"/>
              </a:rPr>
              <a:t>, котрі консервативно зберігають традиційну прив'язку ставки до інфляції.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В Угорщині </a:t>
            </a:r>
            <a:r>
              <a:rPr lang="uk-UA" sz="1400" b="1" dirty="0">
                <a:latin typeface="+mj-lt"/>
              </a:rPr>
              <a:t>і Молдові, </a:t>
            </a: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навіть вище ніж в </a:t>
            </a:r>
            <a:r>
              <a:rPr lang="uk-UA" sz="1400" b="1" dirty="0" smtClean="0">
                <a:latin typeface="+mj-lt"/>
              </a:rPr>
              <a:t>Україні,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проте ставки там значно нижчі, і при цьому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фактор війни не може бути виправданням для </a:t>
            </a:r>
            <a:r>
              <a:rPr lang="uk-UA" sz="1400" b="1" dirty="0" smtClean="0">
                <a:latin typeface="+mj-lt"/>
              </a:rPr>
              <a:t>України.</a:t>
            </a:r>
            <a:endParaRPr lang="uk-UA" sz="1400" b="1" dirty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821472" y="5133538"/>
            <a:ext cx="5112807" cy="12799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>
              <a:latin typeface="+mj-lt"/>
            </a:endParaRP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Можна також нагадати, </a:t>
            </a:r>
            <a:r>
              <a:rPr lang="uk-UA" sz="1400" b="1" dirty="0">
                <a:latin typeface="+mj-lt"/>
              </a:rPr>
              <a:t>що у </a:t>
            </a:r>
            <a:r>
              <a:rPr lang="uk-UA" sz="1400" b="1" dirty="0">
                <a:latin typeface="+mj-lt"/>
              </a:rPr>
              <a:t>Ізраїлі</a:t>
            </a:r>
            <a:r>
              <a:rPr lang="uk-UA" sz="1400" b="1" dirty="0">
                <a:latin typeface="+mj-lt"/>
              </a:rPr>
              <a:t>, </a:t>
            </a:r>
            <a:endParaRPr lang="uk-UA" sz="1400" b="1" dirty="0" smtClean="0">
              <a:latin typeface="+mj-lt"/>
            </a:endParaRP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під </a:t>
            </a:r>
            <a:r>
              <a:rPr lang="uk-UA" sz="1400" b="1" dirty="0">
                <a:latin typeface="+mj-lt"/>
              </a:rPr>
              <a:t>час війни 1967–1970 </a:t>
            </a:r>
            <a:r>
              <a:rPr lang="uk-UA" sz="1400" b="1" dirty="0">
                <a:latin typeface="+mj-lt"/>
              </a:rPr>
              <a:t>років </a:t>
            </a:r>
            <a:endParaRPr lang="uk-UA" sz="1400" b="1" dirty="0" smtClean="0">
              <a:latin typeface="+mj-lt"/>
            </a:endParaRP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сягала 10%, </a:t>
            </a:r>
            <a:endParaRPr lang="uk-UA" sz="1400" b="1" dirty="0">
              <a:latin typeface="+mj-lt"/>
            </a:endParaRPr>
          </a:p>
          <a:p>
            <a:pPr algn="ctr">
              <a:defRPr/>
            </a:pPr>
            <a:r>
              <a:rPr lang="uk-UA" sz="1400" b="1" dirty="0">
                <a:latin typeface="+mj-lt"/>
              </a:rPr>
              <a:t>проте </a:t>
            </a:r>
            <a:r>
              <a:rPr lang="uk-UA" sz="1400" b="1" dirty="0" smtClean="0">
                <a:latin typeface="+mj-lt"/>
              </a:rPr>
              <a:t>ставку тримали </a:t>
            </a:r>
            <a:r>
              <a:rPr lang="uk-UA" sz="1400" b="1" dirty="0">
                <a:latin typeface="+mj-lt"/>
              </a:rPr>
              <a:t>на </a:t>
            </a:r>
            <a:r>
              <a:rPr lang="uk-UA" sz="1400" b="1" dirty="0">
                <a:latin typeface="+mj-lt"/>
              </a:rPr>
              <a:t>рівні 6%.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309174"/>
      </p:ext>
    </p:extLst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9924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751095" y="3616960"/>
            <a:ext cx="5512945" cy="16662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dirty="0" smtClean="0">
                <a:latin typeface="+mj-lt"/>
              </a:rPr>
              <a:t>А повернення </a:t>
            </a:r>
            <a:r>
              <a:rPr lang="uk-UA" sz="1800" dirty="0" smtClean="0">
                <a:latin typeface="+mj-lt"/>
              </a:rPr>
              <a:t>до режиму </a:t>
            </a:r>
            <a:r>
              <a:rPr lang="uk-UA" sz="1800" b="1" i="1" dirty="0" smtClean="0">
                <a:latin typeface="+mj-lt"/>
              </a:rPr>
              <a:t>маніпуляції ставкою навколо інфляції</a:t>
            </a:r>
            <a:r>
              <a:rPr lang="uk-UA" sz="1800" dirty="0" smtClean="0">
                <a:latin typeface="+mj-lt"/>
              </a:rPr>
              <a:t> можливо лише після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dirty="0" smtClean="0">
                <a:latin typeface="+mj-lt"/>
              </a:rPr>
              <a:t>наближення інфляції до цільового рівня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0" cap="none" baseline="0%" dirty="0" smtClean="0">
                <a:latin typeface="+mj-lt"/>
              </a:rPr>
              <a:t>і стабілізації</a:t>
            </a:r>
            <a:r>
              <a:rPr lang="uk-UA" sz="1800" b="0" cap="none" dirty="0" smtClean="0">
                <a:latin typeface="+mj-lt"/>
              </a:rPr>
              <a:t> грошової маси.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cap="none" baseline="0%" dirty="0" smtClean="0">
                <a:latin typeface="+mj-lt"/>
              </a:rPr>
              <a:t>Як це було перед початком </a:t>
            </a:r>
            <a:r>
              <a:rPr lang="uk-UA" sz="1800" b="1" dirty="0" smtClean="0">
                <a:latin typeface="+mj-lt"/>
              </a:rPr>
              <a:t>часів</a:t>
            </a:r>
            <a:r>
              <a:rPr lang="uk-UA" sz="1800" b="1" cap="none" dirty="0" smtClean="0">
                <a:latin typeface="+mj-lt"/>
              </a:rPr>
              <a:t> нестабільності</a:t>
            </a:r>
            <a:r>
              <a:rPr lang="uk-UA" sz="1600" b="1" cap="none" dirty="0" smtClean="0">
                <a:latin typeface="+mj-lt"/>
              </a:rPr>
              <a:t>.</a:t>
            </a:r>
            <a:r>
              <a:rPr lang="uk-UA" sz="1600" b="1" cap="none" baseline="0%" dirty="0" smtClean="0">
                <a:latin typeface="+mj-lt"/>
              </a:rPr>
              <a:t> </a:t>
            </a:r>
            <a:endParaRPr lang="uk-UA" sz="1600" b="1" cap="none" baseline="0%" dirty="0">
              <a:latin typeface="+mj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77923" y="5133538"/>
            <a:ext cx="5112807" cy="17244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Винятками є лише </a:t>
            </a:r>
            <a:r>
              <a:rPr lang="uk-UA" sz="1400" b="1" i="1" dirty="0" smtClean="0">
                <a:latin typeface="+mj-lt"/>
              </a:rPr>
              <a:t>Україна і Білорусь</a:t>
            </a:r>
            <a:r>
              <a:rPr lang="uk-UA" sz="1400" b="1" dirty="0" smtClean="0">
                <a:latin typeface="+mj-lt"/>
              </a:rPr>
              <a:t>, котрі консервативно зберігають традиційну прив'язку ставки до інфляції.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В Угорщині </a:t>
            </a:r>
            <a:r>
              <a:rPr lang="uk-UA" sz="1400" b="1" dirty="0">
                <a:latin typeface="+mj-lt"/>
              </a:rPr>
              <a:t>і Молдові, </a:t>
            </a: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навіть вище ніж в </a:t>
            </a:r>
            <a:r>
              <a:rPr lang="uk-UA" sz="1400" b="1" dirty="0" smtClean="0">
                <a:latin typeface="+mj-lt"/>
              </a:rPr>
              <a:t>Україні,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проте ставки там значно нижчі, і при цьому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фактор війни не може бути виправданням для </a:t>
            </a:r>
            <a:r>
              <a:rPr lang="uk-UA" sz="1400" b="1" dirty="0" smtClean="0">
                <a:latin typeface="+mj-lt"/>
              </a:rPr>
              <a:t>України.</a:t>
            </a:r>
            <a:endParaRPr lang="uk-UA" sz="1400" b="1" dirty="0">
              <a:latin typeface="+mj-lt"/>
            </a:endParaRPr>
          </a:p>
          <a:p>
            <a:pPr algn="ctr">
              <a:defRPr/>
            </a:pPr>
            <a:endParaRPr lang="uk-UA" dirty="0"/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460128"/>
      </p:ext>
    </p:extLst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730815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963920" y="5125454"/>
            <a:ext cx="5645196" cy="10438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Особливої уваги заслуговує досвід БОЛГАРІЇ, де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за </a:t>
            </a:r>
            <a:r>
              <a:rPr lang="uk-UA" sz="1600" b="1" i="1" dirty="0" smtClean="0">
                <a:latin typeface="+mj-lt"/>
              </a:rPr>
              <a:t>найнижчої</a:t>
            </a:r>
            <a:r>
              <a:rPr lang="uk-UA" sz="1600" b="1" dirty="0" smtClean="0">
                <a:latin typeface="+mj-lt"/>
              </a:rPr>
              <a:t> ставки у цій групі,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досягнуто одного з </a:t>
            </a:r>
            <a:r>
              <a:rPr lang="uk-UA" sz="1600" b="1" i="1" dirty="0" smtClean="0">
                <a:latin typeface="+mj-lt"/>
              </a:rPr>
              <a:t>найвищих</a:t>
            </a:r>
            <a:r>
              <a:rPr lang="uk-UA" sz="1600" b="1" dirty="0" smtClean="0">
                <a:latin typeface="+mj-lt"/>
              </a:rPr>
              <a:t> темпів зростання</a:t>
            </a:r>
            <a:endParaRPr lang="uk-UA" sz="700" b="1" dirty="0" smtClean="0">
              <a:latin typeface="+mj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77923" y="5133538"/>
            <a:ext cx="5112807" cy="17244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Винятками є лише </a:t>
            </a:r>
            <a:r>
              <a:rPr lang="uk-UA" sz="1400" b="1" i="1" dirty="0" smtClean="0">
                <a:latin typeface="+mj-lt"/>
              </a:rPr>
              <a:t>Україна і Білорусь</a:t>
            </a:r>
            <a:r>
              <a:rPr lang="uk-UA" sz="1400" b="1" dirty="0" smtClean="0">
                <a:latin typeface="+mj-lt"/>
              </a:rPr>
              <a:t>, котрі консервативно зберігають традиційну прив'язку ставки до інфляції.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В Угорщині </a:t>
            </a:r>
            <a:r>
              <a:rPr lang="uk-UA" sz="1400" b="1" dirty="0">
                <a:latin typeface="+mj-lt"/>
              </a:rPr>
              <a:t>і Молдові, </a:t>
            </a: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навіть вище ніж в </a:t>
            </a:r>
            <a:r>
              <a:rPr lang="uk-UA" sz="1400" b="1" dirty="0" smtClean="0">
                <a:latin typeface="+mj-lt"/>
              </a:rPr>
              <a:t>Україні,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проте ставки там значно нижчі, і при цьому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фактор війни не може бути виправданням для </a:t>
            </a:r>
            <a:r>
              <a:rPr lang="uk-UA" sz="1400" b="1" dirty="0" smtClean="0">
                <a:latin typeface="+mj-lt"/>
              </a:rPr>
              <a:t>України.</a:t>
            </a:r>
            <a:endParaRPr lang="uk-UA" dirty="0"/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8599671"/>
      </p:ext>
    </p:extLst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730815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200" b="1" dirty="0" smtClean="0"/>
              <a:t>Порівняння з іншими країнами теж не на користь НБУ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277146"/>
              </p:ext>
            </p:extLst>
          </p:nvPr>
        </p:nvGraphicFramePr>
        <p:xfrm>
          <a:off x="5963920" y="1085474"/>
          <a:ext cx="5645196" cy="4039980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19" name="TextBox 3"/>
          <p:cNvSpPr txBox="1"/>
          <p:nvPr/>
        </p:nvSpPr>
        <p:spPr>
          <a:xfrm>
            <a:off x="6496096" y="478849"/>
            <a:ext cx="5113020" cy="5798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Зростання ВВП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5659120" y="1635403"/>
            <a:ext cx="416560" cy="1047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800" b="0" i="1" cap="none" baseline="0%" dirty="0">
                <a:latin typeface="+mj-lt"/>
              </a:rPr>
              <a:t>відсотків </a:t>
            </a:r>
            <a:endParaRPr lang="en-US" sz="1800" b="0" i="1" cap="none" dirty="0">
              <a:latin typeface="+mj-lt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963920" y="5125454"/>
            <a:ext cx="5645196" cy="10438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Особливої уваги заслуговує досвід БОЛГАРІЇ, де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за </a:t>
            </a:r>
            <a:r>
              <a:rPr lang="uk-UA" sz="1600" b="1" i="1" dirty="0" smtClean="0">
                <a:latin typeface="+mj-lt"/>
              </a:rPr>
              <a:t>найнижчої</a:t>
            </a:r>
            <a:r>
              <a:rPr lang="uk-UA" sz="1600" b="1" dirty="0" smtClean="0">
                <a:latin typeface="+mj-lt"/>
              </a:rPr>
              <a:t> ставки у цій групі,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 smtClean="0">
                <a:latin typeface="+mj-lt"/>
              </a:rPr>
              <a:t>досягнуто одного з </a:t>
            </a:r>
            <a:r>
              <a:rPr lang="uk-UA" sz="1600" b="1" i="1" dirty="0" smtClean="0">
                <a:latin typeface="+mj-lt"/>
              </a:rPr>
              <a:t>найвищих</a:t>
            </a:r>
            <a:r>
              <a:rPr lang="uk-UA" sz="1600" b="1" dirty="0" smtClean="0">
                <a:latin typeface="+mj-lt"/>
              </a:rPr>
              <a:t> темпів зростання</a:t>
            </a:r>
            <a:endParaRPr lang="uk-UA" sz="700" b="1" dirty="0" smtClean="0">
              <a:latin typeface="+mj-lt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77923" y="5133538"/>
            <a:ext cx="5112807" cy="17244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У більшості країн ставка значно нижче інфляції. </a:t>
            </a: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 smtClean="0">
                <a:latin typeface="+mj-lt"/>
              </a:rPr>
              <a:t>Винятками є лише </a:t>
            </a:r>
            <a:r>
              <a:rPr lang="uk-UA" sz="1400" b="1" i="1" dirty="0" smtClean="0">
                <a:latin typeface="+mj-lt"/>
              </a:rPr>
              <a:t>Україна і Білорусь</a:t>
            </a:r>
            <a:r>
              <a:rPr lang="uk-UA" sz="1400" b="1" dirty="0" smtClean="0">
                <a:latin typeface="+mj-lt"/>
              </a:rPr>
              <a:t>, котрі консервативно зберігають традиційну прив'язку ставки до інфляції.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В Угорщині </a:t>
            </a:r>
            <a:r>
              <a:rPr lang="uk-UA" sz="1400" b="1" dirty="0">
                <a:latin typeface="+mj-lt"/>
              </a:rPr>
              <a:t>і Молдові, </a:t>
            </a:r>
            <a:r>
              <a:rPr lang="uk-UA" sz="1400" b="1" dirty="0" smtClean="0">
                <a:latin typeface="+mj-lt"/>
              </a:rPr>
              <a:t>інфляція </a:t>
            </a:r>
            <a:r>
              <a:rPr lang="uk-UA" sz="1400" b="1" dirty="0">
                <a:latin typeface="+mj-lt"/>
              </a:rPr>
              <a:t>навіть вище ніж в </a:t>
            </a:r>
            <a:r>
              <a:rPr lang="uk-UA" sz="1400" b="1" dirty="0" smtClean="0">
                <a:latin typeface="+mj-lt"/>
              </a:rPr>
              <a:t>Україні,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проте ставки там значно нижчі, і при цьому</a:t>
            </a:r>
          </a:p>
          <a:p>
            <a:pPr algn="ctr">
              <a:defRPr/>
            </a:pPr>
            <a:r>
              <a:rPr lang="uk-UA" sz="1400" b="1" dirty="0" smtClean="0">
                <a:latin typeface="+mj-lt"/>
              </a:rPr>
              <a:t>фактор війни не може бути виправданням для </a:t>
            </a:r>
            <a:r>
              <a:rPr lang="uk-UA" sz="1400" b="1" dirty="0" smtClean="0">
                <a:latin typeface="+mj-lt"/>
              </a:rPr>
              <a:t>України.</a:t>
            </a:r>
            <a:endParaRPr lang="uk-UA" dirty="0"/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438227"/>
      </p:ext>
    </p:extLst>
  </p:cSld>
  <p:clrMapOvr>
    <a:masterClrMapping/>
  </p:clrMapOvr>
</p:sld>
</file>

<file path=ppt/slides/slide4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МВФ не може враховувати безліч нюансів кожної держави замість неї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3058974"/>
      </p:ext>
    </p:extLst>
  </p:cSld>
  <p:clrMapOvr>
    <a:masterClrMapping/>
  </p:clrMapOvr>
</p:sld>
</file>

<file path=ppt/slides/slide4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900676"/>
              </p:ext>
            </p:extLst>
          </p:nvPr>
        </p:nvGraphicFramePr>
        <p:xfrm>
          <a:off x="284389" y="1078440"/>
          <a:ext cx="5106341" cy="4048065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МВФ не може враховувати безліч нюансів кожної держави замість неї</a:t>
            </a:r>
            <a:endParaRPr lang="en-US" sz="2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84389" y="464763"/>
            <a:ext cx="5113020" cy="579801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Інфляція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6496096" y="478849"/>
            <a:ext cx="5113020" cy="5798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Зростання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ВВП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і </a:t>
            </a:r>
            <a:r>
              <a:rPr lang="ru-RU" sz="2000" b="1" dirty="0" smtClean="0">
                <a:solidFill>
                  <a:sysClr val="windowText" lastClr="000000"/>
                </a:solidFill>
                <a:latin typeface="+mj-lt"/>
              </a:rPr>
              <a:t>ставка у </a:t>
            </a:r>
            <a:r>
              <a:rPr lang="ru-RU" sz="2000" b="1" dirty="0">
                <a:solidFill>
                  <a:sysClr val="windowText" lastClr="000000"/>
                </a:solidFill>
                <a:latin typeface="+mj-lt"/>
              </a:rPr>
              <a:t>деяких країнах</a:t>
            </a:r>
            <a:endParaRPr lang="ru-RU" sz="20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+mj-lt"/>
              </a:rPr>
              <a:t>станом на лютий </a:t>
            </a:r>
            <a:r>
              <a:rPr lang="ru-RU" sz="2000" dirty="0">
                <a:solidFill>
                  <a:sysClr val="windowText" lastClr="000000"/>
                </a:solidFill>
                <a:latin typeface="+mj-lt"/>
              </a:rPr>
              <a:t>2023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5659120" y="1635403"/>
            <a:ext cx="416560" cy="1047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vert="vert270"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800" b="0" i="1" cap="none" baseline="0%" dirty="0">
                <a:latin typeface="+mj-lt"/>
              </a:rPr>
              <a:t>відсотків </a:t>
            </a:r>
            <a:endParaRPr lang="en-US" sz="1800" b="0" i="1" cap="none" dirty="0">
              <a:latin typeface="+mj-lt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576122"/>
              </p:ext>
            </p:extLst>
          </p:nvPr>
        </p:nvGraphicFramePr>
        <p:xfrm>
          <a:off x="5963920" y="1085474"/>
          <a:ext cx="5645196" cy="4039980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834270" y="3887112"/>
            <a:ext cx="10259300" cy="271421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%" g="0%" b="0%"/>
          </a:lnRef>
          <a:fillRef idx="0">
            <a:scrgbClr r="0%" g="0%" b="0%"/>
          </a:fillRef>
          <a:effectRef idx="0">
            <a:scrgbClr r="0%" g="0%" b="0%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b="1" dirty="0" smtClean="0">
              <a:latin typeface="+mj-lt"/>
            </a:endParaRPr>
          </a:p>
          <a:p>
            <a:pPr algn="ctr">
              <a:defRPr/>
            </a:pPr>
            <a:r>
              <a:rPr lang="ru-RU" sz="1600" b="1" dirty="0" smtClean="0">
                <a:latin typeface="+mj-lt"/>
              </a:rPr>
              <a:t>МВФ </a:t>
            </a:r>
            <a:r>
              <a:rPr lang="ru-RU" sz="1600" b="1" dirty="0">
                <a:latin typeface="+mj-lt"/>
              </a:rPr>
              <a:t>рекомендує, </a:t>
            </a:r>
            <a:r>
              <a:rPr lang="ru-RU" sz="1600" b="1" i="1" dirty="0">
                <a:latin typeface="+mj-lt"/>
              </a:rPr>
              <a:t>за нетипових умов</a:t>
            </a:r>
            <a:r>
              <a:rPr lang="ru-RU" sz="1600" b="1" dirty="0">
                <a:latin typeface="+mj-lt"/>
              </a:rPr>
              <a:t>, більш обережно застосовувати типову відсоткову </a:t>
            </a:r>
            <a:r>
              <a:rPr lang="ru-RU" sz="1600" b="1" dirty="0" smtClean="0">
                <a:latin typeface="+mj-lt"/>
              </a:rPr>
              <a:t>політику.</a:t>
            </a: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При цьому</a:t>
            </a:r>
            <a:r>
              <a:rPr lang="uk-UA" sz="1600" b="1" dirty="0">
                <a:latin typeface="+mj-lt"/>
              </a:rPr>
              <a:t>, зі зрозумілих причин, МВФ поки ще не може </a:t>
            </a:r>
            <a:r>
              <a:rPr lang="uk-UA" sz="1600" b="1" dirty="0" smtClean="0">
                <a:latin typeface="+mj-lt"/>
              </a:rPr>
              <a:t>деталізувати, </a:t>
            </a: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якими </a:t>
            </a:r>
            <a:r>
              <a:rPr lang="uk-UA" sz="1600" b="1" dirty="0">
                <a:latin typeface="+mj-lt"/>
              </a:rPr>
              <a:t>саме є ті </a:t>
            </a:r>
            <a:r>
              <a:rPr lang="uk-UA" sz="1600" b="1" dirty="0" smtClean="0">
                <a:latin typeface="+mj-lt"/>
              </a:rPr>
              <a:t>нестабільні турбулентні </a:t>
            </a:r>
            <a:r>
              <a:rPr lang="uk-UA" sz="1600" b="1" dirty="0">
                <a:latin typeface="+mj-lt"/>
              </a:rPr>
              <a:t>ситуації що </a:t>
            </a:r>
            <a:r>
              <a:rPr lang="uk-UA" sz="1600" b="1" dirty="0" smtClean="0">
                <a:latin typeface="+mj-lt"/>
              </a:rPr>
              <a:t>знівельовують </a:t>
            </a:r>
            <a:r>
              <a:rPr lang="uk-UA" sz="1600" b="1" dirty="0">
                <a:latin typeface="+mj-lt"/>
              </a:rPr>
              <a:t>вплив ставки на </a:t>
            </a:r>
            <a:r>
              <a:rPr lang="uk-UA" sz="1600" b="1" dirty="0" smtClean="0">
                <a:latin typeface="+mj-lt"/>
              </a:rPr>
              <a:t>інфляцію.</a:t>
            </a: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Узагальнення </a:t>
            </a:r>
            <a:r>
              <a:rPr lang="uk-UA" sz="1600" b="1" dirty="0">
                <a:latin typeface="+mj-lt"/>
              </a:rPr>
              <a:t>досвіду </a:t>
            </a:r>
            <a:r>
              <a:rPr lang="uk-UA" sz="1600" b="1" dirty="0" smtClean="0">
                <a:latin typeface="+mj-lt"/>
              </a:rPr>
              <a:t>глобальної інфляції і </a:t>
            </a:r>
            <a:r>
              <a:rPr lang="uk-UA" sz="1600" b="1" dirty="0">
                <a:latin typeface="+mj-lt"/>
              </a:rPr>
              <a:t>напрацювання рекомендацій відбудеться пізніше</a:t>
            </a:r>
            <a:r>
              <a:rPr lang="uk-UA" sz="1600" b="1" dirty="0" smtClean="0">
                <a:latin typeface="+mj-lt"/>
              </a:rPr>
              <a:t>.</a:t>
            </a:r>
          </a:p>
          <a:p>
            <a:pPr algn="ctr">
              <a:defRPr/>
            </a:pPr>
            <a:endParaRPr lang="uk-UA" sz="900" b="1" dirty="0">
              <a:latin typeface="+mj-lt"/>
            </a:endParaRP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Тому, </a:t>
            </a:r>
            <a:r>
              <a:rPr lang="uk-UA" sz="1800" b="1" dirty="0" smtClean="0">
                <a:latin typeface="+mj-lt"/>
              </a:rPr>
              <a:t>зараз кожна </a:t>
            </a:r>
            <a:r>
              <a:rPr lang="uk-UA" sz="1800" b="1" dirty="0">
                <a:latin typeface="+mj-lt"/>
              </a:rPr>
              <a:t>країна </a:t>
            </a:r>
            <a:r>
              <a:rPr lang="uk-UA" sz="1800" b="1" dirty="0" smtClean="0">
                <a:latin typeface="+mj-lt"/>
              </a:rPr>
              <a:t>визначає наявність або відсутність критичної ситуації </a:t>
            </a:r>
            <a:r>
              <a:rPr lang="uk-UA" sz="1800" b="1" cap="all" dirty="0">
                <a:latin typeface="+mj-lt"/>
              </a:rPr>
              <a:t>на свій розсуд</a:t>
            </a:r>
            <a:r>
              <a:rPr lang="uk-UA" sz="1800" b="1" dirty="0" smtClean="0">
                <a:latin typeface="+mj-lt"/>
              </a:rPr>
              <a:t>.</a:t>
            </a:r>
          </a:p>
          <a:p>
            <a:pPr algn="ctr">
              <a:defRPr/>
            </a:pPr>
            <a:endParaRPr lang="uk-UA" sz="700" b="1" dirty="0">
              <a:latin typeface="+mj-lt"/>
            </a:endParaRP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Національний банк розсудив </a:t>
            </a:r>
            <a:r>
              <a:rPr lang="uk-UA" sz="1600" b="1" dirty="0">
                <a:latin typeface="+mj-lt"/>
              </a:rPr>
              <a:t>так, що </a:t>
            </a:r>
            <a:r>
              <a:rPr lang="uk-UA" sz="1600" b="1" dirty="0" smtClean="0">
                <a:latin typeface="+mj-lt"/>
              </a:rPr>
              <a:t>в Україні </a:t>
            </a:r>
            <a:r>
              <a:rPr lang="uk-UA" sz="1600" b="1" dirty="0" smtClean="0">
                <a:latin typeface="+mj-lt"/>
              </a:rPr>
              <a:t>такого форс-мажору </a:t>
            </a:r>
            <a:r>
              <a:rPr lang="uk-UA" sz="1600" b="1" cap="all" dirty="0" smtClean="0">
                <a:latin typeface="+mj-lt"/>
              </a:rPr>
              <a:t>немає</a:t>
            </a:r>
            <a:r>
              <a:rPr lang="uk-UA" sz="1600" b="1" dirty="0" smtClean="0">
                <a:latin typeface="+mj-lt"/>
              </a:rPr>
              <a:t>, </a:t>
            </a: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облікова ставка </a:t>
            </a:r>
            <a:r>
              <a:rPr lang="uk-UA" sz="1600" b="1" dirty="0" smtClean="0">
                <a:latin typeface="+mj-lt"/>
              </a:rPr>
              <a:t>начебто може </a:t>
            </a:r>
            <a:r>
              <a:rPr lang="uk-UA" sz="1600" b="1" dirty="0" smtClean="0">
                <a:latin typeface="+mj-lt"/>
              </a:rPr>
              <a:t>і надалі залишатися </a:t>
            </a:r>
            <a:r>
              <a:rPr lang="uk-UA" sz="1600" b="1" dirty="0">
                <a:latin typeface="+mj-lt"/>
              </a:rPr>
              <a:t>головним інструментом подолання інфляції, </a:t>
            </a:r>
            <a:endParaRPr lang="uk-UA" sz="1600" b="1" dirty="0" smtClean="0">
              <a:latin typeface="+mj-lt"/>
            </a:endParaRP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попри нестабільність грошової маси, небачене падіння виробництва та інші потужні фактори </a:t>
            </a:r>
          </a:p>
          <a:p>
            <a:pPr algn="ctr">
              <a:defRPr/>
            </a:pPr>
            <a:r>
              <a:rPr lang="uk-UA" sz="1600" b="1" dirty="0" smtClean="0">
                <a:latin typeface="+mj-lt"/>
              </a:rPr>
              <a:t>які зараз диктують інфляцію і перебивають слабку дію ставки.</a:t>
            </a:r>
            <a:endParaRPr lang="uk-UA" sz="1600" b="1" dirty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dirty="0" smtClean="0">
              <a:latin typeface="+mj-lt"/>
            </a:endParaRPr>
          </a:p>
          <a:p>
            <a:pPr marL="0" marR="0" indent="0" algn="ctr" defTabSz="91440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707764"/>
      </p:ext>
    </p:extLst>
  </p:cSld>
  <p:clrMapOvr>
    <a:masterClrMapping/>
  </p:clrMapOvr>
</p:sld>
</file>

<file path=ppt/slides/slide4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80060"/>
            <a:ext cx="1219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ВИСНОВКИ</a:t>
            </a:r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До </a:t>
            </a:r>
            <a:r>
              <a:rPr lang="ru-RU" sz="2200" b="1" dirty="0" err="1" smtClean="0"/>
              <a:t>переліку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заходів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спрямованих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надання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імпульсу</a:t>
            </a:r>
            <a:r>
              <a:rPr lang="ru-RU" sz="2200" b="1" dirty="0" smtClean="0"/>
              <a:t> </a:t>
            </a:r>
            <a:r>
              <a:rPr lang="ru-RU" sz="2200" b="1" dirty="0" smtClean="0"/>
              <a:t>для </a:t>
            </a:r>
            <a:r>
              <a:rPr lang="ru-RU" sz="2200" b="1" dirty="0" err="1" smtClean="0"/>
              <a:t>прискореного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економіки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і </a:t>
            </a:r>
            <a:r>
              <a:rPr lang="ru-RU" sz="2200" b="1" dirty="0" err="1" smtClean="0"/>
              <a:t>її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зрушення</a:t>
            </a:r>
            <a:r>
              <a:rPr lang="ru-RU" sz="2200" b="1" dirty="0" smtClean="0"/>
              <a:t> </a:t>
            </a:r>
            <a:r>
              <a:rPr lang="ru-RU" sz="2200" b="1" dirty="0" smtClean="0"/>
              <a:t>з мертвої точки</a:t>
            </a:r>
          </a:p>
          <a:p>
            <a:pPr algn="ctr"/>
            <a:r>
              <a:rPr lang="ru-RU" sz="2200" b="1" dirty="0" smtClean="0"/>
              <a:t>рекомендовано </a:t>
            </a:r>
            <a:r>
              <a:rPr lang="ru-RU" sz="2200" b="1" dirty="0" err="1" smtClean="0"/>
              <a:t>включити</a:t>
            </a:r>
            <a:r>
              <a:rPr lang="ru-RU" sz="2200" b="1" dirty="0" smtClean="0"/>
              <a:t>: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 smtClean="0"/>
              <a:t>– </a:t>
            </a:r>
            <a:r>
              <a:rPr lang="ru-RU" sz="2200" b="1" dirty="0" err="1" smtClean="0"/>
              <a:t>Збір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поіменних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даних</a:t>
            </a:r>
            <a:r>
              <a:rPr lang="ru-RU" sz="2200" b="1" dirty="0" smtClean="0"/>
              <a:t> про </a:t>
            </a:r>
            <a:r>
              <a:rPr lang="ru-RU" sz="2200" b="1" dirty="0" err="1" smtClean="0"/>
              <a:t>технологічні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економічні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параметри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відновлення</a:t>
            </a:r>
            <a:r>
              <a:rPr lang="ru-RU" sz="2200" b="1" dirty="0" smtClean="0"/>
              <a:t> і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</a:p>
          <a:p>
            <a:pPr algn="ctr"/>
            <a:r>
              <a:rPr lang="ru-RU" sz="2200" b="1" dirty="0" smtClean="0"/>
              <a:t>як </a:t>
            </a:r>
            <a:r>
              <a:rPr lang="ru-RU" sz="2200" b="1" dirty="0" err="1" smtClean="0"/>
              <a:t>пошкоджених</a:t>
            </a:r>
            <a:r>
              <a:rPr lang="ru-RU" sz="2200" b="1" dirty="0" smtClean="0"/>
              <a:t>, так і не </a:t>
            </a:r>
            <a:r>
              <a:rPr lang="ru-RU" sz="2200" b="1" dirty="0" err="1" smtClean="0"/>
              <a:t>пошкоджених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обєктів</a:t>
            </a:r>
            <a:r>
              <a:rPr lang="ru-RU" sz="2200" b="1" dirty="0" smtClean="0"/>
              <a:t>. 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200" b="1" dirty="0"/>
              <a:t>– </a:t>
            </a:r>
            <a:r>
              <a:rPr lang="ru-RU" sz="2200" b="1" dirty="0" err="1" smtClean="0"/>
              <a:t>Визнання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існування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нестабільної</a:t>
            </a:r>
            <a:r>
              <a:rPr lang="ru-RU" sz="2200" b="1" dirty="0" smtClean="0"/>
              <a:t> і форс-</a:t>
            </a:r>
            <a:r>
              <a:rPr lang="ru-RU" sz="2200" b="1" dirty="0" err="1" smtClean="0"/>
              <a:t>мажорної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ситуації</a:t>
            </a:r>
            <a:r>
              <a:rPr lang="ru-RU" sz="2200" b="1" dirty="0" smtClean="0"/>
              <a:t>, коли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 err="1" smtClean="0"/>
              <a:t>облікова</a:t>
            </a:r>
            <a:r>
              <a:rPr lang="ru-RU" sz="2200" b="1" dirty="0" smtClean="0"/>
              <a:t> ставка перестала бути не </a:t>
            </a:r>
            <a:r>
              <a:rPr lang="ru-RU" sz="2200" b="1" dirty="0" err="1" smtClean="0"/>
              <a:t>тільки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основним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інструментом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інфляцію</a:t>
            </a:r>
            <a:r>
              <a:rPr lang="ru-RU" sz="2200" b="1" dirty="0" smtClean="0"/>
              <a:t>, </a:t>
            </a:r>
          </a:p>
          <a:p>
            <a:pPr algn="ctr"/>
            <a:r>
              <a:rPr lang="ru-RU" sz="2200" b="1" dirty="0" smtClean="0"/>
              <a:t>а </a:t>
            </a:r>
            <a:r>
              <a:rPr lang="ru-RU" sz="2200" b="1" dirty="0" err="1" smtClean="0"/>
              <a:t>навіть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тимчасово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втратила</a:t>
            </a:r>
            <a:r>
              <a:rPr lang="ru-RU" sz="2200" b="1" dirty="0"/>
              <a:t> </a:t>
            </a:r>
            <a:r>
              <a:rPr lang="ru-RU" sz="2200" b="1" dirty="0" smtClean="0"/>
              <a:t>будь </a:t>
            </a:r>
            <a:r>
              <a:rPr lang="ru-RU" sz="2200" b="1" dirty="0" err="1" smtClean="0"/>
              <a:t>який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інфляцію</a:t>
            </a:r>
            <a:r>
              <a:rPr lang="ru-RU" sz="2200" b="1" dirty="0" smtClean="0"/>
              <a:t>.</a:t>
            </a:r>
          </a:p>
          <a:p>
            <a:pPr algn="ctr"/>
            <a:r>
              <a:rPr lang="ru-RU" sz="800" b="1" dirty="0" smtClean="0"/>
              <a:t> </a:t>
            </a:r>
          </a:p>
          <a:p>
            <a:pPr algn="ctr"/>
            <a:r>
              <a:rPr lang="ru-RU" sz="2200" b="1" dirty="0" smtClean="0"/>
              <a:t>і </a:t>
            </a:r>
            <a:r>
              <a:rPr lang="ru-RU" sz="2200" b="1" dirty="0" err="1" smtClean="0"/>
              <a:t>відповідне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глибоке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реформування</a:t>
            </a:r>
            <a:r>
              <a:rPr lang="ru-RU" sz="2200" b="1" dirty="0" smtClean="0"/>
              <a:t> порядку </a:t>
            </a:r>
            <a:r>
              <a:rPr lang="ru-RU" sz="2200" b="1" dirty="0" err="1" smtClean="0"/>
              <a:t>встановлення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облікової</a:t>
            </a:r>
            <a:r>
              <a:rPr lang="ru-RU" sz="2200" b="1" dirty="0" smtClean="0"/>
              <a:t> ставки НБУ.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3949904"/>
      </p:ext>
    </p:extLst>
  </p:cSld>
  <p:clrMapOvr>
    <a:masterClrMapping/>
  </p:clrMapOvr>
</p:sld>
</file>

<file path=ppt/slides/slide4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44548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65%"/>
                    <a:lumOff val="35%"/>
                  </a:schemeClr>
                </a:solidFill>
              </a:rPr>
              <a:t>ДЯКУЮ </a:t>
            </a:r>
          </a:p>
          <a:p>
            <a:pPr algn="ctr"/>
            <a:r>
              <a:rPr lang="uk-UA" sz="4800" b="1" dirty="0" smtClean="0">
                <a:solidFill>
                  <a:schemeClr val="tx1">
                    <a:lumMod val="65%"/>
                    <a:lumOff val="35%"/>
                  </a:schemeClr>
                </a:solidFill>
              </a:rPr>
              <a:t>ЗА УВАГУ !</a:t>
            </a:r>
            <a:endParaRPr lang="en-US" sz="4800" b="1" dirty="0" smtClean="0">
              <a:solidFill>
                <a:schemeClr val="tx1">
                  <a:lumMod val="65%"/>
                  <a:lumOff val="35%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2424904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53" y="20126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Тому, що </a:t>
            </a:r>
            <a:r>
              <a:rPr lang="ru-RU" sz="2000" b="1" dirty="0" smtClean="0"/>
              <a:t>ПЕРШ ніж ПИСАТИ НОВІ ПІДРУЧНИКИ з ВІДНОВЛЕННЯ СЛІД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10122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ЧОМУ ЕКОНОМІКА НЕ ДОГАНЯЄ?</a:t>
            </a:r>
          </a:p>
        </p:txBody>
      </p:sp>
    </p:spTree>
    <p:extLst>
      <p:ext uri="{BB962C8B-B14F-4D97-AF65-F5344CB8AC3E}">
        <p14:creationId xmlns:p14="http://schemas.microsoft.com/office/powerpoint/2010/main" val="4286428726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26071"/>
            <a:ext cx="3186396" cy="3147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30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                                                 </a:t>
            </a:r>
            <a:r>
              <a:rPr lang="ru-RU" sz="2000" b="1" dirty="0" smtClean="0"/>
              <a:t>●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ПИСАТИ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ПІДРУЧНИКИ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2700644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26071"/>
            <a:ext cx="3186396" cy="31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04" y="1699737"/>
            <a:ext cx="3657917" cy="3147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30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                                                 </a:t>
            </a:r>
            <a:r>
              <a:rPr lang="ru-RU" sz="2000" b="1" dirty="0" smtClean="0"/>
              <a:t>●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ПИСАТИ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ПІДРУЧНИКИ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83149114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26071"/>
            <a:ext cx="3186396" cy="31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04" y="1699737"/>
            <a:ext cx="3657917" cy="314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37" y="2549443"/>
            <a:ext cx="3905701" cy="3860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30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                                                 </a:t>
            </a:r>
            <a:r>
              <a:rPr lang="ru-RU" sz="2000" b="1" dirty="0" smtClean="0"/>
              <a:t>●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ПИСАТИ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ПІДРУЧНИКИ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28153385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5" y="126071"/>
            <a:ext cx="3186396" cy="31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04" y="1699737"/>
            <a:ext cx="3657917" cy="314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37" y="2549443"/>
            <a:ext cx="3905701" cy="3860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5" y="2994325"/>
            <a:ext cx="4907705" cy="3863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294" y="4926162"/>
            <a:ext cx="4907705" cy="2036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2030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                                                 </a:t>
            </a:r>
            <a:r>
              <a:rPr lang="ru-RU" sz="2000" b="1" dirty="0" smtClean="0"/>
              <a:t>● ПЕРШ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ПИСАТИ </a:t>
            </a:r>
            <a:r>
              <a:rPr lang="ru-RU" sz="2000" b="1" dirty="0" err="1" smtClean="0"/>
              <a:t>НОВІ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ПІДРУЧНИКИ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ВИВЧИТИ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42671617"/>
      </p:ext>
    </p:extLst>
  </p:cSld>
  <p:clrMapOvr>
    <a:masterClrMapping/>
  </p:clrMapOvr>
</p:sld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17711</TotalTime>
  <Words>3678</Words>
  <Application>Microsoft Office PowerPoint</Application>
  <PresentationFormat>Widescreen</PresentationFormat>
  <Paragraphs>595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Office Theme</vt:lpstr>
      <vt:lpstr>ПРОБЛЕМИ ЕКОНОМІЧНОГО ВІДНОВЛЕННЯ І РЕФОРМУВАННЯ ВІДСОТКОВОЇ ПОЛІТИКИ НБУ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політики НБУ на темпи відновлення  та інші гострі проблеми економіки України Доповідь на засіданні Антикризового штабу 8 червня 2023</dc:title>
  <dc:creator>Volo Ryaboshlyk</dc:creator>
  <cp:lastModifiedBy>Volo Ryaboshlyk</cp:lastModifiedBy>
  <cp:revision>318</cp:revision>
  <dcterms:created xsi:type="dcterms:W3CDTF">2023-05-25T10:54:37Z</dcterms:created>
  <dcterms:modified xsi:type="dcterms:W3CDTF">2023-06-07T19:55:34Z</dcterms:modified>
</cp:coreProperties>
</file>