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5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58" r:id="rId14"/>
    <p:sldId id="259" r:id="rId15"/>
    <p:sldId id="276" r:id="rId16"/>
    <p:sldId id="277" r:id="rId17"/>
    <p:sldId id="278" r:id="rId18"/>
    <p:sldId id="279" r:id="rId19"/>
    <p:sldId id="281" r:id="rId20"/>
    <p:sldId id="28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Tarr" initials="DT" lastIdx="12" clrIdx="0">
    <p:extLst>
      <p:ext uri="{19B8F6BF-5375-455C-9EA6-DF929625EA0E}">
        <p15:presenceInfo xmlns:p15="http://schemas.microsoft.com/office/powerpoint/2012/main" userId="3858f67ffdfbc1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6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83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47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4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40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72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86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0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97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151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14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16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87011-2D71-4B63-AFD0-AC9C8376FD9E}" type="datetimeFigureOut">
              <a:rPr lang="en-GB" smtClean="0"/>
              <a:t>04/11/2020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D822-05B7-434F-9BB3-6739894209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18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Галузевий аналіз: ключові можливості та виклики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6239"/>
            <a:ext cx="9144000" cy="2314135"/>
          </a:xfrm>
        </p:spPr>
        <p:txBody>
          <a:bodyPr>
            <a:normAutofit/>
          </a:bodyPr>
          <a:lstStyle/>
          <a:p>
            <a:r>
              <a:rPr lang="uk-UA" dirty="0" smtClean="0"/>
              <a:t>Вероніка Мовчан</a:t>
            </a:r>
            <a:endParaRPr lang="en-US" dirty="0"/>
          </a:p>
          <a:p>
            <a:r>
              <a:rPr lang="uk-UA" dirty="0" smtClean="0"/>
              <a:t>Інститут економічних досліджень і політичних консультацій</a:t>
            </a:r>
            <a:endParaRPr lang="en-US" dirty="0"/>
          </a:p>
          <a:p>
            <a:endParaRPr lang="en-US" dirty="0"/>
          </a:p>
          <a:p>
            <a:r>
              <a:rPr lang="uk-UA" dirty="0" smtClean="0"/>
              <a:t>Київ</a:t>
            </a:r>
            <a:r>
              <a:rPr lang="en-US" dirty="0" smtClean="0"/>
              <a:t>, </a:t>
            </a:r>
            <a:r>
              <a:rPr lang="uk-UA" dirty="0" smtClean="0"/>
              <a:t>листопад </a:t>
            </a:r>
            <a:r>
              <a:rPr lang="en-US" dirty="0" smtClean="0"/>
              <a:t>2020</a:t>
            </a:r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876" y="426087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539" y="157152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9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Виробництво текстилю та </a:t>
            </a:r>
            <a:r>
              <a:rPr lang="uk-UA" sz="3600" b="1" dirty="0" smtClean="0"/>
              <a:t>одягу</a:t>
            </a:r>
            <a:r>
              <a:rPr lang="en-US" sz="3600" b="1" dirty="0" smtClean="0"/>
              <a:t>: </a:t>
            </a:r>
            <a:r>
              <a:rPr lang="uk-UA" sz="3600" dirty="0"/>
              <a:t>очікувана угода про вільну торгівлю з Туреччиною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690688"/>
            <a:ext cx="10711375" cy="345105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Індекс виявленої порівняльної переваги </a:t>
            </a:r>
            <a:r>
              <a:rPr lang="en-US" sz="2200" dirty="0" smtClean="0"/>
              <a:t>(RCA) </a:t>
            </a:r>
            <a:r>
              <a:rPr lang="uk-UA" sz="2200" dirty="0" smtClean="0"/>
              <a:t>сектору нижчий за одиницю, що свідчить про низьку конкурентоспроможність сектору у світі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Основним напрямком експорту є ЄС, частка Туреччини становить 2%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Ввізне мито Туреччини на українську продукцію: текстиль 4%, одяг 12%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Ввізне мито України на турецьку продукцію: текстиль 5%, одяг 12%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Вимоги безпеки продукції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Очікується, що угода про вільну торгівлю з Туреччиною скоротить обсяги виробництва у секторі через </a:t>
            </a:r>
            <a:r>
              <a:rPr lang="uk-UA" sz="2200" dirty="0"/>
              <a:t>посилення конкуренцію з боку імпорту та більші витрати на ресурси, за які конкурують сектори, що зростають </a:t>
            </a:r>
            <a:endParaRPr lang="uk-UA" sz="2200" dirty="0" smtClean="0"/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Водночас правила походження Пан-Євро-Мед можуть стимулювати торгівлю проміжними товарами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25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4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Виробництво електричного  </a:t>
            </a:r>
            <a:r>
              <a:rPr lang="uk-UA" sz="3600" b="1" dirty="0" smtClean="0"/>
              <a:t>обладнання</a:t>
            </a:r>
            <a:r>
              <a:rPr lang="en-US" sz="3600" b="1" dirty="0" smtClean="0"/>
              <a:t>: </a:t>
            </a:r>
            <a:r>
              <a:rPr lang="uk-UA" sz="3600" dirty="0"/>
              <a:t>огляд сектору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85538" y="1825627"/>
            <a:ext cx="5068261" cy="4213462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цьому секторі переважають МСП, які створюють 77% доданої вартості</a:t>
            </a:r>
          </a:p>
          <a:p>
            <a:r>
              <a:rPr lang="uk-UA" sz="2000" dirty="0" smtClean="0"/>
              <a:t>Українські приватні юридичні особи становлять 80% сектору; частка іноземних компаній - 14%</a:t>
            </a:r>
          </a:p>
          <a:p>
            <a:r>
              <a:rPr lang="uk-UA" sz="2000" dirty="0" smtClean="0"/>
              <a:t>Концентрація на ринку помірна: 8 найбільших компаній займають 21% ринку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Застаріла технологія</a:t>
            </a:r>
          </a:p>
          <a:p>
            <a:pPr lvl="1"/>
            <a:r>
              <a:rPr lang="uk-UA" sz="2000" dirty="0" smtClean="0"/>
              <a:t>Дефіцит кваліфікованої робочої сили</a:t>
            </a:r>
          </a:p>
          <a:p>
            <a:pPr lvl="1"/>
            <a:r>
              <a:rPr lang="uk-UA" sz="2000" dirty="0" smtClean="0"/>
              <a:t>Доступ до фінансів</a:t>
            </a:r>
            <a:endParaRPr lang="uk-UA" sz="20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51292372"/>
              </p:ext>
            </p:extLst>
          </p:nvPr>
        </p:nvGraphicFramePr>
        <p:xfrm>
          <a:off x="776727" y="1825626"/>
          <a:ext cx="5416603" cy="3770147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2335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830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9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47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50.4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8201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470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18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76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90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00" y="559577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72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b="1" dirty="0"/>
              <a:t>Виробництво електричного  обладнання</a:t>
            </a:r>
            <a:r>
              <a:rPr lang="en-US" sz="4000" b="1" dirty="0"/>
              <a:t>: </a:t>
            </a:r>
            <a:r>
              <a:rPr lang="uk-UA" sz="4000" dirty="0" smtClean="0"/>
              <a:t>очікувана </a:t>
            </a:r>
            <a:r>
              <a:rPr lang="uk-UA" sz="4000" dirty="0"/>
              <a:t>угода про вільну торгівлю з Туреччиною</a:t>
            </a:r>
            <a:endParaRPr lang="en-GB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199" y="1690688"/>
            <a:ext cx="11218049" cy="315362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Індекс виявленої порівняльної переваги (</a:t>
            </a:r>
            <a:r>
              <a:rPr lang="en-US" sz="2200" dirty="0" smtClean="0"/>
              <a:t>RCA) </a:t>
            </a:r>
            <a:r>
              <a:rPr lang="uk-UA" sz="2200" dirty="0" smtClean="0"/>
              <a:t>сектору нижчий за одиницю, що свідчить про низьку конкурентоспроможність сектору у світі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Основним напрямком експорту є ЄС та інші ЗВТ, частка Туреччини – близько нуля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Ввізне мито Туреччини на українську продукцію: 2%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Ввізне мито України на турецьку продукцію: 4%</a:t>
            </a:r>
          </a:p>
          <a:p>
            <a:pPr lvl="1"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Технічні бар'єри у торгівлі: відсутність взаємного визнання стандартів та оцінки відповідності</a:t>
            </a:r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Очікується, що угода про вільну торгівлю з Туреччиною скоротить обсяги виробництва у секторі через вищі витрати </a:t>
            </a:r>
            <a:r>
              <a:rPr lang="uk-UA" sz="2200" dirty="0"/>
              <a:t>на ресурси, за які конкурують сектори, що зростають </a:t>
            </a:r>
            <a:endParaRPr lang="uk-UA" sz="2200" dirty="0" smtClean="0"/>
          </a:p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У той же час правила походження Пан-Євро-Мед можуть стимулювати торгівлю проміжними товарами. Взаємне визнання стандартів та оцінка відповідності також стимулюватиме торгівлю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0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Інформаційні </a:t>
            </a:r>
            <a:r>
              <a:rPr lang="uk-UA" sz="3600" b="1" dirty="0" smtClean="0"/>
              <a:t>технології</a:t>
            </a:r>
            <a:r>
              <a:rPr lang="en-US" sz="3600" b="1" dirty="0" smtClean="0"/>
              <a:t>: </a:t>
            </a:r>
            <a:r>
              <a:rPr lang="uk-UA" sz="3600" dirty="0"/>
              <a:t>огляд сектору</a:t>
            </a:r>
            <a:endParaRPr lang="en-GB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7699120"/>
              </p:ext>
            </p:extLst>
          </p:nvPr>
        </p:nvGraphicFramePr>
        <p:xfrm>
          <a:off x="838200" y="1825624"/>
          <a:ext cx="5147662" cy="375030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16410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35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937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55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14746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63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57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25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6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7"/>
            <a:ext cx="5430692" cy="4582207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країні працюють понад 100 R&amp;D офісів міжнародних компаній</a:t>
            </a:r>
          </a:p>
          <a:p>
            <a:r>
              <a:rPr lang="uk-UA" sz="2000" dirty="0" smtClean="0"/>
              <a:t>Дві третини доданої вартості ІТ створюються МСП</a:t>
            </a:r>
          </a:p>
          <a:p>
            <a:r>
              <a:rPr lang="uk-UA" sz="2000" dirty="0" smtClean="0"/>
              <a:t>Сектор знаходиться у приватній власності, частка іноземних компаній становить 17%</a:t>
            </a:r>
          </a:p>
          <a:p>
            <a:r>
              <a:rPr lang="uk-UA" sz="2000" dirty="0" smtClean="0"/>
              <a:t>Концентрація на ринку низька: </a:t>
            </a:r>
            <a:r>
              <a:rPr lang="en-US" sz="2000" dirty="0" smtClean="0"/>
              <a:t>8 </a:t>
            </a:r>
            <a:r>
              <a:rPr lang="uk-UA" sz="2000" dirty="0" smtClean="0"/>
              <a:t>найбільших</a:t>
            </a:r>
            <a:r>
              <a:rPr lang="en-US" sz="2000" dirty="0" smtClean="0"/>
              <a:t> </a:t>
            </a:r>
            <a:r>
              <a:rPr lang="uk-UA" sz="2000" dirty="0" smtClean="0"/>
              <a:t>компаній займають лише 10% ринку</a:t>
            </a:r>
          </a:p>
          <a:p>
            <a:r>
              <a:rPr lang="uk-UA" sz="2000" dirty="0" smtClean="0"/>
              <a:t>Інтерв’ю висвітлили кілька проблем, з якими стикається цей сектор:</a:t>
            </a:r>
          </a:p>
          <a:p>
            <a:pPr lvl="1"/>
            <a:r>
              <a:rPr lang="uk-UA" sz="2000" dirty="0" smtClean="0"/>
              <a:t>Дефіцит кваліфікованої робочої сили</a:t>
            </a:r>
          </a:p>
          <a:p>
            <a:pPr lvl="1"/>
            <a:r>
              <a:rPr lang="uk-UA" sz="2000" dirty="0" smtClean="0"/>
              <a:t>Слабкий внутрішній попит</a:t>
            </a:r>
            <a:endParaRPr lang="uk-UA" sz="2000" dirty="0" smtClean="0"/>
          </a:p>
          <a:p>
            <a:endParaRPr lang="uk-UA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069" y="5575926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250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Інформаційні технології</a:t>
            </a:r>
            <a:r>
              <a:rPr lang="en-US" sz="3600" b="1" dirty="0"/>
              <a:t>: </a:t>
            </a:r>
            <a:r>
              <a:rPr lang="uk-UA" sz="3600" dirty="0" smtClean="0"/>
              <a:t>очікувана </a:t>
            </a:r>
            <a:r>
              <a:rPr lang="uk-UA" sz="3600" dirty="0"/>
              <a:t>угода про вільну торгівлю з Туреччиною</a:t>
            </a:r>
            <a:endParaRPr lang="en-GB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1044134" cy="435133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Цей сектор є конкурентоспроможним як у світі</a:t>
            </a:r>
            <a:r>
              <a:rPr lang="uk-UA" sz="2200" dirty="0"/>
              <a:t> </a:t>
            </a:r>
            <a:r>
              <a:rPr lang="uk-UA" sz="2200" dirty="0" smtClean="0"/>
              <a:t>та на ринку Туреччини (RCA&gt; 1)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Основним напрямком експорту є ЄС та США, частка Туреччини близька до нуля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Загальні обмеження тимчасового пересування людей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Очікується, що угода про вільну торгівлю з Туреччиною скоротить обсяги виробництва у секторі через </a:t>
            </a:r>
            <a:r>
              <a:rPr lang="uk-UA" sz="2200" dirty="0"/>
              <a:t>вищі витрати на ресурси, за які конкурують сектори, що </a:t>
            </a:r>
            <a:r>
              <a:rPr lang="uk-UA" sz="2200" dirty="0" smtClean="0"/>
              <a:t>зростають. Однак, очікується, що цей вплив пом'якшиться завдяки технологічному прогресу та зростаючому світовому попиту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Туреччина не є членом Єдиного цифрового ринку ЄС, тоді як Україна прагне приєднатись до цього ринку. Згідно з інтерв'ю з представниками секторів, бажано завершити переговори з ЄС перед тим, як відкривати ІТ-сектор у рамках ЗВТ з Туреччиною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811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Туризм</a:t>
            </a:r>
            <a:r>
              <a:rPr lang="en-US" sz="4000" dirty="0" smtClean="0"/>
              <a:t>: </a:t>
            </a:r>
            <a:r>
              <a:rPr lang="uk-UA" sz="4000" dirty="0"/>
              <a:t>огляд сектору</a:t>
            </a:r>
            <a:endParaRPr lang="en-GB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16274" y="1759300"/>
            <a:ext cx="5263565" cy="4582207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секторі переважають МСП, які створюють 96% доданої вартості</a:t>
            </a:r>
          </a:p>
          <a:p>
            <a:r>
              <a:rPr lang="uk-UA" sz="2000" dirty="0" smtClean="0"/>
              <a:t>Частки українських приватних юридичних осіб та приватних підприємців дорівнюють 42% для кожної категорії; частка іноземних компаній - 16%</a:t>
            </a:r>
          </a:p>
          <a:p>
            <a:r>
              <a:rPr lang="uk-UA" sz="2000" dirty="0" smtClean="0"/>
              <a:t>Концентрація на ринку низька: 8 найбільших  компаній займають 11% ринку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Питання якості</a:t>
            </a:r>
          </a:p>
          <a:p>
            <a:pPr lvl="1"/>
            <a:r>
              <a:rPr lang="uk-UA" sz="2000" dirty="0" smtClean="0"/>
              <a:t>Нерозвинена інфраструктура</a:t>
            </a:r>
          </a:p>
          <a:p>
            <a:pPr lvl="1"/>
            <a:r>
              <a:rPr lang="uk-UA" sz="2000" dirty="0" smtClean="0"/>
              <a:t>Громіздке регулювання</a:t>
            </a:r>
            <a:endParaRPr lang="uk-UA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7431301"/>
              </p:ext>
            </p:extLst>
          </p:nvPr>
        </p:nvGraphicFramePr>
        <p:xfrm>
          <a:off x="838199" y="1825626"/>
          <a:ext cx="5347447" cy="3750388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2405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069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738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96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35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214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3 234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357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30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99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762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47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97" y="5686865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07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Туризм</a:t>
            </a:r>
            <a:r>
              <a:rPr lang="en-US" sz="4000" b="1" dirty="0" smtClean="0"/>
              <a:t>: </a:t>
            </a:r>
            <a:r>
              <a:rPr lang="uk-UA" sz="4000" dirty="0"/>
              <a:t>очікувана угода про вільну торгівлю з Туреччиною</a:t>
            </a:r>
            <a:endParaRPr lang="en-GB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802573"/>
            <a:ext cx="11025948" cy="39604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400"/>
              </a:spcBef>
              <a:spcAft>
                <a:spcPts val="400"/>
              </a:spcAft>
            </a:pPr>
            <a:r>
              <a:rPr lang="uk-UA" sz="2200" dirty="0"/>
              <a:t>Індекс виявленої порівняльної переваги (</a:t>
            </a:r>
            <a:r>
              <a:rPr lang="en-US" sz="2200" dirty="0"/>
              <a:t>RCA) </a:t>
            </a:r>
            <a:r>
              <a:rPr lang="uk-UA" sz="2200" dirty="0"/>
              <a:t>сектору нижчий за одиницю, що свідчить про низьку конкурентоспроможність сектору у світі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Більше половини експорту припадає на «решту світу», частка Туреччини становить 3%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spcBef>
                <a:spcPts val="400"/>
              </a:spcBef>
              <a:spcAft>
                <a:spcPts val="400"/>
              </a:spcAft>
            </a:pPr>
            <a:r>
              <a:rPr lang="uk-UA" sz="2000" dirty="0" smtClean="0"/>
              <a:t>Загальні обмеження тимчасового пересування людей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Очікується, що угода про вільну торгівлю з Туреччиною дещо скоротить обсяги виробництва у секторі через вищі </a:t>
            </a:r>
            <a:r>
              <a:rPr lang="uk-UA" sz="2200" dirty="0"/>
              <a:t>витрати на ресурси, за які конкурують сектори, що зростають </a:t>
            </a:r>
            <a:endParaRPr lang="uk-UA" sz="2200" dirty="0" smtClean="0"/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uk-UA" sz="2200" dirty="0" smtClean="0"/>
              <a:t>Інтерв'ю з власниками бізнесу в цьому секторі показали, що вони не очікують, що ЗВТ з Туреччиною суттєво змінить ситуацію у секторі, оскільки Україна та Туреччина вже дозволяють взаємний  безвізовий в'їзд для туристів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56036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9277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Автоперевезення</a:t>
            </a:r>
            <a:r>
              <a:rPr lang="en-US" sz="4000" dirty="0" smtClean="0"/>
              <a:t>: </a:t>
            </a:r>
            <a:r>
              <a:rPr lang="uk-UA" sz="4000" dirty="0"/>
              <a:t>огляд сектору</a:t>
            </a:r>
            <a:endParaRPr lang="en-GB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85538" y="1825626"/>
            <a:ext cx="5235902" cy="4582207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секторі переважають МСП, які створюють 98% доданої вартості</a:t>
            </a:r>
          </a:p>
          <a:p>
            <a:r>
              <a:rPr lang="uk-UA" sz="2000" dirty="0" smtClean="0"/>
              <a:t>Власність у секторі розподілена між українськими приватними юридичними особами (59%) та приватними підприємцями (31%), частка іноземних компаній становить 1%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Якість доріг / перевантаження</a:t>
            </a:r>
          </a:p>
          <a:p>
            <a:pPr lvl="1"/>
            <a:r>
              <a:rPr lang="uk-UA" sz="2000" dirty="0" smtClean="0"/>
              <a:t>Низький контроль безпеки дорожнього руху</a:t>
            </a:r>
          </a:p>
          <a:p>
            <a:pPr lvl="1"/>
            <a:r>
              <a:rPr lang="uk-UA" sz="2000" dirty="0" smtClean="0"/>
              <a:t>Залежність від витрат на паливо</a:t>
            </a:r>
          </a:p>
          <a:p>
            <a:pPr lvl="1"/>
            <a:r>
              <a:rPr lang="uk-UA" sz="2000" dirty="0" smtClean="0"/>
              <a:t>Доступ на ринок ЄС / питання дозволів</a:t>
            </a:r>
            <a:endParaRPr lang="uk-UA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7391" y="6253162"/>
            <a:ext cx="2038247" cy="604838"/>
          </a:xfrm>
          <a:prstGeom prst="rect">
            <a:avLst/>
          </a:prstGeom>
        </p:spPr>
      </p:pic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8401305"/>
              </p:ext>
            </p:extLst>
          </p:nvPr>
        </p:nvGraphicFramePr>
        <p:xfrm>
          <a:off x="745991" y="1917175"/>
          <a:ext cx="5408919" cy="3604583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2684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4046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5730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35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35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98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113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4252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46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286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24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75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238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b="1" dirty="0" smtClean="0"/>
              <a:t>Автоперевезення</a:t>
            </a:r>
            <a:r>
              <a:rPr lang="en-US" sz="4000" b="1" dirty="0" smtClean="0"/>
              <a:t>: </a:t>
            </a:r>
            <a:r>
              <a:rPr lang="uk-UA" sz="4000" dirty="0"/>
              <a:t>очікувана угода про вільну торгівлю з Туреччиною</a:t>
            </a:r>
            <a:endParaRPr lang="en-GB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690688"/>
            <a:ext cx="11025948" cy="39604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Сектор є конкурентоспроможним у світі (RCA&gt; 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Основним напрямком експорту є ЄС, частка Туреччини становить близько 1%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Система транспортних дозволів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Очікується, що угода про вільну торгівлю з Туреччиною скоротить обсяги виробництва у секторі через вищі витрати </a:t>
            </a:r>
            <a:r>
              <a:rPr lang="uk-UA" sz="2200" dirty="0"/>
              <a:t>на ресурси, за які конкурують сектори, що зростають</a:t>
            </a:r>
            <a:endParaRPr lang="uk-UA" sz="22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Інтерв’ю з власниками бізнесу у цьому секторі висвітлили два очікувані позитивні зрушення: угода про вільну торгівлю з Туреччиною може включати лібералізацію ринку завдяки скасуванню системи двосторонніх дозволів; членство в загальноєвропейській системі транзиту спростить процес перетину кордону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437" y="5543400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2438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Підсумок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67" y="1459865"/>
            <a:ext cx="11148970" cy="3514778"/>
          </a:xfrm>
        </p:spPr>
        <p:txBody>
          <a:bodyPr>
            <a:noAutofit/>
          </a:bodyPr>
          <a:lstStyle/>
          <a:p>
            <a:r>
              <a:rPr lang="uk-UA" sz="2200" dirty="0" smtClean="0"/>
              <a:t>Потенційна угода про вільну торгівлю з Туреччиною матиме різний вплив на різні сектори економіки України</a:t>
            </a:r>
          </a:p>
          <a:p>
            <a:r>
              <a:rPr lang="uk-UA" sz="2200" dirty="0" smtClean="0"/>
              <a:t>Найбільший приріст очікується в </a:t>
            </a:r>
            <a:r>
              <a:rPr lang="uk-UA" sz="2200" dirty="0" err="1" smtClean="0"/>
              <a:t>агропродовольчому</a:t>
            </a:r>
            <a:r>
              <a:rPr lang="uk-UA" sz="2200" dirty="0" smtClean="0"/>
              <a:t> секторі, який на сьогодні стикається з найвищими тарифними бар'єрами в Туреччині. Реалізація виграшів залежать від двох припущень: ЗВТ включає стрімке зниження цих ввізних мит; бізнес може використати надані можливості </a:t>
            </a:r>
          </a:p>
          <a:p>
            <a:r>
              <a:rPr lang="uk-UA" sz="2200" dirty="0" smtClean="0"/>
              <a:t>Для багатьох секторів модель показує скорочення обсягів виробництва, в основному за рахунок вищих витрат на ресурси (зокрема, вищу заробітну плату), за які конкурують сектори, що зростають, перетягаючи їх від секторів, які отримують менше вигід від ЗВТ</a:t>
            </a:r>
          </a:p>
          <a:p>
            <a:r>
              <a:rPr lang="uk-UA" sz="2200" dirty="0" smtClean="0"/>
              <a:t>Ефективне використання Пан-Євро-Мед конвенцій про правила походження та приєднання до європейської системи спільного транзиту може призвести до додаткових виграшів у торгівлі з Туреччиною, посилюючи загальний позитивний вплив ЗВТ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5275" y="600391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851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09241"/>
          </a:xfrm>
        </p:spPr>
        <p:txBody>
          <a:bodyPr>
            <a:normAutofit fontScale="90000"/>
          </a:bodyPr>
          <a:lstStyle/>
          <a:p>
            <a:r>
              <a:rPr lang="uk-UA" sz="4000" dirty="0" smtClean="0"/>
              <a:t>На додаток до моделювання загальноекономічного впливу потенційної зони вільної торгівлі з Туреччиною, ми зробили спеціальні дослідження 8 секторів, для яких характерна суттєва роль МСП</a:t>
            </a:r>
            <a:endParaRPr lang="uk-U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934" y="2900841"/>
            <a:ext cx="11460066" cy="2428154"/>
          </a:xfrm>
        </p:spPr>
        <p:txBody>
          <a:bodyPr numCol="2"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Виробництво молочних продуктів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Переробка фруктів та овочів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Обробка деревини і виробництво меблів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Виробництво текстилю та одягу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Виробництво електричного  обладнання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Інформаційні технології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Туризм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Автоперевезення</a:t>
            </a:r>
            <a:endParaRPr lang="uk-U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40" y="5409779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71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</a:t>
            </a:r>
            <a:r>
              <a:rPr lang="en-US" dirty="0" smtClean="0"/>
              <a:t>! 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40" y="5409779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8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34932" cy="1325563"/>
          </a:xfrm>
        </p:spPr>
        <p:txBody>
          <a:bodyPr>
            <a:normAutofit/>
          </a:bodyPr>
          <a:lstStyle/>
          <a:p>
            <a:r>
              <a:rPr lang="uk-UA" sz="3600" b="1" dirty="0"/>
              <a:t>Виробництво молочних </a:t>
            </a:r>
            <a:r>
              <a:rPr lang="uk-UA" sz="3600" b="1" dirty="0" smtClean="0"/>
              <a:t>продуктів</a:t>
            </a:r>
            <a:r>
              <a:rPr lang="en-US" sz="3600" b="1" dirty="0" smtClean="0"/>
              <a:t>: </a:t>
            </a:r>
            <a:r>
              <a:rPr lang="uk-UA" sz="3600" dirty="0" smtClean="0"/>
              <a:t>огляд сектору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85538" y="1825626"/>
            <a:ext cx="5701554" cy="4582207"/>
          </a:xfrm>
        </p:spPr>
        <p:txBody>
          <a:bodyPr>
            <a:noAutofit/>
          </a:bodyPr>
          <a:lstStyle/>
          <a:p>
            <a:r>
              <a:rPr lang="uk-UA" sz="2000" dirty="0" smtClean="0"/>
              <a:t>МСП створюють дві третини доданої вартості у цьому секторі</a:t>
            </a:r>
          </a:p>
          <a:p>
            <a:r>
              <a:rPr lang="uk-UA" sz="2000" dirty="0" smtClean="0"/>
              <a:t>У секторі переважає приватна власність, головним чином українського походження; частка іноземних компаній становить 28%</a:t>
            </a:r>
          </a:p>
          <a:p>
            <a:r>
              <a:rPr lang="uk-UA" sz="2000" dirty="0" smtClean="0"/>
              <a:t>Концентрація на ринку помірна: 8 найбільших компаній займають 32% ринку</a:t>
            </a:r>
          </a:p>
          <a:p>
            <a:r>
              <a:rPr lang="uk-UA" sz="2000" dirty="0" smtClean="0"/>
              <a:t>Основною проблемою, з якою стикається цей сектор, є дефіцит сирого молока</a:t>
            </a:r>
          </a:p>
          <a:p>
            <a:r>
              <a:rPr lang="uk-UA" sz="2000" dirty="0" smtClean="0"/>
              <a:t>Інші важливі бар'єри, згадані під час інтерв’ю, включають проблеми з якістю та присутність підроблених товарів на ринку</a:t>
            </a:r>
            <a:endParaRPr lang="uk-UA" sz="20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4723057"/>
              </p:ext>
            </p:extLst>
          </p:nvPr>
        </p:nvGraphicFramePr>
        <p:xfrm>
          <a:off x="838200" y="1811669"/>
          <a:ext cx="5009350" cy="3812184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49464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47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176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Значення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36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0,4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536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64%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51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36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6 969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0,31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17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0,10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768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4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882" y="6105414"/>
            <a:ext cx="2038247" cy="6048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62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2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Виробництво молочних продуктів</a:t>
            </a:r>
            <a:r>
              <a:rPr lang="uk-UA" sz="3600" b="1" dirty="0" smtClean="0"/>
              <a:t>: </a:t>
            </a:r>
            <a:r>
              <a:rPr lang="uk-UA" sz="3600" dirty="0" smtClean="0"/>
              <a:t>очікувана угода про вільну торгівлю з Туреччиною</a:t>
            </a:r>
            <a:endParaRPr lang="uk-UA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22084" y="1825624"/>
            <a:ext cx="10880592" cy="383750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Цей сектор є конкурентоспроможним у світі та на ринку Туреччини (RCA&gt; 1)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Основними напрямками експорту є країни ЄС та інші ЗВТ, частка Туреччини складає 5%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Туреччини на українську продукцію: 176%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України на турецьку продукцію: 10%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Вимоги щодо харчової безпеки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Очікується, що угода про вільну торгівлю з Туреччиною суттєво розширить обсяги виробництва в секторі за рахунок зростання експорту завдяки лібералізації мит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Ключовими викликами для реалізації цього потенціалу є наявність сирого молока та питання якості</a:t>
            </a:r>
            <a:endParaRPr lang="uk-UA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84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61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Переробка фруктів та </a:t>
            </a:r>
            <a:r>
              <a:rPr lang="uk-UA" sz="3600" b="1" dirty="0" smtClean="0"/>
              <a:t>овочів</a:t>
            </a:r>
            <a:r>
              <a:rPr lang="en-US" sz="3600" dirty="0" smtClean="0"/>
              <a:t>: </a:t>
            </a:r>
            <a:r>
              <a:rPr lang="uk-UA" sz="3600" dirty="0"/>
              <a:t>огляд сектору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85538" y="1825626"/>
            <a:ext cx="5524822" cy="4352337"/>
          </a:xfrm>
        </p:spPr>
        <p:txBody>
          <a:bodyPr>
            <a:noAutofit/>
          </a:bodyPr>
          <a:lstStyle/>
          <a:p>
            <a:r>
              <a:rPr lang="uk-UA" sz="2000" dirty="0" smtClean="0"/>
              <a:t>МСП створюють дві третини доданої вартості у цьому секторі</a:t>
            </a:r>
          </a:p>
          <a:p>
            <a:r>
              <a:rPr lang="uk-UA" sz="2000" dirty="0" smtClean="0"/>
              <a:t>У секторі переважають іноземні компанії (62%)</a:t>
            </a:r>
          </a:p>
          <a:p>
            <a:r>
              <a:rPr lang="uk-UA" sz="2000" dirty="0" smtClean="0"/>
              <a:t>Концентрація на ринку є значною: 8 найбільших компаній займають 47% ринку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Дефіцит кваліфікованої робочої сили</a:t>
            </a:r>
          </a:p>
          <a:p>
            <a:pPr lvl="1"/>
            <a:r>
              <a:rPr lang="uk-UA" sz="2000" dirty="0" smtClean="0"/>
              <a:t>Недоліки інфраструктури (дефіцит сховищ, засобів охолодження та заморозки, транспорту)</a:t>
            </a:r>
          </a:p>
          <a:p>
            <a:pPr lvl="1"/>
            <a:r>
              <a:rPr lang="uk-UA" sz="2000" dirty="0" smtClean="0"/>
              <a:t>Доступ до фінансів</a:t>
            </a:r>
          </a:p>
          <a:p>
            <a:pPr lvl="1"/>
            <a:r>
              <a:rPr lang="uk-UA" sz="2000" dirty="0" smtClean="0"/>
              <a:t>Доступ до сировини</a:t>
            </a:r>
            <a:endParaRPr lang="uk-UA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25286697"/>
              </p:ext>
            </p:extLst>
          </p:nvPr>
        </p:nvGraphicFramePr>
        <p:xfrm>
          <a:off x="838200" y="1825631"/>
          <a:ext cx="5193766" cy="372015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0988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948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13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85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854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9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14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6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3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9,208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95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37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3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62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3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27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361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33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41" y="5560889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6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Переробка фруктів та </a:t>
            </a:r>
            <a:r>
              <a:rPr lang="uk-UA" sz="3600" b="1" dirty="0" smtClean="0"/>
              <a:t>овочів</a:t>
            </a:r>
            <a:r>
              <a:rPr lang="en-US" sz="3600" b="1" dirty="0" smtClean="0"/>
              <a:t>: </a:t>
            </a:r>
            <a:r>
              <a:rPr lang="uk-UA" sz="3600" dirty="0" smtClean="0"/>
              <a:t>очікувана </a:t>
            </a:r>
            <a:r>
              <a:rPr lang="uk-UA" sz="3600" dirty="0"/>
              <a:t>угода про вільну торгівлю з Туреччиною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690688"/>
            <a:ext cx="11044134" cy="29011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Цей сектор є конкурентоспроможним у світі і на ринку Туреччини (RCA&gt; 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Основними напрямками експорту є країни ЄС та інші ЗВТ, частка Туреччини становить 4%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Туреччини на українську продукцію: 16%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України на турецьку продукцію: 5%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Вимоги СФЗ: відповідність вимогам безпеки харчових продуктів сторони-імпортера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Очікується, що угода про вільну торгівлю з Туреччиною розширить обсяг випуску продукції за рахунок зростання експорту завдяки лібералізації тарифів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Ключові виклики пов'язані з наявністю інфраструктури та кваліфікованої робочої сили</a:t>
            </a:r>
            <a:r>
              <a:rPr lang="uk-UA" sz="2200" dirty="0" smtClean="0"/>
              <a:t>  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9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0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Обробка деревини і виробництво </a:t>
            </a:r>
            <a:r>
              <a:rPr lang="uk-UA" sz="3600" b="1" dirty="0" smtClean="0"/>
              <a:t>меблів</a:t>
            </a:r>
            <a:r>
              <a:rPr lang="en-US" sz="3600" dirty="0" smtClean="0"/>
              <a:t>: </a:t>
            </a:r>
            <a:r>
              <a:rPr lang="uk-UA" sz="3600" dirty="0"/>
              <a:t>огляд сектору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85538" y="1825626"/>
            <a:ext cx="5068261" cy="4582207"/>
          </a:xfrm>
        </p:spPr>
        <p:txBody>
          <a:bodyPr>
            <a:noAutofit/>
          </a:bodyPr>
          <a:lstStyle/>
          <a:p>
            <a:r>
              <a:rPr lang="uk-UA" sz="2000" dirty="0" smtClean="0"/>
              <a:t>У секторі переважають МСП, які створюють 88% доданої вартості</a:t>
            </a:r>
          </a:p>
          <a:p>
            <a:r>
              <a:rPr lang="uk-UA" sz="2000" dirty="0" smtClean="0"/>
              <a:t>Українські приватні власники домінують у секторі; частка іноземних компаній становить 23%</a:t>
            </a:r>
          </a:p>
          <a:p>
            <a:r>
              <a:rPr lang="uk-UA" sz="2000" dirty="0" smtClean="0"/>
              <a:t>Концентрація на ринку помірна: 8 найбільших компаній займають 27% ринку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Доступ до сировини</a:t>
            </a:r>
          </a:p>
          <a:p>
            <a:pPr lvl="1"/>
            <a:r>
              <a:rPr lang="uk-UA" sz="2000" dirty="0" smtClean="0"/>
              <a:t>Дефіцит кваліфікованої робочої сили</a:t>
            </a:r>
          </a:p>
          <a:p>
            <a:pPr lvl="1"/>
            <a:r>
              <a:rPr lang="uk-UA" sz="2000" dirty="0" smtClean="0"/>
              <a:t>Тіньова економіка</a:t>
            </a:r>
            <a:endParaRPr lang="uk-UA" sz="2000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9503008"/>
              </p:ext>
            </p:extLst>
          </p:nvPr>
        </p:nvGraphicFramePr>
        <p:xfrm>
          <a:off x="838199" y="1825624"/>
          <a:ext cx="5362815" cy="3741949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42017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1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299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4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494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88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51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110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94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5 585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51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93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949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49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233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5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040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087" y="6039088"/>
            <a:ext cx="2038247" cy="60483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808" y="5623853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7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/>
              <a:t>Обробка деревини і виробництво </a:t>
            </a:r>
            <a:r>
              <a:rPr lang="uk-UA" sz="3600" b="1" dirty="0" smtClean="0"/>
              <a:t>меблів</a:t>
            </a:r>
            <a:r>
              <a:rPr lang="en-US" sz="3600" b="1" dirty="0" smtClean="0"/>
              <a:t>: </a:t>
            </a:r>
            <a:r>
              <a:rPr lang="uk-UA" sz="3600" dirty="0" smtClean="0"/>
              <a:t>очікувана </a:t>
            </a:r>
            <a:r>
              <a:rPr lang="uk-UA" sz="3600" dirty="0"/>
              <a:t>угода про вільну торгівлю з Туреччиною</a:t>
            </a:r>
            <a:endParaRPr lang="en-GB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38200" y="1739925"/>
            <a:ext cx="11175609" cy="401757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Цей сектор є конкурентоспроможним як у світі, так і на ринку Туреччини (RCA&gt; 1)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Основним напрямком експорту є ЄС, частка Туреччини становить 5%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Основні торгові бар'єри в торгівлі з Туреччиною: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Туреччини на українську продукцію: меблі 2%, дерево 1%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Ввізне мито України на турецьку продукцію: меблі 1%, дерево 0%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000" dirty="0" smtClean="0"/>
              <a:t>Вимоги СФС, що стосуються деревини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Очікується, що угода про вільну торгівлю з Туреччиною скоротить обсяги виробництва у секторі через посилення конкуренцію з боку імпорту та більші витрати на ресурси, за які конкурують сектори, що зростають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uk-UA" sz="2200" dirty="0" smtClean="0"/>
              <a:t>У той же час використання правил походження Пан-Євро-Мед, що дозволяють діагональну кумуляцію, може стимулювати торгівлю проміжними продуктами</a:t>
            </a:r>
            <a:endParaRPr lang="uk-UA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1035" y="6077508"/>
            <a:ext cx="2038247" cy="604838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47" y="5708259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17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Виробництво текстилю та </a:t>
            </a:r>
            <a:r>
              <a:rPr lang="uk-UA" sz="3600" b="1" dirty="0" smtClean="0"/>
              <a:t>одягу</a:t>
            </a:r>
            <a:r>
              <a:rPr lang="en-US" sz="3600" dirty="0" smtClean="0"/>
              <a:t>: </a:t>
            </a:r>
            <a:r>
              <a:rPr lang="uk-UA" sz="3600" dirty="0"/>
              <a:t>огляд сектору</a:t>
            </a:r>
            <a:endParaRPr lang="en-GB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308589" y="1764155"/>
            <a:ext cx="5332425" cy="4014240"/>
          </a:xfrm>
        </p:spPr>
        <p:txBody>
          <a:bodyPr>
            <a:noAutofit/>
          </a:bodyPr>
          <a:lstStyle/>
          <a:p>
            <a:r>
              <a:rPr lang="uk-UA" sz="2000" dirty="0" smtClean="0"/>
              <a:t>Цей сектор складається виключно з МСП, які створюють 100% доданої вартості</a:t>
            </a:r>
          </a:p>
          <a:p>
            <a:r>
              <a:rPr lang="uk-UA" sz="2000" dirty="0" smtClean="0"/>
              <a:t>На українські приватні юридичні особи припадає 76% сектору; частка іноземних компаній - лише 7%</a:t>
            </a:r>
          </a:p>
          <a:p>
            <a:r>
              <a:rPr lang="uk-UA" sz="2000" dirty="0" smtClean="0"/>
              <a:t>Концентрація на ринку низька: 8 найкращих компаній займають 8% ринку</a:t>
            </a:r>
          </a:p>
          <a:p>
            <a:r>
              <a:rPr lang="uk-UA" sz="2000" dirty="0" smtClean="0"/>
              <a:t>Активно використається давальницька сировина</a:t>
            </a:r>
          </a:p>
          <a:p>
            <a:r>
              <a:rPr lang="uk-UA" sz="2000" dirty="0" smtClean="0"/>
              <a:t>Інтерв’ю виявили такі перешкоди для розвитку сектору:</a:t>
            </a:r>
          </a:p>
          <a:p>
            <a:pPr lvl="1"/>
            <a:r>
              <a:rPr lang="uk-UA" sz="2000" dirty="0" smtClean="0"/>
              <a:t>Доступ до сировини і матеріалів</a:t>
            </a:r>
          </a:p>
          <a:p>
            <a:pPr lvl="1"/>
            <a:r>
              <a:rPr lang="uk-UA" sz="2000" dirty="0" smtClean="0"/>
              <a:t>Дефіцит кваліфікованої робочої сили</a:t>
            </a:r>
          </a:p>
          <a:p>
            <a:pPr lvl="1"/>
            <a:r>
              <a:rPr lang="uk-UA" sz="2000" dirty="0" smtClean="0"/>
              <a:t>Тіньова економіка</a:t>
            </a:r>
            <a:endParaRPr lang="uk-UA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53973152"/>
              </p:ext>
            </p:extLst>
          </p:nvPr>
        </p:nvGraphicFramePr>
        <p:xfrm>
          <a:off x="838199" y="1825625"/>
          <a:ext cx="5332079" cy="3602312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9950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370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31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Індикатор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dirty="0" smtClean="0">
                          <a:effectLst/>
                        </a:rPr>
                        <a:t>Значення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вартість,% від валової доданої вартості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4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318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Додана вартість МСП,% від</a:t>
                      </a:r>
                      <a:r>
                        <a:rPr lang="uk-UA" sz="1600" baseline="0" noProof="0" dirty="0" smtClean="0">
                          <a:effectLst/>
                        </a:rPr>
                        <a:t> доданої вартості сектору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100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Найняті працівники, тисячі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90.4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Середньомісячна заробітна плата, грн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>
                          <a:effectLst/>
                        </a:rPr>
                        <a:t>4955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0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88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Експорт,% внутрішнього виробництва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52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401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 млрд</a:t>
                      </a:r>
                      <a:r>
                        <a:rPr lang="uk-UA" sz="1600" baseline="0" noProof="0" dirty="0" smtClean="0">
                          <a:effectLst/>
                        </a:rPr>
                        <a:t> </a:t>
                      </a:r>
                      <a:r>
                        <a:rPr lang="uk-UA" sz="1600" baseline="0" noProof="0" dirty="0" err="1" smtClean="0">
                          <a:effectLst/>
                        </a:rPr>
                        <a:t>дол</a:t>
                      </a:r>
                      <a:r>
                        <a:rPr lang="uk-UA" sz="1600" baseline="0" noProof="0" dirty="0" smtClean="0">
                          <a:effectLst/>
                        </a:rPr>
                        <a:t>. США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</a:t>
                      </a:r>
                      <a:r>
                        <a:rPr lang="uk-UA" sz="1600" dirty="0" smtClean="0">
                          <a:effectLst/>
                        </a:rPr>
                        <a:t>,</a:t>
                      </a:r>
                      <a:r>
                        <a:rPr lang="en-US" sz="1600" dirty="0" smtClean="0">
                          <a:effectLst/>
                        </a:rPr>
                        <a:t>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6318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uk-UA" sz="1600" noProof="0" dirty="0" smtClean="0">
                          <a:effectLst/>
                        </a:rPr>
                        <a:t>Імпорт,% внутрішнього використання</a:t>
                      </a:r>
                      <a:endParaRPr lang="uk-UA" sz="1600" noProof="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>
                          <a:effectLst/>
                        </a:rPr>
                        <a:t>69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MS Mincho"/>
                        <a:cs typeface="Arial" panose="020B0604020202020204" pitchFamily="34" charset="0"/>
                      </a:endParaRPr>
                    </a:p>
                  </a:txBody>
                  <a:tcPr marL="61747" marR="61747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771" y="6053502"/>
            <a:ext cx="2038247" cy="604838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="" xmlns:a16="http://schemas.microsoft.com/office/drawing/2014/main" id="{EA5E053A-81DB-4A42-8CEF-F422AF30D9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46" y="5546167"/>
            <a:ext cx="1690878" cy="123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0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2180</Words>
  <Application>Microsoft Office PowerPoint</Application>
  <PresentationFormat>Widescreen</PresentationFormat>
  <Paragraphs>294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MS Mincho</vt:lpstr>
      <vt:lpstr>Times New Roman</vt:lpstr>
      <vt:lpstr>Office Theme</vt:lpstr>
      <vt:lpstr>Галузевий аналіз: ключові можливості та виклики</vt:lpstr>
      <vt:lpstr>На додаток до моделювання загальноекономічного впливу потенційної зони вільної торгівлі з Туреччиною, ми зробили спеціальні дослідження 8 секторів, для яких характерна суттєва роль МСП</vt:lpstr>
      <vt:lpstr>Виробництво молочних продуктів: огляд сектору</vt:lpstr>
      <vt:lpstr>Виробництво молочних продуктів: очікувана угода про вільну торгівлю з Туреччиною</vt:lpstr>
      <vt:lpstr>Переробка фруктів та овочів: огляд сектору</vt:lpstr>
      <vt:lpstr>Переробка фруктів та овочів: очікувана угода про вільну торгівлю з Туреччиною</vt:lpstr>
      <vt:lpstr>Обробка деревини і виробництво меблів: огляд сектору</vt:lpstr>
      <vt:lpstr>Обробка деревини і виробництво меблів: очікувана угода про вільну торгівлю з Туреччиною</vt:lpstr>
      <vt:lpstr>Виробництво текстилю та одягу: огляд сектору</vt:lpstr>
      <vt:lpstr>Виробництво текстилю та одягу: очікувана угода про вільну торгівлю з Туреччиною</vt:lpstr>
      <vt:lpstr>Виробництво електричного  обладнання: огляд сектору</vt:lpstr>
      <vt:lpstr>Виробництво електричного  обладнання: очікувана угода про вільну торгівлю з Туреччиною</vt:lpstr>
      <vt:lpstr>Інформаційні технології: огляд сектору</vt:lpstr>
      <vt:lpstr>Інформаційні технології: очікувана угода про вільну торгівлю з Туреччиною</vt:lpstr>
      <vt:lpstr>Туризм: огляд сектору</vt:lpstr>
      <vt:lpstr>Туризм: очікувана угода про вільну торгівлю з Туреччиною</vt:lpstr>
      <vt:lpstr>Автоперевезення: огляд сектору</vt:lpstr>
      <vt:lpstr>Автоперевезення: очікувана угода про вільну торгівлю з Туреччиною</vt:lpstr>
      <vt:lpstr>Підсумок</vt:lpstr>
      <vt:lpstr>Дякую!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Sectoral Analysis: Key Opportunities and Challenges</dc:title>
  <dc:creator>Veronika Movchan</dc:creator>
  <cp:lastModifiedBy>Veronika Movchan</cp:lastModifiedBy>
  <cp:revision>305</cp:revision>
  <dcterms:created xsi:type="dcterms:W3CDTF">2020-11-01T19:06:22Z</dcterms:created>
  <dcterms:modified xsi:type="dcterms:W3CDTF">2020-11-04T07:52:35Z</dcterms:modified>
</cp:coreProperties>
</file>